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261"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5" r:id="rId18"/>
    <p:sldId id="274" r:id="rId19"/>
    <p:sldId id="276" r:id="rId20"/>
    <p:sldId id="277" r:id="rId21"/>
    <p:sldId id="278" r:id="rId22"/>
    <p:sldId id="279" r:id="rId23"/>
    <p:sldId id="259" r:id="rId2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92" d="100"/>
          <a:sy n="92" d="100"/>
        </p:scale>
        <p:origin x="90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2019/3/10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2019/3/10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2019/3/10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2019/3/10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2019/3/10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2019/3/10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2019/3/10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2019/3/10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2019/3/10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2019/3/10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2019/3/10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2019/3/10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2019/3/10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 Python Machine Learning</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7A4D60E2-93C7-4A51-A7EE-54D2D57FE8B6}"/>
              </a:ext>
            </a:extLst>
          </p:cNvPr>
          <p:cNvPicPr>
            <a:picLocks noChangeAspect="1"/>
          </p:cNvPicPr>
          <p:nvPr/>
        </p:nvPicPr>
        <p:blipFill>
          <a:blip r:embed="rId2"/>
          <a:stretch>
            <a:fillRect/>
          </a:stretch>
        </p:blipFill>
        <p:spPr>
          <a:xfrm>
            <a:off x="3851920" y="3717032"/>
            <a:ext cx="1202568" cy="9903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Python Machine Learning</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2848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New PyCharm Project: </a:t>
            </a:r>
            <a:r>
              <a:rPr lang="en-US" sz="1600" dirty="0" err="1">
                <a:solidFill>
                  <a:schemeClr val="tx1"/>
                </a:solidFill>
              </a:rPr>
              <a:t>TensorEnv</a:t>
            </a:r>
            <a:br>
              <a:rPr lang="en-US" sz="1600" dirty="0">
                <a:solidFill>
                  <a:schemeClr val="tx1"/>
                </a:solidFill>
              </a:rPr>
            </a:b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https://techwithtim.net/tutorials/machine-learning-python/introduction/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11" name="Picture 10">
            <a:extLst>
              <a:ext uri="{FF2B5EF4-FFF2-40B4-BE49-F238E27FC236}">
                <a16:creationId xmlns:a16="http://schemas.microsoft.com/office/drawing/2014/main" id="{9CC6EBF0-ADFA-4C26-BB7B-539DDA489A8D}"/>
              </a:ext>
            </a:extLst>
          </p:cNvPr>
          <p:cNvPicPr>
            <a:picLocks noChangeAspect="1"/>
          </p:cNvPicPr>
          <p:nvPr/>
        </p:nvPicPr>
        <p:blipFill>
          <a:blip r:embed="rId2"/>
          <a:stretch>
            <a:fillRect/>
          </a:stretch>
        </p:blipFill>
        <p:spPr>
          <a:xfrm>
            <a:off x="1043608" y="1717675"/>
            <a:ext cx="7419975" cy="4638675"/>
          </a:xfrm>
          <a:prstGeom prst="rect">
            <a:avLst/>
          </a:prstGeom>
          <a:ln>
            <a:solidFill>
              <a:srgbClr val="C00000"/>
            </a:solidFill>
          </a:ln>
        </p:spPr>
      </p:pic>
    </p:spTree>
    <p:extLst>
      <p:ext uri="{BB962C8B-B14F-4D97-AF65-F5344CB8AC3E}">
        <p14:creationId xmlns:p14="http://schemas.microsoft.com/office/powerpoint/2010/main" val="3759488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Python Machine Learning</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2848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New PyCharm Project Navigator.</a:t>
            </a:r>
            <a:br>
              <a:rPr lang="en-US" sz="1600" dirty="0">
                <a:solidFill>
                  <a:schemeClr val="tx1"/>
                </a:solidFill>
              </a:rPr>
            </a:b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https://techwithtim.net/tutorials/machine-learning-python/introduction/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BEFF2CA3-4CF9-47E8-9D1D-F47CC72ED2AA}"/>
              </a:ext>
            </a:extLst>
          </p:cNvPr>
          <p:cNvPicPr>
            <a:picLocks noChangeAspect="1"/>
          </p:cNvPicPr>
          <p:nvPr/>
        </p:nvPicPr>
        <p:blipFill>
          <a:blip r:embed="rId2"/>
          <a:stretch>
            <a:fillRect/>
          </a:stretch>
        </p:blipFill>
        <p:spPr>
          <a:xfrm>
            <a:off x="1835696" y="1841262"/>
            <a:ext cx="4867275" cy="933450"/>
          </a:xfrm>
          <a:prstGeom prst="rect">
            <a:avLst/>
          </a:prstGeom>
          <a:ln>
            <a:solidFill>
              <a:srgbClr val="C00000"/>
            </a:solidFill>
          </a:ln>
        </p:spPr>
      </p:pic>
    </p:spTree>
    <p:extLst>
      <p:ext uri="{BB962C8B-B14F-4D97-AF65-F5344CB8AC3E}">
        <p14:creationId xmlns:p14="http://schemas.microsoft.com/office/powerpoint/2010/main" val="38859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Python Machine Learning</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2848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Create a new Python file test.py inside the </a:t>
            </a:r>
            <a:r>
              <a:rPr lang="en-US" sz="1600" dirty="0" err="1">
                <a:solidFill>
                  <a:schemeClr val="tx1"/>
                </a:solidFill>
              </a:rPr>
              <a:t>tensorEnv</a:t>
            </a:r>
            <a:r>
              <a:rPr lang="en-US" sz="1600" dirty="0">
                <a:solidFill>
                  <a:schemeClr val="tx1"/>
                </a:solidFill>
              </a:rPr>
              <a:t>.</a:t>
            </a:r>
            <a:br>
              <a:rPr lang="en-US" sz="1600" dirty="0">
                <a:solidFill>
                  <a:schemeClr val="tx1"/>
                </a:solidFill>
              </a:rPr>
            </a:b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https://techwithtim.net/tutorials/machine-learning-python/introduction/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8" name="Picture 7">
            <a:extLst>
              <a:ext uri="{FF2B5EF4-FFF2-40B4-BE49-F238E27FC236}">
                <a16:creationId xmlns:a16="http://schemas.microsoft.com/office/drawing/2014/main" id="{6AF1A0E9-A6CA-4110-ACC2-2D019F47C554}"/>
              </a:ext>
            </a:extLst>
          </p:cNvPr>
          <p:cNvPicPr>
            <a:picLocks noChangeAspect="1"/>
          </p:cNvPicPr>
          <p:nvPr/>
        </p:nvPicPr>
        <p:blipFill>
          <a:blip r:embed="rId2"/>
          <a:stretch>
            <a:fillRect/>
          </a:stretch>
        </p:blipFill>
        <p:spPr>
          <a:xfrm>
            <a:off x="1524000" y="1841262"/>
            <a:ext cx="5667375" cy="1990725"/>
          </a:xfrm>
          <a:prstGeom prst="rect">
            <a:avLst/>
          </a:prstGeom>
          <a:ln>
            <a:solidFill>
              <a:srgbClr val="C00000"/>
            </a:solidFill>
          </a:ln>
        </p:spPr>
      </p:pic>
    </p:spTree>
    <p:extLst>
      <p:ext uri="{BB962C8B-B14F-4D97-AF65-F5344CB8AC3E}">
        <p14:creationId xmlns:p14="http://schemas.microsoft.com/office/powerpoint/2010/main" val="556666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Python Machine Learning</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9361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It has the error of tensorflow. </a:t>
            </a:r>
          </a:p>
          <a:p>
            <a:pPr marL="342900" indent="-342900" algn="l">
              <a:buClr>
                <a:srgbClr val="0070C0"/>
              </a:buClr>
              <a:buSzPct val="80000"/>
              <a:buFont typeface="Wingdings" pitchFamily="2" charset="2"/>
              <a:buChar char="u"/>
            </a:pPr>
            <a:r>
              <a:rPr lang="en-US" sz="1600" dirty="0">
                <a:solidFill>
                  <a:schemeClr val="tx1"/>
                </a:solidFill>
              </a:rPr>
              <a:t>That is because we have not get the project interpreter and have not got those packages inside the environment into PyCharm.</a:t>
            </a:r>
            <a:br>
              <a:rPr lang="en-US" sz="1600" dirty="0">
                <a:solidFill>
                  <a:schemeClr val="tx1"/>
                </a:solidFill>
              </a:rPr>
            </a:b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https://techwithtim.net/tutorials/machine-learning-python/introduction/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9727DD46-8B2D-43E9-9330-CB3648E4E25A}"/>
              </a:ext>
            </a:extLst>
          </p:cNvPr>
          <p:cNvPicPr>
            <a:picLocks noChangeAspect="1"/>
          </p:cNvPicPr>
          <p:nvPr/>
        </p:nvPicPr>
        <p:blipFill>
          <a:blip r:embed="rId2"/>
          <a:stretch>
            <a:fillRect/>
          </a:stretch>
        </p:blipFill>
        <p:spPr>
          <a:xfrm>
            <a:off x="1259632" y="2470626"/>
            <a:ext cx="5753100" cy="1685925"/>
          </a:xfrm>
          <a:prstGeom prst="rect">
            <a:avLst/>
          </a:prstGeom>
          <a:ln>
            <a:solidFill>
              <a:srgbClr val="C00000"/>
            </a:solidFill>
          </a:ln>
        </p:spPr>
      </p:pic>
    </p:spTree>
    <p:extLst>
      <p:ext uri="{BB962C8B-B14F-4D97-AF65-F5344CB8AC3E}">
        <p14:creationId xmlns:p14="http://schemas.microsoft.com/office/powerpoint/2010/main" val="1404176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Python Machine Learning</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61162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To do this, we got to File &gt; setting ...</a:t>
            </a:r>
          </a:p>
          <a:p>
            <a:pPr marL="342900" indent="-342900" algn="l">
              <a:buClr>
                <a:srgbClr val="0070C0"/>
              </a:buClr>
              <a:buSzPct val="80000"/>
              <a:buFont typeface="Wingdings" pitchFamily="2" charset="2"/>
              <a:buChar char="u"/>
            </a:pPr>
            <a:r>
              <a:rPr lang="en-US" sz="1600" dirty="0">
                <a:solidFill>
                  <a:schemeClr val="tx1"/>
                </a:solidFill>
              </a:rPr>
              <a:t>Go to Project: </a:t>
            </a:r>
            <a:r>
              <a:rPr lang="en-US" sz="1600" dirty="0" err="1">
                <a:solidFill>
                  <a:schemeClr val="tx1"/>
                </a:solidFill>
              </a:rPr>
              <a:t>tensorEnv</a:t>
            </a:r>
            <a:r>
              <a:rPr lang="en-US" sz="1600" dirty="0">
                <a:solidFill>
                  <a:schemeClr val="tx1"/>
                </a:solidFill>
              </a:rPr>
              <a:t> &gt; Project Interpreter</a:t>
            </a:r>
            <a:br>
              <a:rPr lang="en-US" sz="1600" dirty="0">
                <a:solidFill>
                  <a:schemeClr val="tx1"/>
                </a:solidFill>
              </a:rPr>
            </a:b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https://techwithtim.net/tutorials/machine-learning-python/introduction/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8" name="Picture 7">
            <a:extLst>
              <a:ext uri="{FF2B5EF4-FFF2-40B4-BE49-F238E27FC236}">
                <a16:creationId xmlns:a16="http://schemas.microsoft.com/office/drawing/2014/main" id="{A387C903-74E9-476A-A2D2-00D7D3627FA6}"/>
              </a:ext>
            </a:extLst>
          </p:cNvPr>
          <p:cNvPicPr>
            <a:picLocks noChangeAspect="1"/>
          </p:cNvPicPr>
          <p:nvPr/>
        </p:nvPicPr>
        <p:blipFill>
          <a:blip r:embed="rId2"/>
          <a:stretch>
            <a:fillRect/>
          </a:stretch>
        </p:blipFill>
        <p:spPr>
          <a:xfrm>
            <a:off x="467544" y="2216416"/>
            <a:ext cx="2590800" cy="2533650"/>
          </a:xfrm>
          <a:prstGeom prst="rect">
            <a:avLst/>
          </a:prstGeom>
          <a:ln>
            <a:solidFill>
              <a:srgbClr val="C00000"/>
            </a:solidFill>
          </a:ln>
        </p:spPr>
      </p:pic>
      <p:pic>
        <p:nvPicPr>
          <p:cNvPr id="10" name="Picture 9">
            <a:extLst>
              <a:ext uri="{FF2B5EF4-FFF2-40B4-BE49-F238E27FC236}">
                <a16:creationId xmlns:a16="http://schemas.microsoft.com/office/drawing/2014/main" id="{EE1A66C1-3453-4568-815D-1C79AAA6208B}"/>
              </a:ext>
            </a:extLst>
          </p:cNvPr>
          <p:cNvPicPr>
            <a:picLocks noChangeAspect="1"/>
          </p:cNvPicPr>
          <p:nvPr/>
        </p:nvPicPr>
        <p:blipFill>
          <a:blip r:embed="rId3"/>
          <a:stretch>
            <a:fillRect/>
          </a:stretch>
        </p:blipFill>
        <p:spPr>
          <a:xfrm>
            <a:off x="3491880" y="2164737"/>
            <a:ext cx="1880201" cy="4478781"/>
          </a:xfrm>
          <a:prstGeom prst="rect">
            <a:avLst/>
          </a:prstGeom>
          <a:ln>
            <a:solidFill>
              <a:srgbClr val="C00000"/>
            </a:solidFill>
          </a:ln>
        </p:spPr>
      </p:pic>
    </p:spTree>
    <p:extLst>
      <p:ext uri="{BB962C8B-B14F-4D97-AF65-F5344CB8AC3E}">
        <p14:creationId xmlns:p14="http://schemas.microsoft.com/office/powerpoint/2010/main" val="3429921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Python Machine Learning</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6480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We should see the default project interpreter.</a:t>
            </a:r>
          </a:p>
          <a:p>
            <a:pPr marL="342900" indent="-342900" algn="l">
              <a:buClr>
                <a:srgbClr val="0070C0"/>
              </a:buClr>
              <a:buSzPct val="80000"/>
              <a:buFont typeface="Wingdings" pitchFamily="2" charset="2"/>
              <a:buChar char="u"/>
            </a:pPr>
            <a:r>
              <a:rPr lang="en-US" sz="1600" dirty="0">
                <a:solidFill>
                  <a:schemeClr val="tx1"/>
                </a:solidFill>
              </a:rPr>
              <a:t>If you can not see the selection, you can add the new interpreter. Click “Add”</a:t>
            </a:r>
            <a:br>
              <a:rPr lang="en-US" sz="1600" dirty="0">
                <a:solidFill>
                  <a:schemeClr val="tx1"/>
                </a:solidFill>
              </a:rPr>
            </a:b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https://techwithtim.net/tutorials/machine-learning-python/introduction/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10" name="Picture 9">
            <a:extLst>
              <a:ext uri="{FF2B5EF4-FFF2-40B4-BE49-F238E27FC236}">
                <a16:creationId xmlns:a16="http://schemas.microsoft.com/office/drawing/2014/main" id="{4E6FF46B-FBCB-47D0-9167-43A85E7DBE86}"/>
              </a:ext>
            </a:extLst>
          </p:cNvPr>
          <p:cNvPicPr>
            <a:picLocks noChangeAspect="1"/>
          </p:cNvPicPr>
          <p:nvPr/>
        </p:nvPicPr>
        <p:blipFill>
          <a:blip r:embed="rId2"/>
          <a:stretch>
            <a:fillRect/>
          </a:stretch>
        </p:blipFill>
        <p:spPr>
          <a:xfrm>
            <a:off x="683568" y="2132856"/>
            <a:ext cx="7305675" cy="1676400"/>
          </a:xfrm>
          <a:prstGeom prst="rect">
            <a:avLst/>
          </a:prstGeom>
          <a:ln>
            <a:solidFill>
              <a:srgbClr val="C00000"/>
            </a:solidFill>
          </a:ln>
        </p:spPr>
      </p:pic>
      <p:pic>
        <p:nvPicPr>
          <p:cNvPr id="7" name="Picture 6">
            <a:extLst>
              <a:ext uri="{FF2B5EF4-FFF2-40B4-BE49-F238E27FC236}">
                <a16:creationId xmlns:a16="http://schemas.microsoft.com/office/drawing/2014/main" id="{3BD40EBE-EE38-410C-BCF2-A788498F0A6C}"/>
              </a:ext>
            </a:extLst>
          </p:cNvPr>
          <p:cNvPicPr>
            <a:picLocks noChangeAspect="1"/>
          </p:cNvPicPr>
          <p:nvPr/>
        </p:nvPicPr>
        <p:blipFill>
          <a:blip r:embed="rId3"/>
          <a:stretch>
            <a:fillRect/>
          </a:stretch>
        </p:blipFill>
        <p:spPr>
          <a:xfrm>
            <a:off x="691133" y="4025280"/>
            <a:ext cx="7905750" cy="1695450"/>
          </a:xfrm>
          <a:prstGeom prst="rect">
            <a:avLst/>
          </a:prstGeom>
          <a:ln>
            <a:solidFill>
              <a:srgbClr val="C00000"/>
            </a:solidFill>
          </a:ln>
        </p:spPr>
      </p:pic>
    </p:spTree>
    <p:extLst>
      <p:ext uri="{BB962C8B-B14F-4D97-AF65-F5344CB8AC3E}">
        <p14:creationId xmlns:p14="http://schemas.microsoft.com/office/powerpoint/2010/main" val="2680607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Python Machine Learning</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6480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Select the “</a:t>
            </a:r>
            <a:r>
              <a:rPr lang="en-US" sz="1600" dirty="0" err="1">
                <a:solidFill>
                  <a:schemeClr val="tx1"/>
                </a:solidFill>
              </a:rPr>
              <a:t>Conda</a:t>
            </a:r>
            <a:r>
              <a:rPr lang="en-US" sz="1600" dirty="0">
                <a:solidFill>
                  <a:schemeClr val="tx1"/>
                </a:solidFill>
              </a:rPr>
              <a:t> Environment”</a:t>
            </a:r>
            <a:br>
              <a:rPr lang="en-US" sz="1600" dirty="0">
                <a:solidFill>
                  <a:schemeClr val="tx1"/>
                </a:solidFill>
              </a:rPr>
            </a:b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https://techwithtim.net/tutorials/machine-learning-python/introduction/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8" name="Picture 7">
            <a:extLst>
              <a:ext uri="{FF2B5EF4-FFF2-40B4-BE49-F238E27FC236}">
                <a16:creationId xmlns:a16="http://schemas.microsoft.com/office/drawing/2014/main" id="{C0EA1882-F58E-4F40-AD75-75DAB51474C9}"/>
              </a:ext>
            </a:extLst>
          </p:cNvPr>
          <p:cNvPicPr>
            <a:picLocks noChangeAspect="1"/>
          </p:cNvPicPr>
          <p:nvPr/>
        </p:nvPicPr>
        <p:blipFill>
          <a:blip r:embed="rId2"/>
          <a:stretch>
            <a:fillRect/>
          </a:stretch>
        </p:blipFill>
        <p:spPr>
          <a:xfrm>
            <a:off x="638175" y="2152650"/>
            <a:ext cx="7867650" cy="2552700"/>
          </a:xfrm>
          <a:prstGeom prst="rect">
            <a:avLst/>
          </a:prstGeom>
          <a:ln>
            <a:solidFill>
              <a:srgbClr val="C00000"/>
            </a:solidFill>
          </a:ln>
        </p:spPr>
      </p:pic>
    </p:spTree>
    <p:extLst>
      <p:ext uri="{BB962C8B-B14F-4D97-AF65-F5344CB8AC3E}">
        <p14:creationId xmlns:p14="http://schemas.microsoft.com/office/powerpoint/2010/main" val="4196422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Python Machine Learning</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69485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Select the “Existing environment”, in my case, “C:\Tools\Anaconda3”</a:t>
            </a:r>
          </a:p>
          <a:p>
            <a:pPr marL="342900" indent="-342900" algn="l">
              <a:buClr>
                <a:srgbClr val="0070C0"/>
              </a:buClr>
              <a:buSzPct val="80000"/>
              <a:buFont typeface="Wingdings" pitchFamily="2" charset="2"/>
              <a:buChar char="u"/>
            </a:pPr>
            <a:r>
              <a:rPr lang="en-US" sz="1600" dirty="0">
                <a:solidFill>
                  <a:schemeClr val="tx1"/>
                </a:solidFill>
              </a:rPr>
              <a:t>Find the “pyhtonw.exe” and click OK.</a:t>
            </a:r>
            <a:br>
              <a:rPr lang="en-US" sz="1600" dirty="0">
                <a:solidFill>
                  <a:schemeClr val="tx1"/>
                </a:solidFill>
              </a:rPr>
            </a:b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https://techwithtim.net/tutorials/machine-learning-python/introduction/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7" name="Picture 6">
            <a:extLst>
              <a:ext uri="{FF2B5EF4-FFF2-40B4-BE49-F238E27FC236}">
                <a16:creationId xmlns:a16="http://schemas.microsoft.com/office/drawing/2014/main" id="{437C8901-E316-4DF9-8675-77C165D4831B}"/>
              </a:ext>
            </a:extLst>
          </p:cNvPr>
          <p:cNvPicPr>
            <a:picLocks noChangeAspect="1"/>
          </p:cNvPicPr>
          <p:nvPr/>
        </p:nvPicPr>
        <p:blipFill>
          <a:blip r:embed="rId2"/>
          <a:stretch>
            <a:fillRect/>
          </a:stretch>
        </p:blipFill>
        <p:spPr>
          <a:xfrm>
            <a:off x="467544" y="2088211"/>
            <a:ext cx="5259458" cy="3222250"/>
          </a:xfrm>
          <a:prstGeom prst="rect">
            <a:avLst/>
          </a:prstGeom>
          <a:ln>
            <a:solidFill>
              <a:srgbClr val="C00000"/>
            </a:solidFill>
          </a:ln>
        </p:spPr>
      </p:pic>
      <p:pic>
        <p:nvPicPr>
          <p:cNvPr id="9" name="Picture 8">
            <a:extLst>
              <a:ext uri="{FF2B5EF4-FFF2-40B4-BE49-F238E27FC236}">
                <a16:creationId xmlns:a16="http://schemas.microsoft.com/office/drawing/2014/main" id="{3D2A79E5-2CE1-4488-B225-03AECE157D6F}"/>
              </a:ext>
            </a:extLst>
          </p:cNvPr>
          <p:cNvPicPr>
            <a:picLocks noChangeAspect="1"/>
          </p:cNvPicPr>
          <p:nvPr/>
        </p:nvPicPr>
        <p:blipFill>
          <a:blip r:embed="rId3"/>
          <a:stretch>
            <a:fillRect/>
          </a:stretch>
        </p:blipFill>
        <p:spPr>
          <a:xfrm>
            <a:off x="5927362" y="2141242"/>
            <a:ext cx="2733050" cy="3116188"/>
          </a:xfrm>
          <a:prstGeom prst="rect">
            <a:avLst/>
          </a:prstGeom>
          <a:ln>
            <a:solidFill>
              <a:srgbClr val="C00000"/>
            </a:solidFill>
          </a:ln>
        </p:spPr>
      </p:pic>
    </p:spTree>
    <p:extLst>
      <p:ext uri="{BB962C8B-B14F-4D97-AF65-F5344CB8AC3E}">
        <p14:creationId xmlns:p14="http://schemas.microsoft.com/office/powerpoint/2010/main" val="3907007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Python Machine Learning</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125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Now, I have all the pyhtonw.exe environment for PyCharm.</a:t>
            </a:r>
            <a:br>
              <a:rPr lang="en-US" sz="1600" dirty="0">
                <a:solidFill>
                  <a:schemeClr val="tx1"/>
                </a:solidFill>
              </a:rPr>
            </a:b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https://techwithtim.net/tutorials/machine-learning-python/introduction/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10" name="Picture 9">
            <a:extLst>
              <a:ext uri="{FF2B5EF4-FFF2-40B4-BE49-F238E27FC236}">
                <a16:creationId xmlns:a16="http://schemas.microsoft.com/office/drawing/2014/main" id="{A0F22D3D-EC0A-48E0-B813-EBF2792E4E21}"/>
              </a:ext>
            </a:extLst>
          </p:cNvPr>
          <p:cNvPicPr>
            <a:picLocks noChangeAspect="1"/>
          </p:cNvPicPr>
          <p:nvPr/>
        </p:nvPicPr>
        <p:blipFill>
          <a:blip r:embed="rId2"/>
          <a:stretch>
            <a:fillRect/>
          </a:stretch>
        </p:blipFill>
        <p:spPr>
          <a:xfrm>
            <a:off x="1594013" y="2041312"/>
            <a:ext cx="6099990" cy="4024550"/>
          </a:xfrm>
          <a:prstGeom prst="rect">
            <a:avLst/>
          </a:prstGeom>
          <a:ln>
            <a:solidFill>
              <a:srgbClr val="C00000"/>
            </a:solidFill>
          </a:ln>
        </p:spPr>
      </p:pic>
    </p:spTree>
    <p:extLst>
      <p:ext uri="{BB962C8B-B14F-4D97-AF65-F5344CB8AC3E}">
        <p14:creationId xmlns:p14="http://schemas.microsoft.com/office/powerpoint/2010/main" val="2692140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Python Machine Learning</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6480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Add Configuration</a:t>
            </a:r>
          </a:p>
          <a:p>
            <a:pPr marL="342900" indent="-342900" algn="l">
              <a:buClr>
                <a:srgbClr val="0070C0"/>
              </a:buClr>
              <a:buSzPct val="80000"/>
              <a:buFont typeface="Wingdings" pitchFamily="2" charset="2"/>
              <a:buChar char="u"/>
            </a:pPr>
            <a:r>
              <a:rPr lang="en-US" sz="1600" dirty="0">
                <a:solidFill>
                  <a:schemeClr val="tx1"/>
                </a:solidFill>
              </a:rPr>
              <a:t>+ &gt; Add </a:t>
            </a:r>
            <a:r>
              <a:rPr lang="en-US" sz="1600" dirty="0" err="1">
                <a:solidFill>
                  <a:schemeClr val="tx1"/>
                </a:solidFill>
              </a:rPr>
              <a:t>Pyhton</a:t>
            </a: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https://techwithtim.net/tutorials/machine-learning-python/introduction/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8" name="Picture 7">
            <a:extLst>
              <a:ext uri="{FF2B5EF4-FFF2-40B4-BE49-F238E27FC236}">
                <a16:creationId xmlns:a16="http://schemas.microsoft.com/office/drawing/2014/main" id="{12CEC431-B077-401C-B0E6-1F8E8B3FE1B0}"/>
              </a:ext>
            </a:extLst>
          </p:cNvPr>
          <p:cNvPicPr>
            <a:picLocks noChangeAspect="1"/>
          </p:cNvPicPr>
          <p:nvPr/>
        </p:nvPicPr>
        <p:blipFill>
          <a:blip r:embed="rId2"/>
          <a:stretch>
            <a:fillRect/>
          </a:stretch>
        </p:blipFill>
        <p:spPr>
          <a:xfrm>
            <a:off x="678396" y="2096011"/>
            <a:ext cx="7787208" cy="2052126"/>
          </a:xfrm>
          <a:prstGeom prst="rect">
            <a:avLst/>
          </a:prstGeom>
          <a:ln>
            <a:solidFill>
              <a:srgbClr val="C00000"/>
            </a:solidFill>
          </a:ln>
        </p:spPr>
      </p:pic>
      <p:sp>
        <p:nvSpPr>
          <p:cNvPr id="9" name="Rectangle 8">
            <a:extLst>
              <a:ext uri="{FF2B5EF4-FFF2-40B4-BE49-F238E27FC236}">
                <a16:creationId xmlns:a16="http://schemas.microsoft.com/office/drawing/2014/main" id="{C99752EB-1458-4C0C-98BA-3F9A325C30DD}"/>
              </a:ext>
            </a:extLst>
          </p:cNvPr>
          <p:cNvSpPr/>
          <p:nvPr/>
        </p:nvSpPr>
        <p:spPr>
          <a:xfrm>
            <a:off x="6732240" y="2384043"/>
            <a:ext cx="1008112" cy="3651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B79DB76-B614-4BEE-A32A-9E26294DE0F6}"/>
              </a:ext>
            </a:extLst>
          </p:cNvPr>
          <p:cNvPicPr>
            <a:picLocks noChangeAspect="1"/>
          </p:cNvPicPr>
          <p:nvPr/>
        </p:nvPicPr>
        <p:blipFill>
          <a:blip r:embed="rId3"/>
          <a:stretch>
            <a:fillRect/>
          </a:stretch>
        </p:blipFill>
        <p:spPr>
          <a:xfrm>
            <a:off x="3131840" y="4262309"/>
            <a:ext cx="2428875" cy="2390775"/>
          </a:xfrm>
          <a:prstGeom prst="rect">
            <a:avLst/>
          </a:prstGeom>
          <a:ln>
            <a:solidFill>
              <a:srgbClr val="C00000"/>
            </a:solidFill>
          </a:ln>
        </p:spPr>
      </p:pic>
    </p:spTree>
    <p:extLst>
      <p:ext uri="{BB962C8B-B14F-4D97-AF65-F5344CB8AC3E}">
        <p14:creationId xmlns:p14="http://schemas.microsoft.com/office/powerpoint/2010/main" val="2372993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Python Machine Learning</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8245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Setup up for Machine Learning</a:t>
            </a:r>
          </a:p>
          <a:p>
            <a:pPr marL="342900" indent="-342900" algn="l">
              <a:buClr>
                <a:srgbClr val="0070C0"/>
              </a:buClr>
              <a:buSzPct val="80000"/>
              <a:buFont typeface="Wingdings" pitchFamily="2" charset="2"/>
              <a:buChar char="u"/>
            </a:pPr>
            <a:r>
              <a:rPr lang="en-US" sz="1600" dirty="0">
                <a:solidFill>
                  <a:schemeClr val="tx1"/>
                </a:solidFill>
              </a:rPr>
              <a:t>This setup is very important. We will not write any code in the section.</a:t>
            </a:r>
          </a:p>
          <a:p>
            <a:pPr marL="342900" indent="-342900" algn="l">
              <a:buClr>
                <a:srgbClr val="0070C0"/>
              </a:buClr>
              <a:buSzPct val="80000"/>
              <a:buFont typeface="Wingdings" pitchFamily="2" charset="2"/>
              <a:buChar char="u"/>
            </a:pPr>
            <a:r>
              <a:rPr lang="en-US" sz="1600" dirty="0">
                <a:solidFill>
                  <a:schemeClr val="tx1"/>
                </a:solidFill>
              </a:rPr>
              <a:t>Next section, we will start very standard and very basic machine learning algorithm.</a:t>
            </a:r>
          </a:p>
          <a:p>
            <a:pPr marL="342900" indent="-342900" algn="l">
              <a:buClr>
                <a:srgbClr val="0070C0"/>
              </a:buClr>
              <a:buSzPct val="80000"/>
              <a:buFont typeface="Wingdings" pitchFamily="2" charset="2"/>
              <a:buChar char="u"/>
            </a:pPr>
            <a:r>
              <a:rPr lang="en-US" sz="1600" dirty="0">
                <a:solidFill>
                  <a:schemeClr val="tx1"/>
                </a:solidFill>
              </a:rPr>
              <a:t>We should understand and learn before we moving into the deep learning and neural network.</a:t>
            </a:r>
          </a:p>
          <a:p>
            <a:pPr marL="342900" indent="-342900" algn="l">
              <a:buClr>
                <a:srgbClr val="0070C0"/>
              </a:buClr>
              <a:buSzPct val="80000"/>
              <a:buFont typeface="Wingdings" pitchFamily="2" charset="2"/>
              <a:buChar char="u"/>
            </a:pPr>
            <a:r>
              <a:rPr lang="en-US" sz="1600" dirty="0">
                <a:solidFill>
                  <a:schemeClr val="tx1"/>
                </a:solidFill>
              </a:rPr>
              <a:t>The setup is not as exciting as deep learning and neural network parts but they all fundamentals and required to move into more complicated and understand what is going on.</a:t>
            </a:r>
          </a:p>
          <a:p>
            <a:pPr marL="342900" indent="-342900" algn="l">
              <a:buClr>
                <a:srgbClr val="0070C0"/>
              </a:buClr>
              <a:buSzPct val="80000"/>
              <a:buFont typeface="Wingdings" pitchFamily="2" charset="2"/>
              <a:buChar char="u"/>
            </a:pPr>
            <a:r>
              <a:rPr lang="en-US" sz="1600" dirty="0">
                <a:solidFill>
                  <a:schemeClr val="tx1"/>
                </a:solidFill>
              </a:rPr>
              <a:t>Very basic level why these thing work. These very simple algorithm are used for deep learning and neural networks that you have the fundamental understanding of linear algebra and calculus to be able to understand the math behind the formulas and the computing that actually goes into the neural network.</a:t>
            </a:r>
          </a:p>
          <a:p>
            <a:pPr marL="342900" indent="-342900" algn="l">
              <a:buClr>
                <a:srgbClr val="0070C0"/>
              </a:buClr>
              <a:buSzPct val="80000"/>
              <a:buFont typeface="Wingdings" pitchFamily="2" charset="2"/>
              <a:buChar char="u"/>
            </a:pPr>
            <a:r>
              <a:rPr lang="en-US" sz="1600" dirty="0">
                <a:solidFill>
                  <a:schemeClr val="tx1"/>
                </a:solidFill>
              </a:rPr>
              <a:t>It is actually like math professors and professionals that have kind of created that thing.</a:t>
            </a:r>
          </a:p>
          <a:p>
            <a:pPr marL="342900" indent="-342900" algn="l">
              <a:buClr>
                <a:srgbClr val="0070C0"/>
              </a:buClr>
              <a:buSzPct val="80000"/>
              <a:buFont typeface="Wingdings" pitchFamily="2" charset="2"/>
              <a:buChar char="u"/>
            </a:pPr>
            <a:r>
              <a:rPr lang="en-US" sz="1600" dirty="0">
                <a:solidFill>
                  <a:schemeClr val="tx1"/>
                </a:solidFill>
              </a:rPr>
              <a:t>Now, essentially machine learning is really like feeding in data and getting some kind of output.</a:t>
            </a:r>
          </a:p>
          <a:p>
            <a:pPr marL="342900" indent="-342900" algn="l">
              <a:buClr>
                <a:srgbClr val="0070C0"/>
              </a:buClr>
              <a:buSzPct val="80000"/>
              <a:buFont typeface="Wingdings" pitchFamily="2" charset="2"/>
              <a:buChar char="u"/>
            </a:pPr>
            <a:r>
              <a:rPr lang="en-US" sz="1600" dirty="0">
                <a:solidFill>
                  <a:schemeClr val="tx1"/>
                </a:solidFill>
              </a:rPr>
              <a:t>You are giving a test data set for a machine to train and learn.</a:t>
            </a:r>
          </a:p>
          <a:p>
            <a:pPr marL="342900" indent="-342900" algn="l">
              <a:buClr>
                <a:srgbClr val="0070C0"/>
              </a:buClr>
              <a:buSzPct val="80000"/>
              <a:buFont typeface="Wingdings" pitchFamily="2" charset="2"/>
              <a:buChar char="u"/>
            </a:pPr>
            <a:r>
              <a:rPr lang="en-US" sz="1600" dirty="0">
                <a:solidFill>
                  <a:schemeClr val="tx1"/>
                </a:solidFill>
              </a:rPr>
              <a:t>Hopefully based on that data, you can new data that have never seen to predict the certain outcomes or to classify images or do things along those lines.</a:t>
            </a:r>
          </a:p>
          <a:p>
            <a:pPr marL="342900" indent="-342900" algn="l">
              <a:buClr>
                <a:srgbClr val="0070C0"/>
              </a:buClr>
              <a:buSzPct val="80000"/>
              <a:buFont typeface="Wingdings" pitchFamily="2" charset="2"/>
              <a:buChar char="u"/>
            </a:pPr>
            <a:r>
              <a:rPr lang="en-US" sz="1600" dirty="0">
                <a:solidFill>
                  <a:schemeClr val="tx1"/>
                </a:solidFill>
              </a:rPr>
              <a:t>So, it is a basic of what is going on throughout these series of sections.</a:t>
            </a:r>
          </a:p>
          <a:p>
            <a:pPr marL="342900" indent="-342900" algn="l">
              <a:buClr>
                <a:srgbClr val="0070C0"/>
              </a:buClr>
              <a:buSzPct val="80000"/>
              <a:buFont typeface="Wingdings" pitchFamily="2" charset="2"/>
              <a:buChar char="u"/>
            </a:pPr>
            <a:r>
              <a:rPr lang="en-US" sz="1600" dirty="0">
                <a:solidFill>
                  <a:schemeClr val="tx1"/>
                </a:solidFill>
              </a:rPr>
              <a:t>We will do the installation in this section.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https://techwithtim.net/tutorials/machine-learning-python/introduction/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Python Machine Learning</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Add tensorEnv/test.py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https://techwithtim.net/tutorials/machine-learning-python/introduction/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7" name="Picture 6">
            <a:extLst>
              <a:ext uri="{FF2B5EF4-FFF2-40B4-BE49-F238E27FC236}">
                <a16:creationId xmlns:a16="http://schemas.microsoft.com/office/drawing/2014/main" id="{4E8A1C85-739B-4AF3-95C5-7A070123F774}"/>
              </a:ext>
            </a:extLst>
          </p:cNvPr>
          <p:cNvPicPr>
            <a:picLocks noChangeAspect="1"/>
          </p:cNvPicPr>
          <p:nvPr/>
        </p:nvPicPr>
        <p:blipFill>
          <a:blip r:embed="rId2"/>
          <a:stretch>
            <a:fillRect/>
          </a:stretch>
        </p:blipFill>
        <p:spPr>
          <a:xfrm>
            <a:off x="1187624" y="1796723"/>
            <a:ext cx="6444208" cy="4080733"/>
          </a:xfrm>
          <a:prstGeom prst="rect">
            <a:avLst/>
          </a:prstGeom>
          <a:ln>
            <a:solidFill>
              <a:srgbClr val="C00000"/>
            </a:solidFill>
          </a:ln>
        </p:spPr>
      </p:pic>
    </p:spTree>
    <p:extLst>
      <p:ext uri="{BB962C8B-B14F-4D97-AF65-F5344CB8AC3E}">
        <p14:creationId xmlns:p14="http://schemas.microsoft.com/office/powerpoint/2010/main" val="3557548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Python Machine Learning</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Click run to run the pyhtonw.exe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https://techwithtim.net/tutorials/machine-learning-python/introduction/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8" name="Picture 7">
            <a:extLst>
              <a:ext uri="{FF2B5EF4-FFF2-40B4-BE49-F238E27FC236}">
                <a16:creationId xmlns:a16="http://schemas.microsoft.com/office/drawing/2014/main" id="{B28684ED-7EE2-4A0D-A0B1-91139386D14B}"/>
              </a:ext>
            </a:extLst>
          </p:cNvPr>
          <p:cNvPicPr>
            <a:picLocks noChangeAspect="1"/>
          </p:cNvPicPr>
          <p:nvPr/>
        </p:nvPicPr>
        <p:blipFill>
          <a:blip r:embed="rId2"/>
          <a:stretch>
            <a:fillRect/>
          </a:stretch>
        </p:blipFill>
        <p:spPr>
          <a:xfrm>
            <a:off x="1403648" y="1904901"/>
            <a:ext cx="5455600" cy="4221087"/>
          </a:xfrm>
          <a:prstGeom prst="rect">
            <a:avLst/>
          </a:prstGeom>
          <a:ln>
            <a:solidFill>
              <a:srgbClr val="C00000"/>
            </a:solidFill>
          </a:ln>
        </p:spPr>
      </p:pic>
      <p:sp>
        <p:nvSpPr>
          <p:cNvPr id="9" name="Rectangle 8">
            <a:extLst>
              <a:ext uri="{FF2B5EF4-FFF2-40B4-BE49-F238E27FC236}">
                <a16:creationId xmlns:a16="http://schemas.microsoft.com/office/drawing/2014/main" id="{718448FF-213F-4A4D-AD35-D39607B87D78}"/>
              </a:ext>
            </a:extLst>
          </p:cNvPr>
          <p:cNvSpPr/>
          <p:nvPr/>
        </p:nvSpPr>
        <p:spPr>
          <a:xfrm>
            <a:off x="6228184" y="2060848"/>
            <a:ext cx="216024"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405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A8D7988-E063-45D0-9380-271C4F790F9F}"/>
              </a:ext>
            </a:extLst>
          </p:cNvPr>
          <p:cNvPicPr>
            <a:picLocks noChangeAspect="1"/>
          </p:cNvPicPr>
          <p:nvPr/>
        </p:nvPicPr>
        <p:blipFill>
          <a:blip r:embed="rId2"/>
          <a:stretch>
            <a:fillRect/>
          </a:stretch>
        </p:blipFill>
        <p:spPr>
          <a:xfrm>
            <a:off x="1317995" y="3064633"/>
            <a:ext cx="6372200" cy="2352354"/>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Python Machine Learning</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62402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You can use VS Code to create test.py and run python test.py.</a:t>
            </a:r>
          </a:p>
          <a:p>
            <a:pPr marL="342900" indent="-342900" algn="l">
              <a:buClr>
                <a:srgbClr val="0070C0"/>
              </a:buClr>
              <a:buSzPct val="80000"/>
              <a:buFont typeface="Wingdings" pitchFamily="2" charset="2"/>
              <a:buChar char="u"/>
            </a:pPr>
            <a:r>
              <a:rPr lang="en-US" sz="1600" dirty="0">
                <a:solidFill>
                  <a:schemeClr val="tx1"/>
                </a:solidFill>
              </a:rPr>
              <a:t>If cannot find the </a:t>
            </a:r>
            <a:r>
              <a:rPr lang="en-US" sz="1600" dirty="0" err="1">
                <a:solidFill>
                  <a:schemeClr val="tx1"/>
                </a:solidFill>
              </a:rPr>
              <a:t>keras</a:t>
            </a:r>
            <a:r>
              <a:rPr lang="en-US" sz="1600" dirty="0">
                <a:solidFill>
                  <a:schemeClr val="tx1"/>
                </a:solidFill>
              </a:rPr>
              <a:t>, try on command prompt. Restart VS Code and try again.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https://techwithtim.net/tutorials/machine-learning-python/introduction/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10" name="Picture 9">
            <a:extLst>
              <a:ext uri="{FF2B5EF4-FFF2-40B4-BE49-F238E27FC236}">
                <a16:creationId xmlns:a16="http://schemas.microsoft.com/office/drawing/2014/main" id="{CE0F3B1F-E6CB-438A-9AD5-6AE0356F4A82}"/>
              </a:ext>
            </a:extLst>
          </p:cNvPr>
          <p:cNvPicPr>
            <a:picLocks noChangeAspect="1"/>
          </p:cNvPicPr>
          <p:nvPr/>
        </p:nvPicPr>
        <p:blipFill>
          <a:blip r:embed="rId3"/>
          <a:stretch>
            <a:fillRect/>
          </a:stretch>
        </p:blipFill>
        <p:spPr>
          <a:xfrm>
            <a:off x="1331640" y="2175395"/>
            <a:ext cx="5372100" cy="704850"/>
          </a:xfrm>
          <a:prstGeom prst="rect">
            <a:avLst/>
          </a:prstGeom>
          <a:ln>
            <a:solidFill>
              <a:srgbClr val="C00000"/>
            </a:solidFill>
          </a:ln>
        </p:spPr>
      </p:pic>
    </p:spTree>
    <p:extLst>
      <p:ext uri="{BB962C8B-B14F-4D97-AF65-F5344CB8AC3E}">
        <p14:creationId xmlns:p14="http://schemas.microsoft.com/office/powerpoint/2010/main" val="1127813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2019/3/10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Python Machine Learning</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8083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We will use the tensorflow for these series of sections.</a:t>
            </a:r>
          </a:p>
          <a:p>
            <a:pPr marL="342900" indent="-342900" algn="l">
              <a:buClr>
                <a:srgbClr val="0070C0"/>
              </a:buClr>
              <a:buSzPct val="80000"/>
              <a:buFont typeface="Wingdings" pitchFamily="2" charset="2"/>
              <a:buChar char="u"/>
            </a:pPr>
            <a:r>
              <a:rPr lang="en-US" sz="1600" dirty="0">
                <a:solidFill>
                  <a:schemeClr val="tx1"/>
                </a:solidFill>
              </a:rPr>
              <a:t>Tensorflow is a library for scientific computing and machine learning in python.</a:t>
            </a:r>
          </a:p>
          <a:p>
            <a:pPr marL="342900" indent="-342900" algn="l">
              <a:buClr>
                <a:srgbClr val="0070C0"/>
              </a:buClr>
              <a:buSzPct val="80000"/>
              <a:buFont typeface="Wingdings" pitchFamily="2" charset="2"/>
              <a:buChar char="u"/>
            </a:pPr>
            <a:r>
              <a:rPr lang="en-US" sz="1600" dirty="0">
                <a:solidFill>
                  <a:schemeClr val="tx1"/>
                </a:solidFill>
              </a:rPr>
              <a:t>You can install tensorflow by “pip install tensorflow”.</a:t>
            </a:r>
          </a:p>
          <a:p>
            <a:pPr marL="342900" indent="-342900" algn="l">
              <a:buClr>
                <a:srgbClr val="0070C0"/>
              </a:buClr>
              <a:buSzPct val="80000"/>
              <a:buFont typeface="Wingdings" pitchFamily="2" charset="2"/>
              <a:buChar char="u"/>
            </a:pPr>
            <a:r>
              <a:rPr lang="en-US" sz="1600" dirty="0">
                <a:solidFill>
                  <a:schemeClr val="tx1"/>
                </a:solidFill>
              </a:rPr>
              <a:t>If you have NVIDIO GPU, check “How to install Tensorflow of GPU on Window”.</a:t>
            </a:r>
          </a:p>
          <a:p>
            <a:pPr marL="342900" indent="-342900" algn="l">
              <a:buClr>
                <a:srgbClr val="0070C0"/>
              </a:buClr>
              <a:buSzPct val="80000"/>
              <a:buFont typeface="Wingdings" pitchFamily="2" charset="2"/>
              <a:buChar char="u"/>
            </a:pPr>
            <a:r>
              <a:rPr lang="en-US" sz="1600" dirty="0">
                <a:solidFill>
                  <a:schemeClr val="tx1"/>
                </a:solidFill>
              </a:rPr>
              <a:t>This section, we only install Tensorflow for CPU.</a:t>
            </a:r>
          </a:p>
          <a:p>
            <a:pPr marL="342900" indent="-342900" algn="l">
              <a:buClr>
                <a:srgbClr val="0070C0"/>
              </a:buClr>
              <a:buSzPct val="80000"/>
              <a:buFont typeface="Wingdings" pitchFamily="2" charset="2"/>
              <a:buChar char="u"/>
            </a:pPr>
            <a:r>
              <a:rPr lang="en-US" sz="1600" dirty="0">
                <a:solidFill>
                  <a:schemeClr val="tx1"/>
                </a:solidFill>
              </a:rPr>
              <a:t>First, we install </a:t>
            </a:r>
            <a:r>
              <a:rPr lang="en-US" sz="1600" dirty="0" err="1">
                <a:solidFill>
                  <a:schemeClr val="tx1"/>
                </a:solidFill>
              </a:rPr>
              <a:t>JetBrain</a:t>
            </a:r>
            <a:r>
              <a:rPr lang="en-US" sz="1600" dirty="0">
                <a:solidFill>
                  <a:schemeClr val="tx1"/>
                </a:solidFill>
              </a:rPr>
              <a:t> PyCharm, we will use PyCharm IDE. We are not using Spyder for these sections.</a:t>
            </a:r>
          </a:p>
          <a:p>
            <a:pPr marL="342900" indent="-342900" algn="l">
              <a:buClr>
                <a:srgbClr val="0070C0"/>
              </a:buClr>
              <a:buSzPct val="80000"/>
              <a:buFont typeface="Wingdings" pitchFamily="2" charset="2"/>
              <a:buChar char="u"/>
            </a:pPr>
            <a:r>
              <a:rPr lang="en-US" sz="1600" dirty="0">
                <a:solidFill>
                  <a:schemeClr val="tx1"/>
                </a:solidFill>
              </a:rPr>
              <a:t>PyCharm community Edition is completely free.</a:t>
            </a:r>
          </a:p>
          <a:p>
            <a:pPr marL="342900" indent="-342900" algn="l">
              <a:buClr>
                <a:srgbClr val="0070C0"/>
              </a:buClr>
              <a:buSzPct val="80000"/>
              <a:buFont typeface="Wingdings" pitchFamily="2" charset="2"/>
              <a:buChar char="u"/>
            </a:pPr>
            <a:r>
              <a:rPr lang="en-US" sz="1600" dirty="0">
                <a:solidFill>
                  <a:schemeClr val="tx1"/>
                </a:solidFill>
              </a:rPr>
              <a:t>We need to install Anaconda. Check “</a:t>
            </a:r>
            <a:r>
              <a:rPr lang="en-US" sz="1600" dirty="0" err="1">
                <a:solidFill>
                  <a:schemeClr val="tx1"/>
                </a:solidFill>
              </a:rPr>
              <a:t>conda</a:t>
            </a:r>
            <a:r>
              <a:rPr lang="en-US" sz="1600" dirty="0">
                <a:solidFill>
                  <a:schemeClr val="tx1"/>
                </a:solidFill>
              </a:rPr>
              <a:t> --version” Install and add the Anaconda to path, otherwise, it will be very hard for you.</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https://techwithtim.net/tutorials/machine-learning-python/introduction/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322767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Python Machine Learning</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We open the command prompt terminal and setup a virtual environment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https://techwithtim.net/tutorials/machine-learning-python/introduction/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210DDE3A-FED4-4B84-897B-239DBB46F467}"/>
              </a:ext>
            </a:extLst>
          </p:cNvPr>
          <p:cNvPicPr>
            <a:picLocks noChangeAspect="1"/>
          </p:cNvPicPr>
          <p:nvPr/>
        </p:nvPicPr>
        <p:blipFill>
          <a:blip r:embed="rId2"/>
          <a:stretch>
            <a:fillRect/>
          </a:stretch>
        </p:blipFill>
        <p:spPr>
          <a:xfrm>
            <a:off x="1547664" y="1772815"/>
            <a:ext cx="6415260" cy="3528393"/>
          </a:xfrm>
          <a:prstGeom prst="rect">
            <a:avLst/>
          </a:prstGeom>
          <a:ln>
            <a:solidFill>
              <a:srgbClr val="C00000"/>
            </a:solidFill>
          </a:ln>
        </p:spPr>
      </p:pic>
    </p:spTree>
    <p:extLst>
      <p:ext uri="{BB962C8B-B14F-4D97-AF65-F5344CB8AC3E}">
        <p14:creationId xmlns:p14="http://schemas.microsoft.com/office/powerpoint/2010/main" val="1754034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06C9FF8-58BD-47AA-8291-D67E1C225016}"/>
              </a:ext>
            </a:extLst>
          </p:cNvPr>
          <p:cNvPicPr>
            <a:picLocks noChangeAspect="1"/>
          </p:cNvPicPr>
          <p:nvPr/>
        </p:nvPicPr>
        <p:blipFill>
          <a:blip r:embed="rId2"/>
          <a:stretch>
            <a:fillRect/>
          </a:stretch>
        </p:blipFill>
        <p:spPr>
          <a:xfrm>
            <a:off x="827584" y="2110253"/>
            <a:ext cx="4200525" cy="100965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Python Machine Learning</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69289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First, make sure the “</a:t>
            </a:r>
            <a:r>
              <a:rPr lang="en-US" sz="1600" dirty="0" err="1">
                <a:solidFill>
                  <a:schemeClr val="tx1"/>
                </a:solidFill>
              </a:rPr>
              <a:t>conda</a:t>
            </a:r>
            <a:r>
              <a:rPr lang="en-US" sz="1600" dirty="0">
                <a:solidFill>
                  <a:schemeClr val="tx1"/>
                </a:solidFill>
              </a:rPr>
              <a:t>” is install and working properly.</a:t>
            </a:r>
          </a:p>
          <a:p>
            <a:pPr marL="342900" indent="-342900" algn="l">
              <a:buClr>
                <a:srgbClr val="0070C0"/>
              </a:buClr>
              <a:buSzPct val="80000"/>
              <a:buFont typeface="Wingdings" pitchFamily="2" charset="2"/>
              <a:buChar char="u"/>
            </a:pPr>
            <a:r>
              <a:rPr lang="en-US" sz="1600" dirty="0">
                <a:solidFill>
                  <a:schemeClr val="tx1"/>
                </a:solidFill>
              </a:rPr>
              <a:t>Simply type “</a:t>
            </a:r>
            <a:r>
              <a:rPr lang="en-US" sz="1600" dirty="0" err="1">
                <a:solidFill>
                  <a:schemeClr val="tx1"/>
                </a:solidFill>
              </a:rPr>
              <a:t>conda</a:t>
            </a:r>
            <a:r>
              <a:rPr lang="en-US" sz="1600" dirty="0">
                <a:solidFill>
                  <a:schemeClr val="tx1"/>
                </a:solidFill>
              </a:rPr>
              <a:t>” and enter.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https://techwithtim.net/tutorials/machine-learning-python/introduction/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11" name="Picture 10">
            <a:extLst>
              <a:ext uri="{FF2B5EF4-FFF2-40B4-BE49-F238E27FC236}">
                <a16:creationId xmlns:a16="http://schemas.microsoft.com/office/drawing/2014/main" id="{F7EB2801-9277-47F1-B01C-DA747D7CFC1B}"/>
              </a:ext>
            </a:extLst>
          </p:cNvPr>
          <p:cNvPicPr>
            <a:picLocks noChangeAspect="1"/>
          </p:cNvPicPr>
          <p:nvPr/>
        </p:nvPicPr>
        <p:blipFill>
          <a:blip r:embed="rId3"/>
          <a:stretch>
            <a:fillRect/>
          </a:stretch>
        </p:blipFill>
        <p:spPr>
          <a:xfrm>
            <a:off x="2927856" y="2746070"/>
            <a:ext cx="5040560" cy="3771249"/>
          </a:xfrm>
          <a:prstGeom prst="rect">
            <a:avLst/>
          </a:prstGeom>
          <a:ln>
            <a:solidFill>
              <a:srgbClr val="C00000"/>
            </a:solidFill>
          </a:ln>
        </p:spPr>
      </p:pic>
    </p:spTree>
    <p:extLst>
      <p:ext uri="{BB962C8B-B14F-4D97-AF65-F5344CB8AC3E}">
        <p14:creationId xmlns:p14="http://schemas.microsoft.com/office/powerpoint/2010/main" val="1850031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Python Machine Learning</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15059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&gt; </a:t>
            </a:r>
            <a:r>
              <a:rPr lang="en-US" sz="1600" dirty="0" err="1">
                <a:solidFill>
                  <a:schemeClr val="tx1"/>
                </a:solidFill>
              </a:rPr>
              <a:t>conda</a:t>
            </a:r>
            <a:r>
              <a:rPr lang="en-US" sz="1600" dirty="0">
                <a:solidFill>
                  <a:schemeClr val="tx1"/>
                </a:solidFill>
              </a:rPr>
              <a:t> create -n tensorflow pip python=3.6</a:t>
            </a:r>
          </a:p>
          <a:p>
            <a:pPr marL="342900" indent="-342900" algn="l">
              <a:buClr>
                <a:srgbClr val="0070C0"/>
              </a:buClr>
              <a:buSzPct val="80000"/>
              <a:buFont typeface="Wingdings" pitchFamily="2" charset="2"/>
              <a:buChar char="u"/>
            </a:pPr>
            <a:r>
              <a:rPr lang="en-US" sz="1600" dirty="0">
                <a:solidFill>
                  <a:schemeClr val="tx1"/>
                </a:solidFill>
              </a:rPr>
              <a:t>You can name “tensorflow” whatever you want. Use “python=3.6”. Do use any other version of python. Tensorflow will not support python 3.7</a:t>
            </a:r>
          </a:p>
          <a:p>
            <a:pPr marL="342900" indent="-342900" algn="l">
              <a:buClr>
                <a:srgbClr val="0070C0"/>
              </a:buClr>
              <a:buSzPct val="80000"/>
              <a:buFont typeface="Wingdings" pitchFamily="2" charset="2"/>
              <a:buChar char="u"/>
            </a:pPr>
            <a:r>
              <a:rPr lang="en-US" sz="1600" dirty="0">
                <a:solidFill>
                  <a:schemeClr val="tx1"/>
                </a:solidFill>
              </a:rPr>
              <a:t>&gt; activate tensorflow</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https://techwithtim.net/tutorials/machine-learning-python/introduction/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0583C4DA-CA57-496B-AE4D-DEF0D2A8E698}"/>
              </a:ext>
            </a:extLst>
          </p:cNvPr>
          <p:cNvPicPr>
            <a:picLocks noChangeAspect="1"/>
          </p:cNvPicPr>
          <p:nvPr/>
        </p:nvPicPr>
        <p:blipFill>
          <a:blip r:embed="rId2"/>
          <a:stretch>
            <a:fillRect/>
          </a:stretch>
        </p:blipFill>
        <p:spPr>
          <a:xfrm>
            <a:off x="493792" y="2521421"/>
            <a:ext cx="4955249" cy="2635771"/>
          </a:xfrm>
          <a:prstGeom prst="rect">
            <a:avLst/>
          </a:prstGeom>
          <a:ln>
            <a:solidFill>
              <a:srgbClr val="C00000"/>
            </a:solidFill>
          </a:ln>
        </p:spPr>
      </p:pic>
      <p:pic>
        <p:nvPicPr>
          <p:cNvPr id="8" name="Picture 7">
            <a:extLst>
              <a:ext uri="{FF2B5EF4-FFF2-40B4-BE49-F238E27FC236}">
                <a16:creationId xmlns:a16="http://schemas.microsoft.com/office/drawing/2014/main" id="{CD07C93D-EFCB-4F2F-8D64-6FBA2256F5CA}"/>
              </a:ext>
            </a:extLst>
          </p:cNvPr>
          <p:cNvPicPr>
            <a:picLocks noChangeAspect="1"/>
          </p:cNvPicPr>
          <p:nvPr/>
        </p:nvPicPr>
        <p:blipFill>
          <a:blip r:embed="rId3"/>
          <a:stretch>
            <a:fillRect/>
          </a:stretch>
        </p:blipFill>
        <p:spPr>
          <a:xfrm>
            <a:off x="4134655" y="3532273"/>
            <a:ext cx="4685817" cy="2635772"/>
          </a:xfrm>
          <a:prstGeom prst="rect">
            <a:avLst/>
          </a:prstGeom>
        </p:spPr>
      </p:pic>
    </p:spTree>
    <p:extLst>
      <p:ext uri="{BB962C8B-B14F-4D97-AF65-F5344CB8AC3E}">
        <p14:creationId xmlns:p14="http://schemas.microsoft.com/office/powerpoint/2010/main" val="2493932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Python Machine Learning</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6480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Install the tensorflow under the anaconda environment</a:t>
            </a:r>
          </a:p>
          <a:p>
            <a:pPr marL="342900" indent="-342900" algn="l">
              <a:buClr>
                <a:srgbClr val="0070C0"/>
              </a:buClr>
              <a:buSzPct val="80000"/>
              <a:buFont typeface="Wingdings" pitchFamily="2" charset="2"/>
              <a:buChar char="u"/>
            </a:pPr>
            <a:r>
              <a:rPr lang="en-US" sz="1600" dirty="0">
                <a:solidFill>
                  <a:schemeClr val="tx1"/>
                </a:solidFill>
              </a:rPr>
              <a:t>(tensor) C:\users\4088&gt; pip install tensorflow</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https://techwithtim.net/tutorials/machine-learning-python/introduction/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9" name="Picture 8">
            <a:extLst>
              <a:ext uri="{FF2B5EF4-FFF2-40B4-BE49-F238E27FC236}">
                <a16:creationId xmlns:a16="http://schemas.microsoft.com/office/drawing/2014/main" id="{DB3972D3-4AD8-4E59-815A-00B7F0884E27}"/>
              </a:ext>
            </a:extLst>
          </p:cNvPr>
          <p:cNvPicPr>
            <a:picLocks noChangeAspect="1"/>
          </p:cNvPicPr>
          <p:nvPr/>
        </p:nvPicPr>
        <p:blipFill>
          <a:blip r:embed="rId2"/>
          <a:stretch>
            <a:fillRect/>
          </a:stretch>
        </p:blipFill>
        <p:spPr>
          <a:xfrm>
            <a:off x="467544" y="1948419"/>
            <a:ext cx="4000500" cy="3009900"/>
          </a:xfrm>
          <a:prstGeom prst="rect">
            <a:avLst/>
          </a:prstGeom>
          <a:ln>
            <a:solidFill>
              <a:srgbClr val="C00000"/>
            </a:solidFill>
          </a:ln>
        </p:spPr>
      </p:pic>
      <p:pic>
        <p:nvPicPr>
          <p:cNvPr id="10" name="Picture 9">
            <a:extLst>
              <a:ext uri="{FF2B5EF4-FFF2-40B4-BE49-F238E27FC236}">
                <a16:creationId xmlns:a16="http://schemas.microsoft.com/office/drawing/2014/main" id="{69A753D6-FF36-4E1E-ABCE-2A2425AEB178}"/>
              </a:ext>
            </a:extLst>
          </p:cNvPr>
          <p:cNvPicPr>
            <a:picLocks noChangeAspect="1"/>
          </p:cNvPicPr>
          <p:nvPr/>
        </p:nvPicPr>
        <p:blipFill>
          <a:blip r:embed="rId3"/>
          <a:stretch>
            <a:fillRect/>
          </a:stretch>
        </p:blipFill>
        <p:spPr>
          <a:xfrm>
            <a:off x="4123184" y="3612037"/>
            <a:ext cx="4860032" cy="2452679"/>
          </a:xfrm>
          <a:prstGeom prst="rect">
            <a:avLst/>
          </a:prstGeom>
          <a:ln>
            <a:solidFill>
              <a:srgbClr val="C00000"/>
            </a:solidFill>
          </a:ln>
        </p:spPr>
      </p:pic>
    </p:spTree>
    <p:extLst>
      <p:ext uri="{BB962C8B-B14F-4D97-AF65-F5344CB8AC3E}">
        <p14:creationId xmlns:p14="http://schemas.microsoft.com/office/powerpoint/2010/main" val="2919113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Python Machine Learning</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6480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We are going to use a bunch of dataset called </a:t>
            </a:r>
            <a:r>
              <a:rPr lang="en-US" sz="1600" dirty="0" err="1">
                <a:solidFill>
                  <a:schemeClr val="tx1"/>
                </a:solidFill>
              </a:rPr>
              <a:t>Keras</a:t>
            </a: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(tensor) C:\users\4088&gt; pip install </a:t>
            </a:r>
            <a:r>
              <a:rPr lang="en-US" sz="1600" dirty="0" err="1">
                <a:solidFill>
                  <a:schemeClr val="tx1"/>
                </a:solidFill>
              </a:rPr>
              <a:t>keras</a:t>
            </a: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https://techwithtim.net/tutorials/machine-learning-python/introduction/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8" name="Picture 7">
            <a:extLst>
              <a:ext uri="{FF2B5EF4-FFF2-40B4-BE49-F238E27FC236}">
                <a16:creationId xmlns:a16="http://schemas.microsoft.com/office/drawing/2014/main" id="{6F3EE6E3-8ED7-4E53-A202-40561B423019}"/>
              </a:ext>
            </a:extLst>
          </p:cNvPr>
          <p:cNvPicPr>
            <a:picLocks noChangeAspect="1"/>
          </p:cNvPicPr>
          <p:nvPr/>
        </p:nvPicPr>
        <p:blipFill>
          <a:blip r:embed="rId2"/>
          <a:stretch>
            <a:fillRect/>
          </a:stretch>
        </p:blipFill>
        <p:spPr>
          <a:xfrm>
            <a:off x="960996" y="2059711"/>
            <a:ext cx="7366024" cy="3886982"/>
          </a:xfrm>
          <a:prstGeom prst="rect">
            <a:avLst/>
          </a:prstGeom>
          <a:ln>
            <a:solidFill>
              <a:srgbClr val="C00000"/>
            </a:solidFill>
          </a:ln>
        </p:spPr>
      </p:pic>
    </p:spTree>
    <p:extLst>
      <p:ext uri="{BB962C8B-B14F-4D97-AF65-F5344CB8AC3E}">
        <p14:creationId xmlns:p14="http://schemas.microsoft.com/office/powerpoint/2010/main" val="3421264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Python Machine Learning</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08012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Now, we have </a:t>
            </a:r>
            <a:r>
              <a:rPr lang="en-US" sz="1600" dirty="0" err="1">
                <a:solidFill>
                  <a:schemeClr val="tx1"/>
                </a:solidFill>
              </a:rPr>
              <a:t>keras</a:t>
            </a: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We are going to install </a:t>
            </a:r>
            <a:r>
              <a:rPr lang="en-US" sz="1600" dirty="0" err="1">
                <a:solidFill>
                  <a:schemeClr val="tx1"/>
                </a:solidFill>
              </a:rPr>
              <a:t>pyCharm</a:t>
            </a:r>
            <a:r>
              <a:rPr lang="en-US" sz="1600" dirty="0">
                <a:solidFill>
                  <a:schemeClr val="tx1"/>
                </a:solidFill>
              </a:rPr>
              <a:t>.</a:t>
            </a:r>
          </a:p>
          <a:p>
            <a:pPr marL="342900" indent="-342900" algn="l">
              <a:buClr>
                <a:srgbClr val="0070C0"/>
              </a:buClr>
              <a:buSzPct val="80000"/>
              <a:buFont typeface="Wingdings" pitchFamily="2" charset="2"/>
              <a:buChar char="u"/>
            </a:pPr>
            <a:r>
              <a:rPr lang="en-US" sz="1600" dirty="0">
                <a:solidFill>
                  <a:schemeClr val="tx1"/>
                </a:solidFill>
              </a:rPr>
              <a:t>We close the command prompt. Start the PyCharm.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https://techwithtim.net/tutorials/machine-learning-python/introduction/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DCB8772D-7E44-406E-AD43-C7CA799B48B8}"/>
              </a:ext>
            </a:extLst>
          </p:cNvPr>
          <p:cNvPicPr>
            <a:picLocks noChangeAspect="1"/>
          </p:cNvPicPr>
          <p:nvPr/>
        </p:nvPicPr>
        <p:blipFill>
          <a:blip r:embed="rId2"/>
          <a:stretch>
            <a:fillRect/>
          </a:stretch>
        </p:blipFill>
        <p:spPr>
          <a:xfrm>
            <a:off x="500708" y="2636912"/>
            <a:ext cx="3762375" cy="2619375"/>
          </a:xfrm>
          <a:prstGeom prst="rect">
            <a:avLst/>
          </a:prstGeom>
          <a:ln>
            <a:solidFill>
              <a:srgbClr val="C00000"/>
            </a:solidFill>
          </a:ln>
        </p:spPr>
      </p:pic>
      <p:pic>
        <p:nvPicPr>
          <p:cNvPr id="9" name="Picture 8">
            <a:extLst>
              <a:ext uri="{FF2B5EF4-FFF2-40B4-BE49-F238E27FC236}">
                <a16:creationId xmlns:a16="http://schemas.microsoft.com/office/drawing/2014/main" id="{61608A7C-2098-4B8F-B516-3DC0470304D3}"/>
              </a:ext>
            </a:extLst>
          </p:cNvPr>
          <p:cNvPicPr>
            <a:picLocks noChangeAspect="1"/>
          </p:cNvPicPr>
          <p:nvPr/>
        </p:nvPicPr>
        <p:blipFill>
          <a:blip r:embed="rId3"/>
          <a:stretch>
            <a:fillRect/>
          </a:stretch>
        </p:blipFill>
        <p:spPr>
          <a:xfrm>
            <a:off x="4502348" y="2636912"/>
            <a:ext cx="4184452" cy="2619375"/>
          </a:xfrm>
          <a:prstGeom prst="rect">
            <a:avLst/>
          </a:prstGeom>
          <a:ln>
            <a:solidFill>
              <a:srgbClr val="C00000"/>
            </a:solidFill>
          </a:ln>
        </p:spPr>
      </p:pic>
    </p:spTree>
    <p:extLst>
      <p:ext uri="{BB962C8B-B14F-4D97-AF65-F5344CB8AC3E}">
        <p14:creationId xmlns:p14="http://schemas.microsoft.com/office/powerpoint/2010/main" val="107049476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619</TotalTime>
  <Words>1092</Words>
  <Application>Microsoft Office PowerPoint</Application>
  <PresentationFormat>On-screen Show (4:3)</PresentationFormat>
  <Paragraphs>143</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Wingdings</vt:lpstr>
      <vt:lpstr>Office 佈景主題</vt:lpstr>
      <vt:lpstr>1 Python Machine Learning</vt:lpstr>
      <vt:lpstr>1 Python Machine Learning</vt:lpstr>
      <vt:lpstr>1 Python Machine Learning</vt:lpstr>
      <vt:lpstr>1 Python Machine Learning</vt:lpstr>
      <vt:lpstr>1 Python Machine Learning</vt:lpstr>
      <vt:lpstr>1 Python Machine Learning</vt:lpstr>
      <vt:lpstr>1 Python Machine Learning</vt:lpstr>
      <vt:lpstr>1 Python Machine Learning</vt:lpstr>
      <vt:lpstr>1 Python Machine Learning</vt:lpstr>
      <vt:lpstr>1 Python Machine Learning</vt:lpstr>
      <vt:lpstr>1 Python Machine Learning</vt:lpstr>
      <vt:lpstr>1 Python Machine Learning</vt:lpstr>
      <vt:lpstr>1 Python Machine Learning</vt:lpstr>
      <vt:lpstr>1 Python Machine Learning</vt:lpstr>
      <vt:lpstr>1 Python Machine Learning</vt:lpstr>
      <vt:lpstr>1 Python Machine Learning</vt:lpstr>
      <vt:lpstr>1 Python Machine Learning</vt:lpstr>
      <vt:lpstr>1 Python Machine Learning</vt:lpstr>
      <vt:lpstr>1 Python Machine Learning</vt:lpstr>
      <vt:lpstr>1 Python Machine Learning</vt:lpstr>
      <vt:lpstr>1 Python Machine Learning</vt:lpstr>
      <vt:lpstr>1 Python Machine Learning</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314</cp:revision>
  <dcterms:created xsi:type="dcterms:W3CDTF">2018-09-28T16:40:41Z</dcterms:created>
  <dcterms:modified xsi:type="dcterms:W3CDTF">2019-03-10T22:53:29Z</dcterms:modified>
</cp:coreProperties>
</file>