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58" r:id="rId3"/>
    <p:sldId id="260" r:id="rId4"/>
    <p:sldId id="261" r:id="rId5"/>
    <p:sldId id="262" r:id="rId6"/>
    <p:sldId id="263" r:id="rId7"/>
    <p:sldId id="264" r:id="rId8"/>
    <p:sldId id="265" r:id="rId9"/>
    <p:sldId id="266" r:id="rId10"/>
    <p:sldId id="272" r:id="rId11"/>
    <p:sldId id="267" r:id="rId12"/>
    <p:sldId id="268" r:id="rId13"/>
    <p:sldId id="269" r:id="rId14"/>
    <p:sldId id="270" r:id="rId15"/>
    <p:sldId id="271" r:id="rId16"/>
    <p:sldId id="273" r:id="rId17"/>
    <p:sldId id="259" r:id="rId18"/>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66" autoAdjust="0"/>
    <p:restoredTop sz="96806" autoAdjust="0"/>
  </p:normalViewPr>
  <p:slideViewPr>
    <p:cSldViewPr>
      <p:cViewPr varScale="1">
        <p:scale>
          <a:sx n="102" d="100"/>
          <a:sy n="102" d="100"/>
        </p:scale>
        <p:origin x="642" y="14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37EDA8-41C8-4B24-A206-13C08A65A6D7}" type="datetimeFigureOut">
              <a:rPr lang="zh-TW" altLang="en-US" smtClean="0"/>
              <a:pPr/>
              <a:t>2019/3/13</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1FAA135-E01C-4A42-9760-5A137A0CA41F}"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a:t>按一下以編輯母片標題樣式</a:t>
            </a:r>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按一下以編輯母片副標題樣式</a:t>
            </a:r>
          </a:p>
        </p:txBody>
      </p:sp>
      <p:sp>
        <p:nvSpPr>
          <p:cNvPr id="4" name="日期版面配置區 3"/>
          <p:cNvSpPr>
            <a:spLocks noGrp="1"/>
          </p:cNvSpPr>
          <p:nvPr>
            <p:ph type="dt" sz="half" idx="10"/>
          </p:nvPr>
        </p:nvSpPr>
        <p:spPr/>
        <p:txBody>
          <a:bodyPr/>
          <a:lstStyle>
            <a:lvl1pPr>
              <a:defRPr>
                <a:solidFill>
                  <a:schemeClr val="tx1"/>
                </a:solidFill>
              </a:defRPr>
            </a:lvl1pPr>
          </a:lstStyle>
          <a:p>
            <a:fld id="{8B85509C-BD4F-47BF-9B1E-FC2E949B3621}" type="datetime1">
              <a:rPr lang="zh-TW" altLang="en-US" smtClean="0"/>
              <a:pPr/>
              <a:t>2019/3/13</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lvl1pPr>
              <a:defRPr>
                <a:solidFill>
                  <a:schemeClr val="tx1"/>
                </a:solidFill>
              </a:defRPr>
            </a:lvl1pPr>
          </a:lstStyle>
          <a:p>
            <a:fld id="{E4D7E63D-91F2-4366-A2C4-1B00C9E2590E}" type="slidenum">
              <a:rPr lang="zh-TW" altLang="en-US" smtClean="0"/>
              <a:pPr/>
              <a:t>‹#›</a:t>
            </a:fld>
            <a:endParaRPr lang="zh-TW"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42251B24-F787-4C15-8A0F-7AEC20C70069}" type="datetime1">
              <a:rPr lang="zh-TW" altLang="en-US" smtClean="0"/>
              <a:pPr/>
              <a:t>2019/3/13</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9CA0D33C-CE2B-45F1-B8D4-FFD1F131F331}" type="datetime1">
              <a:rPr lang="zh-TW" altLang="en-US" smtClean="0"/>
              <a:pPr/>
              <a:t>2019/3/13</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50B99440-D9EF-40CC-9B52-F6428D9B2C76}" type="datetime1">
              <a:rPr lang="zh-TW" altLang="en-US" smtClean="0"/>
              <a:pPr/>
              <a:t>2019/3/13</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日期版面配置區 3"/>
          <p:cNvSpPr>
            <a:spLocks noGrp="1"/>
          </p:cNvSpPr>
          <p:nvPr>
            <p:ph type="dt" sz="half" idx="10"/>
          </p:nvPr>
        </p:nvSpPr>
        <p:spPr/>
        <p:txBody>
          <a:bodyPr/>
          <a:lstStyle/>
          <a:p>
            <a:fld id="{0871BF52-5C6C-4959-8E27-CECB68D39FE4}" type="datetime1">
              <a:rPr lang="zh-TW" altLang="en-US" smtClean="0"/>
              <a:pPr/>
              <a:t>2019/3/13</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DF863F05-2DD9-4EB1-A827-12FD992DE9DC}" type="datetime1">
              <a:rPr lang="zh-TW" altLang="en-US" smtClean="0"/>
              <a:pPr/>
              <a:t>2019/3/13</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6339AF51-4491-4873-A096-75DB6CE47516}" type="datetime1">
              <a:rPr lang="zh-TW" altLang="en-US" smtClean="0"/>
              <a:pPr/>
              <a:t>2019/3/13</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EE4AD9C8-8B9E-40FF-ABE2-858AC2057BBB}" type="datetime1">
              <a:rPr lang="zh-TW" altLang="en-US" smtClean="0"/>
              <a:pPr/>
              <a:t>2019/3/13</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B4784999-BBBE-4BE4-A8D0-877E7D1D66CC}" type="datetime1">
              <a:rPr lang="zh-TW" altLang="en-US" smtClean="0"/>
              <a:pPr/>
              <a:t>2019/3/13</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a:t>按一下以編輯母片標題樣式</a:t>
            </a:r>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E88D17E6-02BD-4944-B9FE-7BFCCBF83D48}" type="datetime1">
              <a:rPr lang="zh-TW" altLang="en-US" smtClean="0"/>
              <a:pPr/>
              <a:t>2019/3/13</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a:t>按一下以編輯母片標題樣式</a:t>
            </a:r>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3C13E23D-1FEF-4D78-A3A3-3D6F2BB31954}" type="datetime1">
              <a:rPr lang="zh-TW" altLang="en-US" smtClean="0"/>
              <a:pPr/>
              <a:t>2019/3/13</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197F35-AD6F-4594-8B50-334492D2E7E8}" type="datetime1">
              <a:rPr lang="zh-TW" altLang="en-US" smtClean="0"/>
              <a:pPr/>
              <a:t>2019/3/13</a:t>
            </a:fld>
            <a:endParaRPr lang="zh-TW" alt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D7E63D-91F2-4366-A2C4-1B00C9E2590E}"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6 KNN: How It Work? (Part 2)</a:t>
            </a:r>
            <a:endParaRPr lang="zh-TW" altLang="en-US" sz="4800" b="1" dirty="0">
              <a:solidFill>
                <a:srgbClr val="FFFF00"/>
              </a:solidFill>
            </a:endParaRPr>
          </a:p>
        </p:txBody>
      </p:sp>
      <p:sp>
        <p:nvSpPr>
          <p:cNvPr id="3" name="副標題 2"/>
          <p:cNvSpPr>
            <a:spLocks noGrp="1"/>
          </p:cNvSpPr>
          <p:nvPr>
            <p:ph type="subTitle" idx="1"/>
          </p:nvPr>
        </p:nvSpPr>
        <p:spPr>
          <a:xfrm>
            <a:off x="1259632" y="4581128"/>
            <a:ext cx="6400800" cy="694928"/>
          </a:xfrm>
        </p:spPr>
        <p:txBody>
          <a:bodyPr>
            <a:normAutofit/>
          </a:bodyPr>
          <a:lstStyle/>
          <a:p>
            <a:r>
              <a:rPr lang="en-US" altLang="zh-TW" dirty="0"/>
              <a:t>Peter H. Chen</a:t>
            </a:r>
            <a:endParaRPr lang="zh-TW" altLang="en-US" dirty="0"/>
          </a:p>
        </p:txBody>
      </p:sp>
      <p:sp>
        <p:nvSpPr>
          <p:cNvPr id="5" name="日期版面配置區 4"/>
          <p:cNvSpPr>
            <a:spLocks noGrp="1"/>
          </p:cNvSpPr>
          <p:nvPr>
            <p:ph type="dt" sz="half" idx="10"/>
          </p:nvPr>
        </p:nvSpPr>
        <p:spPr/>
        <p:txBody>
          <a:bodyPr/>
          <a:lstStyle/>
          <a:p>
            <a:fld id="{C389EDC9-19E3-47AC-9C57-C6A24DEA81AD}" type="datetime1">
              <a:rPr lang="zh-TW" altLang="en-US" smtClean="0"/>
              <a:pPr/>
              <a:t>2019/3/13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a:t>
            </a:fld>
            <a:endParaRPr lang="zh-TW" altLang="en-US"/>
          </a:p>
        </p:txBody>
      </p:sp>
      <p:pic>
        <p:nvPicPr>
          <p:cNvPr id="4" name="Picture 3">
            <a:extLst>
              <a:ext uri="{FF2B5EF4-FFF2-40B4-BE49-F238E27FC236}">
                <a16:creationId xmlns:a16="http://schemas.microsoft.com/office/drawing/2014/main" id="{7A4D60E2-93C7-4A51-A7EE-54D2D57FE8B6}"/>
              </a:ext>
            </a:extLst>
          </p:cNvPr>
          <p:cNvPicPr>
            <a:picLocks noChangeAspect="1"/>
          </p:cNvPicPr>
          <p:nvPr/>
        </p:nvPicPr>
        <p:blipFill>
          <a:blip r:embed="rId2"/>
          <a:stretch>
            <a:fillRect/>
          </a:stretch>
        </p:blipFill>
        <p:spPr>
          <a:xfrm>
            <a:off x="3851920" y="3717032"/>
            <a:ext cx="1202568" cy="99035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6.1 Euclidean Distance</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2019/3/13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10</a:t>
            </a:fld>
            <a:endParaRPr lang="zh-TW" altLang="en-US"/>
          </a:p>
        </p:txBody>
      </p:sp>
      <p:pic>
        <p:nvPicPr>
          <p:cNvPr id="4" name="Picture 3">
            <a:extLst>
              <a:ext uri="{FF2B5EF4-FFF2-40B4-BE49-F238E27FC236}">
                <a16:creationId xmlns:a16="http://schemas.microsoft.com/office/drawing/2014/main" id="{7A4D60E2-93C7-4A51-A7EE-54D2D57FE8B6}"/>
              </a:ext>
            </a:extLst>
          </p:cNvPr>
          <p:cNvPicPr>
            <a:picLocks noChangeAspect="1"/>
          </p:cNvPicPr>
          <p:nvPr/>
        </p:nvPicPr>
        <p:blipFill>
          <a:blip r:embed="rId2"/>
          <a:stretch>
            <a:fillRect/>
          </a:stretch>
        </p:blipFill>
        <p:spPr>
          <a:xfrm>
            <a:off x="3851920" y="3717032"/>
            <a:ext cx="1202568" cy="990350"/>
          </a:xfrm>
          <a:prstGeom prst="rect">
            <a:avLst/>
          </a:prstGeom>
        </p:spPr>
      </p:pic>
    </p:spTree>
    <p:extLst>
      <p:ext uri="{BB962C8B-B14F-4D97-AF65-F5344CB8AC3E}">
        <p14:creationId xmlns:p14="http://schemas.microsoft.com/office/powerpoint/2010/main" val="24694559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6.1 Euclidean Distance</a:t>
            </a:r>
            <a:endParaRPr lang="zh-TW" altLang="en-US" b="1" dirty="0">
              <a:solidFill>
                <a:srgbClr val="FFFF00"/>
              </a:solidFill>
            </a:endParaRPr>
          </a:p>
        </p:txBody>
      </p:sp>
      <p:sp>
        <p:nvSpPr>
          <p:cNvPr id="3" name="副標題 2"/>
          <p:cNvSpPr>
            <a:spLocks noGrp="1"/>
          </p:cNvSpPr>
          <p:nvPr>
            <p:ph type="subTitle" idx="1"/>
          </p:nvPr>
        </p:nvSpPr>
        <p:spPr>
          <a:xfrm>
            <a:off x="467544" y="1268759"/>
            <a:ext cx="8352928" cy="1347722"/>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600" dirty="0">
                <a:solidFill>
                  <a:schemeClr val="tx1"/>
                </a:solidFill>
              </a:rPr>
              <a:t>Now, we go into math. What is the mathematical method can do?</a:t>
            </a:r>
          </a:p>
          <a:p>
            <a:pPr marL="342900" indent="-342900" algn="l">
              <a:buClr>
                <a:srgbClr val="0070C0"/>
              </a:buClr>
              <a:buSzPct val="80000"/>
              <a:buFont typeface="Wingdings" pitchFamily="2" charset="2"/>
              <a:buChar char="u"/>
            </a:pPr>
            <a:r>
              <a:rPr lang="en-US" sz="1600" dirty="0">
                <a:solidFill>
                  <a:schemeClr val="tx1"/>
                </a:solidFill>
              </a:rPr>
              <a:t>When we have a black point, how do we determine how close the black point to the three green point?</a:t>
            </a:r>
          </a:p>
          <a:p>
            <a:pPr marL="342900" indent="-342900" algn="l">
              <a:buClr>
                <a:srgbClr val="0070C0"/>
              </a:buClr>
              <a:buSzPct val="80000"/>
              <a:buFont typeface="Wingdings" pitchFamily="2" charset="2"/>
              <a:buChar char="u"/>
            </a:pPr>
            <a:r>
              <a:rPr lang="en-US" sz="1600" dirty="0">
                <a:solidFill>
                  <a:schemeClr val="tx1"/>
                </a:solidFill>
              </a:rPr>
              <a:t>How can we determine the M (Magnitude) of these lines? There are several ways to do this. We choose Euclidean Distance. Euclidean Distance is the absolute distance between p1 and p2.</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dirty="0">
                <a:latin typeface="+mj-lt"/>
                <a:ea typeface="+mj-ea"/>
                <a:cs typeface="+mj-cs"/>
              </a:rPr>
              <a:t>https://techwithtim.net/tutorials/machine-learning-python/k-nearest-neighbors-2/</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2019/3/13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11</a:t>
            </a:fld>
            <a:endParaRPr lang="zh-TW" altLang="en-US"/>
          </a:p>
        </p:txBody>
      </p:sp>
      <p:cxnSp>
        <p:nvCxnSpPr>
          <p:cNvPr id="9" name="Straight Arrow Connector 8">
            <a:extLst>
              <a:ext uri="{FF2B5EF4-FFF2-40B4-BE49-F238E27FC236}">
                <a16:creationId xmlns:a16="http://schemas.microsoft.com/office/drawing/2014/main" id="{7E2655AD-2813-4430-A37A-3C2251AD199F}"/>
              </a:ext>
            </a:extLst>
          </p:cNvPr>
          <p:cNvCxnSpPr>
            <a:cxnSpLocks/>
          </p:cNvCxnSpPr>
          <p:nvPr/>
        </p:nvCxnSpPr>
        <p:spPr>
          <a:xfrm>
            <a:off x="2062064" y="6231273"/>
            <a:ext cx="528322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F64DE266-DFA3-4B7E-9A2D-022BB793DA85}"/>
              </a:ext>
            </a:extLst>
          </p:cNvPr>
          <p:cNvCxnSpPr>
            <a:cxnSpLocks/>
          </p:cNvCxnSpPr>
          <p:nvPr/>
        </p:nvCxnSpPr>
        <p:spPr>
          <a:xfrm flipV="1">
            <a:off x="2051720" y="3429000"/>
            <a:ext cx="0" cy="28022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Oval 41">
            <a:extLst>
              <a:ext uri="{FF2B5EF4-FFF2-40B4-BE49-F238E27FC236}">
                <a16:creationId xmlns:a16="http://schemas.microsoft.com/office/drawing/2014/main" id="{25E19BFA-B111-44B5-815A-9F22A3C9B3FD}"/>
              </a:ext>
            </a:extLst>
          </p:cNvPr>
          <p:cNvSpPr/>
          <p:nvPr/>
        </p:nvSpPr>
        <p:spPr>
          <a:xfrm>
            <a:off x="5318832" y="3926761"/>
            <a:ext cx="144016" cy="144007"/>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31286351-7C1F-4947-AC67-727BF13B1CF6}"/>
              </a:ext>
            </a:extLst>
          </p:cNvPr>
          <p:cNvSpPr/>
          <p:nvPr/>
        </p:nvSpPr>
        <p:spPr>
          <a:xfrm>
            <a:off x="5339923" y="4484896"/>
            <a:ext cx="144016" cy="144007"/>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a:extLst>
              <a:ext uri="{FF2B5EF4-FFF2-40B4-BE49-F238E27FC236}">
                <a16:creationId xmlns:a16="http://schemas.microsoft.com/office/drawing/2014/main" id="{C13AC375-9E00-4151-BABE-C2F44D005CA6}"/>
              </a:ext>
            </a:extLst>
          </p:cNvPr>
          <p:cNvSpPr/>
          <p:nvPr/>
        </p:nvSpPr>
        <p:spPr>
          <a:xfrm>
            <a:off x="4550909" y="3469081"/>
            <a:ext cx="144016" cy="144007"/>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a:extLst>
              <a:ext uri="{FF2B5EF4-FFF2-40B4-BE49-F238E27FC236}">
                <a16:creationId xmlns:a16="http://schemas.microsoft.com/office/drawing/2014/main" id="{5F286BD8-A9B5-4421-9A82-4882C142F76C}"/>
              </a:ext>
            </a:extLst>
          </p:cNvPr>
          <p:cNvSpPr/>
          <p:nvPr/>
        </p:nvSpPr>
        <p:spPr>
          <a:xfrm>
            <a:off x="3224761" y="4468017"/>
            <a:ext cx="144016" cy="14400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a:extLst>
              <a:ext uri="{FF2B5EF4-FFF2-40B4-BE49-F238E27FC236}">
                <a16:creationId xmlns:a16="http://schemas.microsoft.com/office/drawing/2014/main" id="{E0772F93-1C5D-4BF3-8A60-24B8B762C3DF}"/>
              </a:ext>
            </a:extLst>
          </p:cNvPr>
          <p:cNvCxnSpPr>
            <a:cxnSpLocks/>
            <a:stCxn id="60" idx="7"/>
            <a:endCxn id="42" idx="3"/>
          </p:cNvCxnSpPr>
          <p:nvPr/>
        </p:nvCxnSpPr>
        <p:spPr>
          <a:xfrm flipV="1">
            <a:off x="3347686" y="4049679"/>
            <a:ext cx="1992237" cy="439427"/>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07B23C38-8D81-4AB3-88F6-22FCCC045102}"/>
              </a:ext>
            </a:extLst>
          </p:cNvPr>
          <p:cNvCxnSpPr>
            <a:cxnSpLocks/>
            <a:stCxn id="60" idx="7"/>
            <a:endCxn id="47" idx="2"/>
          </p:cNvCxnSpPr>
          <p:nvPr/>
        </p:nvCxnSpPr>
        <p:spPr>
          <a:xfrm>
            <a:off x="3347686" y="4489106"/>
            <a:ext cx="1992237" cy="67794"/>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968C1BE5-E2AB-4848-A734-9C841DFEA49C}"/>
              </a:ext>
            </a:extLst>
          </p:cNvPr>
          <p:cNvCxnSpPr>
            <a:cxnSpLocks/>
            <a:stCxn id="60" idx="7"/>
            <a:endCxn id="55" idx="3"/>
          </p:cNvCxnSpPr>
          <p:nvPr/>
        </p:nvCxnSpPr>
        <p:spPr>
          <a:xfrm flipV="1">
            <a:off x="3347686" y="3591999"/>
            <a:ext cx="1224314" cy="897107"/>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63" name="Oval 62">
            <a:extLst>
              <a:ext uri="{FF2B5EF4-FFF2-40B4-BE49-F238E27FC236}">
                <a16:creationId xmlns:a16="http://schemas.microsoft.com/office/drawing/2014/main" id="{0CF3D234-3978-4B7F-B200-07EEAFA2AB0C}"/>
              </a:ext>
            </a:extLst>
          </p:cNvPr>
          <p:cNvSpPr/>
          <p:nvPr/>
        </p:nvSpPr>
        <p:spPr>
          <a:xfrm>
            <a:off x="4067944" y="5560328"/>
            <a:ext cx="144016" cy="14400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64">
            <a:extLst>
              <a:ext uri="{FF2B5EF4-FFF2-40B4-BE49-F238E27FC236}">
                <a16:creationId xmlns:a16="http://schemas.microsoft.com/office/drawing/2014/main" id="{E7930395-D014-42C8-8081-9344C48A1D0F}"/>
              </a:ext>
            </a:extLst>
          </p:cNvPr>
          <p:cNvSpPr/>
          <p:nvPr/>
        </p:nvSpPr>
        <p:spPr>
          <a:xfrm>
            <a:off x="6156176" y="5145693"/>
            <a:ext cx="144016" cy="144007"/>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0" name="Straight Arrow Connector 69">
            <a:extLst>
              <a:ext uri="{FF2B5EF4-FFF2-40B4-BE49-F238E27FC236}">
                <a16:creationId xmlns:a16="http://schemas.microsoft.com/office/drawing/2014/main" id="{75DB5B54-C886-43A6-A25E-A28CEE9B4C7C}"/>
              </a:ext>
            </a:extLst>
          </p:cNvPr>
          <p:cNvCxnSpPr>
            <a:cxnSpLocks/>
            <a:stCxn id="63" idx="6"/>
            <a:endCxn id="65" idx="2"/>
          </p:cNvCxnSpPr>
          <p:nvPr/>
        </p:nvCxnSpPr>
        <p:spPr>
          <a:xfrm flipV="1">
            <a:off x="4211960" y="5217697"/>
            <a:ext cx="1944216" cy="414635"/>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59" name="Rectangle 58">
            <a:extLst>
              <a:ext uri="{FF2B5EF4-FFF2-40B4-BE49-F238E27FC236}">
                <a16:creationId xmlns:a16="http://schemas.microsoft.com/office/drawing/2014/main" id="{F4AAFF37-5E05-4485-8E59-CDA776B16B4F}"/>
              </a:ext>
            </a:extLst>
          </p:cNvPr>
          <p:cNvSpPr/>
          <p:nvPr/>
        </p:nvSpPr>
        <p:spPr>
          <a:xfrm>
            <a:off x="6084168" y="5488041"/>
            <a:ext cx="1240892" cy="27034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C00000"/>
                </a:solidFill>
              </a:rPr>
              <a:t>p2 (x2, y2)</a:t>
            </a:r>
          </a:p>
        </p:txBody>
      </p:sp>
      <p:sp>
        <p:nvSpPr>
          <p:cNvPr id="71" name="Rectangle 70">
            <a:extLst>
              <a:ext uri="{FF2B5EF4-FFF2-40B4-BE49-F238E27FC236}">
                <a16:creationId xmlns:a16="http://schemas.microsoft.com/office/drawing/2014/main" id="{6A366B45-3E85-4A1A-B52C-CF6ED46BED65}"/>
              </a:ext>
            </a:extLst>
          </p:cNvPr>
          <p:cNvSpPr/>
          <p:nvPr/>
        </p:nvSpPr>
        <p:spPr>
          <a:xfrm>
            <a:off x="4050457" y="5767501"/>
            <a:ext cx="1240892" cy="27034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p1 (x1, y1)</a:t>
            </a:r>
          </a:p>
        </p:txBody>
      </p:sp>
      <p:pic>
        <p:nvPicPr>
          <p:cNvPr id="73" name="Picture 72">
            <a:extLst>
              <a:ext uri="{FF2B5EF4-FFF2-40B4-BE49-F238E27FC236}">
                <a16:creationId xmlns:a16="http://schemas.microsoft.com/office/drawing/2014/main" id="{D6F91263-603C-41E4-8493-D4ECF39A693F}"/>
              </a:ext>
            </a:extLst>
          </p:cNvPr>
          <p:cNvPicPr>
            <a:picLocks noChangeAspect="1"/>
          </p:cNvPicPr>
          <p:nvPr/>
        </p:nvPicPr>
        <p:blipFill>
          <a:blip r:embed="rId2"/>
          <a:stretch>
            <a:fillRect/>
          </a:stretch>
        </p:blipFill>
        <p:spPr>
          <a:xfrm>
            <a:off x="2448694" y="2742533"/>
            <a:ext cx="3238500" cy="409575"/>
          </a:xfrm>
          <a:prstGeom prst="rect">
            <a:avLst/>
          </a:prstGeom>
          <a:ln>
            <a:solidFill>
              <a:srgbClr val="C00000"/>
            </a:solidFill>
          </a:ln>
        </p:spPr>
      </p:pic>
    </p:spTree>
    <p:extLst>
      <p:ext uri="{BB962C8B-B14F-4D97-AF65-F5344CB8AC3E}">
        <p14:creationId xmlns:p14="http://schemas.microsoft.com/office/powerpoint/2010/main" val="10603183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6.1 Euclidean Distance</a:t>
            </a:r>
            <a:endParaRPr lang="zh-TW" altLang="en-US" b="1" dirty="0">
              <a:solidFill>
                <a:srgbClr val="FFFF00"/>
              </a:solidFill>
            </a:endParaRPr>
          </a:p>
        </p:txBody>
      </p:sp>
      <p:sp>
        <p:nvSpPr>
          <p:cNvPr id="3" name="副標題 2"/>
          <p:cNvSpPr>
            <a:spLocks noGrp="1"/>
          </p:cNvSpPr>
          <p:nvPr>
            <p:ph type="subTitle" idx="1"/>
          </p:nvPr>
        </p:nvSpPr>
        <p:spPr>
          <a:xfrm>
            <a:off x="467544" y="1268759"/>
            <a:ext cx="8352928" cy="525949"/>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600" dirty="0">
                <a:solidFill>
                  <a:schemeClr val="tx1"/>
                </a:solidFill>
              </a:rPr>
              <a:t>The Euclidean Distance will apply for n-space coordinate. For example, we have z-coordinate. We will have the following  Euclidean Distance for (x, y, z)</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dirty="0">
                <a:latin typeface="+mj-lt"/>
                <a:ea typeface="+mj-ea"/>
                <a:cs typeface="+mj-cs"/>
              </a:rPr>
              <a:t>https://techwithtim.net/tutorials/machine-learning-python/k-nearest-neighbors-2/</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2019/3/13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12</a:t>
            </a:fld>
            <a:endParaRPr lang="zh-TW" altLang="en-US"/>
          </a:p>
        </p:txBody>
      </p:sp>
      <p:cxnSp>
        <p:nvCxnSpPr>
          <p:cNvPr id="9" name="Straight Arrow Connector 8">
            <a:extLst>
              <a:ext uri="{FF2B5EF4-FFF2-40B4-BE49-F238E27FC236}">
                <a16:creationId xmlns:a16="http://schemas.microsoft.com/office/drawing/2014/main" id="{7E2655AD-2813-4430-A37A-3C2251AD199F}"/>
              </a:ext>
            </a:extLst>
          </p:cNvPr>
          <p:cNvCxnSpPr>
            <a:cxnSpLocks/>
          </p:cNvCxnSpPr>
          <p:nvPr/>
        </p:nvCxnSpPr>
        <p:spPr>
          <a:xfrm>
            <a:off x="2062064" y="6231273"/>
            <a:ext cx="528322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F64DE266-DFA3-4B7E-9A2D-022BB793DA85}"/>
              </a:ext>
            </a:extLst>
          </p:cNvPr>
          <p:cNvCxnSpPr>
            <a:cxnSpLocks/>
          </p:cNvCxnSpPr>
          <p:nvPr/>
        </p:nvCxnSpPr>
        <p:spPr>
          <a:xfrm flipV="1">
            <a:off x="2051720" y="3429000"/>
            <a:ext cx="0" cy="28022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Oval 41">
            <a:extLst>
              <a:ext uri="{FF2B5EF4-FFF2-40B4-BE49-F238E27FC236}">
                <a16:creationId xmlns:a16="http://schemas.microsoft.com/office/drawing/2014/main" id="{25E19BFA-B111-44B5-815A-9F22A3C9B3FD}"/>
              </a:ext>
            </a:extLst>
          </p:cNvPr>
          <p:cNvSpPr/>
          <p:nvPr/>
        </p:nvSpPr>
        <p:spPr>
          <a:xfrm>
            <a:off x="5318832" y="3926761"/>
            <a:ext cx="144016" cy="144007"/>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31286351-7C1F-4947-AC67-727BF13B1CF6}"/>
              </a:ext>
            </a:extLst>
          </p:cNvPr>
          <p:cNvSpPr/>
          <p:nvPr/>
        </p:nvSpPr>
        <p:spPr>
          <a:xfrm>
            <a:off x="5339923" y="4484896"/>
            <a:ext cx="144016" cy="144007"/>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a:extLst>
              <a:ext uri="{FF2B5EF4-FFF2-40B4-BE49-F238E27FC236}">
                <a16:creationId xmlns:a16="http://schemas.microsoft.com/office/drawing/2014/main" id="{C13AC375-9E00-4151-BABE-C2F44D005CA6}"/>
              </a:ext>
            </a:extLst>
          </p:cNvPr>
          <p:cNvSpPr/>
          <p:nvPr/>
        </p:nvSpPr>
        <p:spPr>
          <a:xfrm>
            <a:off x="4550909" y="3469081"/>
            <a:ext cx="144016" cy="144007"/>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a:extLst>
              <a:ext uri="{FF2B5EF4-FFF2-40B4-BE49-F238E27FC236}">
                <a16:creationId xmlns:a16="http://schemas.microsoft.com/office/drawing/2014/main" id="{5F286BD8-A9B5-4421-9A82-4882C142F76C}"/>
              </a:ext>
            </a:extLst>
          </p:cNvPr>
          <p:cNvSpPr/>
          <p:nvPr/>
        </p:nvSpPr>
        <p:spPr>
          <a:xfrm>
            <a:off x="3224761" y="4468017"/>
            <a:ext cx="144016" cy="14400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a:extLst>
              <a:ext uri="{FF2B5EF4-FFF2-40B4-BE49-F238E27FC236}">
                <a16:creationId xmlns:a16="http://schemas.microsoft.com/office/drawing/2014/main" id="{E0772F93-1C5D-4BF3-8A60-24B8B762C3DF}"/>
              </a:ext>
            </a:extLst>
          </p:cNvPr>
          <p:cNvCxnSpPr>
            <a:cxnSpLocks/>
            <a:stCxn id="60" idx="7"/>
            <a:endCxn id="42" idx="3"/>
          </p:cNvCxnSpPr>
          <p:nvPr/>
        </p:nvCxnSpPr>
        <p:spPr>
          <a:xfrm flipV="1">
            <a:off x="3347686" y="4049679"/>
            <a:ext cx="1992237" cy="439427"/>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07B23C38-8D81-4AB3-88F6-22FCCC045102}"/>
              </a:ext>
            </a:extLst>
          </p:cNvPr>
          <p:cNvCxnSpPr>
            <a:cxnSpLocks/>
            <a:stCxn id="60" idx="7"/>
            <a:endCxn id="47" idx="2"/>
          </p:cNvCxnSpPr>
          <p:nvPr/>
        </p:nvCxnSpPr>
        <p:spPr>
          <a:xfrm>
            <a:off x="3347686" y="4489106"/>
            <a:ext cx="1992237" cy="67794"/>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968C1BE5-E2AB-4848-A734-9C841DFEA49C}"/>
              </a:ext>
            </a:extLst>
          </p:cNvPr>
          <p:cNvCxnSpPr>
            <a:cxnSpLocks/>
            <a:stCxn id="60" idx="7"/>
            <a:endCxn id="55" idx="3"/>
          </p:cNvCxnSpPr>
          <p:nvPr/>
        </p:nvCxnSpPr>
        <p:spPr>
          <a:xfrm flipV="1">
            <a:off x="3347686" y="3591999"/>
            <a:ext cx="1224314" cy="897107"/>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63" name="Oval 62">
            <a:extLst>
              <a:ext uri="{FF2B5EF4-FFF2-40B4-BE49-F238E27FC236}">
                <a16:creationId xmlns:a16="http://schemas.microsoft.com/office/drawing/2014/main" id="{0CF3D234-3978-4B7F-B200-07EEAFA2AB0C}"/>
              </a:ext>
            </a:extLst>
          </p:cNvPr>
          <p:cNvSpPr/>
          <p:nvPr/>
        </p:nvSpPr>
        <p:spPr>
          <a:xfrm>
            <a:off x="4067944" y="5560328"/>
            <a:ext cx="144016" cy="14400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64">
            <a:extLst>
              <a:ext uri="{FF2B5EF4-FFF2-40B4-BE49-F238E27FC236}">
                <a16:creationId xmlns:a16="http://schemas.microsoft.com/office/drawing/2014/main" id="{E7930395-D014-42C8-8081-9344C48A1D0F}"/>
              </a:ext>
            </a:extLst>
          </p:cNvPr>
          <p:cNvSpPr/>
          <p:nvPr/>
        </p:nvSpPr>
        <p:spPr>
          <a:xfrm>
            <a:off x="6156176" y="5145693"/>
            <a:ext cx="144016" cy="144007"/>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0" name="Straight Arrow Connector 69">
            <a:extLst>
              <a:ext uri="{FF2B5EF4-FFF2-40B4-BE49-F238E27FC236}">
                <a16:creationId xmlns:a16="http://schemas.microsoft.com/office/drawing/2014/main" id="{75DB5B54-C886-43A6-A25E-A28CEE9B4C7C}"/>
              </a:ext>
            </a:extLst>
          </p:cNvPr>
          <p:cNvCxnSpPr>
            <a:cxnSpLocks/>
            <a:stCxn id="63" idx="6"/>
            <a:endCxn id="65" idx="2"/>
          </p:cNvCxnSpPr>
          <p:nvPr/>
        </p:nvCxnSpPr>
        <p:spPr>
          <a:xfrm flipV="1">
            <a:off x="4211960" y="5217697"/>
            <a:ext cx="1944216" cy="414635"/>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59" name="Rectangle 58">
            <a:extLst>
              <a:ext uri="{FF2B5EF4-FFF2-40B4-BE49-F238E27FC236}">
                <a16:creationId xmlns:a16="http://schemas.microsoft.com/office/drawing/2014/main" id="{F4AAFF37-5E05-4485-8E59-CDA776B16B4F}"/>
              </a:ext>
            </a:extLst>
          </p:cNvPr>
          <p:cNvSpPr/>
          <p:nvPr/>
        </p:nvSpPr>
        <p:spPr>
          <a:xfrm>
            <a:off x="6084167" y="5488041"/>
            <a:ext cx="1584171" cy="27034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C00000"/>
                </a:solidFill>
              </a:rPr>
              <a:t>p2 (x2, y2, z2)</a:t>
            </a:r>
          </a:p>
        </p:txBody>
      </p:sp>
      <p:sp>
        <p:nvSpPr>
          <p:cNvPr id="71" name="Rectangle 70">
            <a:extLst>
              <a:ext uri="{FF2B5EF4-FFF2-40B4-BE49-F238E27FC236}">
                <a16:creationId xmlns:a16="http://schemas.microsoft.com/office/drawing/2014/main" id="{6A366B45-3E85-4A1A-B52C-CF6ED46BED65}"/>
              </a:ext>
            </a:extLst>
          </p:cNvPr>
          <p:cNvSpPr/>
          <p:nvPr/>
        </p:nvSpPr>
        <p:spPr>
          <a:xfrm>
            <a:off x="4050456" y="5767501"/>
            <a:ext cx="1636727" cy="27034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p1 (x1, y1, z1)</a:t>
            </a:r>
          </a:p>
        </p:txBody>
      </p:sp>
      <p:pic>
        <p:nvPicPr>
          <p:cNvPr id="7" name="Picture 6">
            <a:extLst>
              <a:ext uri="{FF2B5EF4-FFF2-40B4-BE49-F238E27FC236}">
                <a16:creationId xmlns:a16="http://schemas.microsoft.com/office/drawing/2014/main" id="{7AC3E439-3C34-4C97-AB04-58874516E59F}"/>
              </a:ext>
            </a:extLst>
          </p:cNvPr>
          <p:cNvPicPr>
            <a:picLocks noChangeAspect="1"/>
          </p:cNvPicPr>
          <p:nvPr/>
        </p:nvPicPr>
        <p:blipFill>
          <a:blip r:embed="rId2"/>
          <a:stretch>
            <a:fillRect/>
          </a:stretch>
        </p:blipFill>
        <p:spPr>
          <a:xfrm>
            <a:off x="2392691" y="1947182"/>
            <a:ext cx="3943350" cy="514350"/>
          </a:xfrm>
          <a:prstGeom prst="rect">
            <a:avLst/>
          </a:prstGeom>
          <a:ln>
            <a:solidFill>
              <a:srgbClr val="C00000"/>
            </a:solidFill>
          </a:ln>
        </p:spPr>
      </p:pic>
    </p:spTree>
    <p:extLst>
      <p:ext uri="{BB962C8B-B14F-4D97-AF65-F5344CB8AC3E}">
        <p14:creationId xmlns:p14="http://schemas.microsoft.com/office/powerpoint/2010/main" val="37603953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6.1 Euclidean Distance</a:t>
            </a:r>
            <a:endParaRPr lang="zh-TW" altLang="en-US" b="1" dirty="0">
              <a:solidFill>
                <a:srgbClr val="FFFF00"/>
              </a:solidFill>
            </a:endParaRPr>
          </a:p>
        </p:txBody>
      </p:sp>
      <p:sp>
        <p:nvSpPr>
          <p:cNvPr id="3" name="副標題 2"/>
          <p:cNvSpPr>
            <a:spLocks noGrp="1"/>
          </p:cNvSpPr>
          <p:nvPr>
            <p:ph type="subTitle" idx="1"/>
          </p:nvPr>
        </p:nvSpPr>
        <p:spPr>
          <a:xfrm>
            <a:off x="467544" y="1268758"/>
            <a:ext cx="8352928" cy="647951"/>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600" dirty="0">
                <a:solidFill>
                  <a:schemeClr val="tx1"/>
                </a:solidFill>
              </a:rPr>
              <a:t>For example, what is Euclidean Distance between (0, 0) and (0, 4).</a:t>
            </a:r>
          </a:p>
          <a:p>
            <a:pPr marL="342900" indent="-342900" algn="l">
              <a:buClr>
                <a:srgbClr val="0070C0"/>
              </a:buClr>
              <a:buSzPct val="80000"/>
              <a:buFont typeface="Wingdings" pitchFamily="2" charset="2"/>
              <a:buChar char="u"/>
            </a:pPr>
            <a:r>
              <a:rPr lang="en-US" sz="1600" dirty="0">
                <a:solidFill>
                  <a:schemeClr val="tx1"/>
                </a:solidFill>
              </a:rPr>
              <a:t>Based on the Euclidean distance, we can know how close of the neighbor points are.</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dirty="0">
                <a:latin typeface="+mj-lt"/>
                <a:ea typeface="+mj-ea"/>
                <a:cs typeface="+mj-cs"/>
              </a:rPr>
              <a:t>https://techwithtim.net/tutorials/machine-learning-python/k-nearest-neighbors-2/</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2019/3/13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13</a:t>
            </a:fld>
            <a:endParaRPr lang="zh-TW" altLang="en-US"/>
          </a:p>
        </p:txBody>
      </p:sp>
      <p:cxnSp>
        <p:nvCxnSpPr>
          <p:cNvPr id="9" name="Straight Arrow Connector 8">
            <a:extLst>
              <a:ext uri="{FF2B5EF4-FFF2-40B4-BE49-F238E27FC236}">
                <a16:creationId xmlns:a16="http://schemas.microsoft.com/office/drawing/2014/main" id="{7E2655AD-2813-4430-A37A-3C2251AD199F}"/>
              </a:ext>
            </a:extLst>
          </p:cNvPr>
          <p:cNvCxnSpPr>
            <a:cxnSpLocks/>
          </p:cNvCxnSpPr>
          <p:nvPr/>
        </p:nvCxnSpPr>
        <p:spPr>
          <a:xfrm>
            <a:off x="1571121" y="5695590"/>
            <a:ext cx="528322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F64DE266-DFA3-4B7E-9A2D-022BB793DA85}"/>
              </a:ext>
            </a:extLst>
          </p:cNvPr>
          <p:cNvCxnSpPr>
            <a:cxnSpLocks/>
          </p:cNvCxnSpPr>
          <p:nvPr/>
        </p:nvCxnSpPr>
        <p:spPr>
          <a:xfrm flipV="1">
            <a:off x="1571121" y="2893316"/>
            <a:ext cx="0" cy="28022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3" name="Oval 62">
            <a:extLst>
              <a:ext uri="{FF2B5EF4-FFF2-40B4-BE49-F238E27FC236}">
                <a16:creationId xmlns:a16="http://schemas.microsoft.com/office/drawing/2014/main" id="{0CF3D234-3978-4B7F-B200-07EEAFA2AB0C}"/>
              </a:ext>
            </a:extLst>
          </p:cNvPr>
          <p:cNvSpPr/>
          <p:nvPr/>
        </p:nvSpPr>
        <p:spPr>
          <a:xfrm>
            <a:off x="3587345" y="5024644"/>
            <a:ext cx="144016" cy="14400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64">
            <a:extLst>
              <a:ext uri="{FF2B5EF4-FFF2-40B4-BE49-F238E27FC236}">
                <a16:creationId xmlns:a16="http://schemas.microsoft.com/office/drawing/2014/main" id="{E7930395-D014-42C8-8081-9344C48A1D0F}"/>
              </a:ext>
            </a:extLst>
          </p:cNvPr>
          <p:cNvSpPr/>
          <p:nvPr/>
        </p:nvSpPr>
        <p:spPr>
          <a:xfrm>
            <a:off x="3569858" y="3545772"/>
            <a:ext cx="144016" cy="144007"/>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0" name="Straight Arrow Connector 69">
            <a:extLst>
              <a:ext uri="{FF2B5EF4-FFF2-40B4-BE49-F238E27FC236}">
                <a16:creationId xmlns:a16="http://schemas.microsoft.com/office/drawing/2014/main" id="{75DB5B54-C886-43A6-A25E-A28CEE9B4C7C}"/>
              </a:ext>
            </a:extLst>
          </p:cNvPr>
          <p:cNvCxnSpPr>
            <a:cxnSpLocks/>
            <a:stCxn id="63" idx="0"/>
            <a:endCxn id="65" idx="4"/>
          </p:cNvCxnSpPr>
          <p:nvPr/>
        </p:nvCxnSpPr>
        <p:spPr>
          <a:xfrm flipH="1" flipV="1">
            <a:off x="3641866" y="3689779"/>
            <a:ext cx="17487" cy="1334865"/>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59" name="Rectangle 58">
            <a:extLst>
              <a:ext uri="{FF2B5EF4-FFF2-40B4-BE49-F238E27FC236}">
                <a16:creationId xmlns:a16="http://schemas.microsoft.com/office/drawing/2014/main" id="{F4AAFF37-5E05-4485-8E59-CDA776B16B4F}"/>
              </a:ext>
            </a:extLst>
          </p:cNvPr>
          <p:cNvSpPr/>
          <p:nvPr/>
        </p:nvSpPr>
        <p:spPr>
          <a:xfrm>
            <a:off x="3848484" y="3573472"/>
            <a:ext cx="1240892" cy="27034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C00000"/>
                </a:solidFill>
              </a:rPr>
              <a:t>p2 (0, 4)</a:t>
            </a:r>
          </a:p>
        </p:txBody>
      </p:sp>
      <p:sp>
        <p:nvSpPr>
          <p:cNvPr id="71" name="Rectangle 70">
            <a:extLst>
              <a:ext uri="{FF2B5EF4-FFF2-40B4-BE49-F238E27FC236}">
                <a16:creationId xmlns:a16="http://schemas.microsoft.com/office/drawing/2014/main" id="{6A366B45-3E85-4A1A-B52C-CF6ED46BED65}"/>
              </a:ext>
            </a:extLst>
          </p:cNvPr>
          <p:cNvSpPr/>
          <p:nvPr/>
        </p:nvSpPr>
        <p:spPr>
          <a:xfrm>
            <a:off x="3569858" y="5231817"/>
            <a:ext cx="1240892" cy="27034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p1 (0,0)</a:t>
            </a:r>
          </a:p>
        </p:txBody>
      </p:sp>
      <p:pic>
        <p:nvPicPr>
          <p:cNvPr id="16" name="Picture 15">
            <a:extLst>
              <a:ext uri="{FF2B5EF4-FFF2-40B4-BE49-F238E27FC236}">
                <a16:creationId xmlns:a16="http://schemas.microsoft.com/office/drawing/2014/main" id="{1F727042-D782-48F4-B8DB-69C2A5CCCC05}"/>
              </a:ext>
            </a:extLst>
          </p:cNvPr>
          <p:cNvPicPr>
            <a:picLocks noChangeAspect="1"/>
          </p:cNvPicPr>
          <p:nvPr/>
        </p:nvPicPr>
        <p:blipFill>
          <a:blip r:embed="rId2"/>
          <a:stretch>
            <a:fillRect/>
          </a:stretch>
        </p:blipFill>
        <p:spPr>
          <a:xfrm>
            <a:off x="2483768" y="2060719"/>
            <a:ext cx="3048000" cy="981075"/>
          </a:xfrm>
          <a:prstGeom prst="rect">
            <a:avLst/>
          </a:prstGeom>
          <a:ln>
            <a:solidFill>
              <a:srgbClr val="C00000"/>
            </a:solidFill>
          </a:ln>
        </p:spPr>
      </p:pic>
    </p:spTree>
    <p:extLst>
      <p:ext uri="{BB962C8B-B14F-4D97-AF65-F5344CB8AC3E}">
        <p14:creationId xmlns:p14="http://schemas.microsoft.com/office/powerpoint/2010/main" val="28144139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6.1 Euclidean Distance</a:t>
            </a:r>
            <a:endParaRPr lang="zh-TW" altLang="en-US" b="1" dirty="0">
              <a:solidFill>
                <a:srgbClr val="FFFF00"/>
              </a:solidFill>
            </a:endParaRPr>
          </a:p>
        </p:txBody>
      </p:sp>
      <p:sp>
        <p:nvSpPr>
          <p:cNvPr id="3" name="副標題 2"/>
          <p:cNvSpPr>
            <a:spLocks noGrp="1"/>
          </p:cNvSpPr>
          <p:nvPr>
            <p:ph type="subTitle" idx="1"/>
          </p:nvPr>
        </p:nvSpPr>
        <p:spPr>
          <a:xfrm>
            <a:off x="467544" y="1268758"/>
            <a:ext cx="8352928" cy="647951"/>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600" dirty="0">
                <a:solidFill>
                  <a:schemeClr val="tx1"/>
                </a:solidFill>
              </a:rPr>
              <a:t>We have 3-coordinates with Hyper parameter K = 9.</a:t>
            </a:r>
          </a:p>
          <a:p>
            <a:pPr marL="342900" indent="-342900" algn="l">
              <a:buClr>
                <a:srgbClr val="0070C0"/>
              </a:buClr>
              <a:buSzPct val="80000"/>
              <a:buFont typeface="Wingdings" pitchFamily="2" charset="2"/>
              <a:buChar char="u"/>
            </a:pPr>
            <a:r>
              <a:rPr lang="en-US" sz="1600" dirty="0">
                <a:solidFill>
                  <a:schemeClr val="tx1"/>
                </a:solidFill>
              </a:rPr>
              <a:t>From human eye, you will say black point is red. </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dirty="0">
                <a:latin typeface="+mj-lt"/>
                <a:ea typeface="+mj-ea"/>
                <a:cs typeface="+mj-cs"/>
              </a:rPr>
              <a:t>https://techwithtim.net/tutorials/machine-learning-python/k-nearest-neighbors-2/</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2019/3/13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14</a:t>
            </a:fld>
            <a:endParaRPr lang="zh-TW" altLang="en-US"/>
          </a:p>
        </p:txBody>
      </p:sp>
      <p:sp>
        <p:nvSpPr>
          <p:cNvPr id="15" name="Oval 14">
            <a:extLst>
              <a:ext uri="{FF2B5EF4-FFF2-40B4-BE49-F238E27FC236}">
                <a16:creationId xmlns:a16="http://schemas.microsoft.com/office/drawing/2014/main" id="{60FA8D30-7FE7-4175-8187-91DACE6308A5}"/>
              </a:ext>
            </a:extLst>
          </p:cNvPr>
          <p:cNvSpPr/>
          <p:nvPr/>
        </p:nvSpPr>
        <p:spPr>
          <a:xfrm>
            <a:off x="3150853" y="3942903"/>
            <a:ext cx="144016" cy="144007"/>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Arrow Connector 16">
            <a:extLst>
              <a:ext uri="{FF2B5EF4-FFF2-40B4-BE49-F238E27FC236}">
                <a16:creationId xmlns:a16="http://schemas.microsoft.com/office/drawing/2014/main" id="{8D6498EA-BDBB-4B0D-9741-DE92AB5BBCD8}"/>
              </a:ext>
            </a:extLst>
          </p:cNvPr>
          <p:cNvCxnSpPr>
            <a:cxnSpLocks/>
          </p:cNvCxnSpPr>
          <p:nvPr/>
        </p:nvCxnSpPr>
        <p:spPr>
          <a:xfrm>
            <a:off x="2062064" y="6231273"/>
            <a:ext cx="528322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6515FFC5-CEDD-426F-90AA-E5EDB75D18E5}"/>
              </a:ext>
            </a:extLst>
          </p:cNvPr>
          <p:cNvCxnSpPr>
            <a:cxnSpLocks/>
          </p:cNvCxnSpPr>
          <p:nvPr/>
        </p:nvCxnSpPr>
        <p:spPr>
          <a:xfrm flipV="1">
            <a:off x="2051720" y="2691542"/>
            <a:ext cx="0" cy="35397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24F9D106-B5B0-48DF-97D2-C84F865C33E5}"/>
              </a:ext>
            </a:extLst>
          </p:cNvPr>
          <p:cNvSpPr/>
          <p:nvPr/>
        </p:nvSpPr>
        <p:spPr>
          <a:xfrm>
            <a:off x="3736504" y="5618592"/>
            <a:ext cx="144016" cy="144007"/>
          </a:xfrm>
          <a:prstGeom prst="ellipse">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7B25FB2A-67D1-45D2-9889-00260E3E1573}"/>
              </a:ext>
            </a:extLst>
          </p:cNvPr>
          <p:cNvSpPr/>
          <p:nvPr/>
        </p:nvSpPr>
        <p:spPr>
          <a:xfrm>
            <a:off x="4440887" y="5112768"/>
            <a:ext cx="144016" cy="144007"/>
          </a:xfrm>
          <a:prstGeom prst="ellipse">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FC52ABAC-B760-4A33-BAB3-D18ABC5CC900}"/>
              </a:ext>
            </a:extLst>
          </p:cNvPr>
          <p:cNvSpPr/>
          <p:nvPr/>
        </p:nvSpPr>
        <p:spPr>
          <a:xfrm>
            <a:off x="4176936" y="5909784"/>
            <a:ext cx="144016" cy="144007"/>
          </a:xfrm>
          <a:prstGeom prst="ellipse">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06477148-345A-4E1E-A2BB-ECC2F7717209}"/>
              </a:ext>
            </a:extLst>
          </p:cNvPr>
          <p:cNvSpPr/>
          <p:nvPr/>
        </p:nvSpPr>
        <p:spPr>
          <a:xfrm>
            <a:off x="4049688" y="5698988"/>
            <a:ext cx="144016" cy="144007"/>
          </a:xfrm>
          <a:prstGeom prst="ellipse">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1B8FE37D-81BE-4012-A238-8C320123B3F3}"/>
              </a:ext>
            </a:extLst>
          </p:cNvPr>
          <p:cNvSpPr/>
          <p:nvPr/>
        </p:nvSpPr>
        <p:spPr>
          <a:xfrm>
            <a:off x="4003916" y="5149465"/>
            <a:ext cx="144016" cy="144007"/>
          </a:xfrm>
          <a:prstGeom prst="ellipse">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276E5345-D9CC-4C59-B6A2-80956C1A3DB7}"/>
              </a:ext>
            </a:extLst>
          </p:cNvPr>
          <p:cNvSpPr/>
          <p:nvPr/>
        </p:nvSpPr>
        <p:spPr>
          <a:xfrm>
            <a:off x="4490120" y="5644028"/>
            <a:ext cx="144016" cy="144007"/>
          </a:xfrm>
          <a:prstGeom prst="ellipse">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83EE9B3C-DA5C-46CC-93A3-51F0CFEF2FDF}"/>
              </a:ext>
            </a:extLst>
          </p:cNvPr>
          <p:cNvSpPr/>
          <p:nvPr/>
        </p:nvSpPr>
        <p:spPr>
          <a:xfrm>
            <a:off x="4490120" y="5990180"/>
            <a:ext cx="144016" cy="144007"/>
          </a:xfrm>
          <a:prstGeom prst="ellipse">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423B3A62-37CE-4F96-8959-DC456FC0B73C}"/>
              </a:ext>
            </a:extLst>
          </p:cNvPr>
          <p:cNvSpPr/>
          <p:nvPr/>
        </p:nvSpPr>
        <p:spPr>
          <a:xfrm>
            <a:off x="3043342" y="3595653"/>
            <a:ext cx="144016" cy="144007"/>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7350D8BB-DDD3-4C0F-A8B7-DEAF385209A6}"/>
              </a:ext>
            </a:extLst>
          </p:cNvPr>
          <p:cNvSpPr/>
          <p:nvPr/>
        </p:nvSpPr>
        <p:spPr>
          <a:xfrm>
            <a:off x="2818934" y="3667656"/>
            <a:ext cx="144016" cy="144007"/>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2A8FBA16-92E0-41BE-9C86-4F21CB151D11}"/>
              </a:ext>
            </a:extLst>
          </p:cNvPr>
          <p:cNvSpPr/>
          <p:nvPr/>
        </p:nvSpPr>
        <p:spPr>
          <a:xfrm>
            <a:off x="3356526" y="3676049"/>
            <a:ext cx="144016" cy="144007"/>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2C6D3612-57CE-49F7-B87F-D81EDA09C5E7}"/>
              </a:ext>
            </a:extLst>
          </p:cNvPr>
          <p:cNvSpPr/>
          <p:nvPr/>
        </p:nvSpPr>
        <p:spPr>
          <a:xfrm>
            <a:off x="5225008" y="3773054"/>
            <a:ext cx="144016" cy="144007"/>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091D9B83-AA7E-4246-8360-C771332322FB}"/>
              </a:ext>
            </a:extLst>
          </p:cNvPr>
          <p:cNvSpPr/>
          <p:nvPr/>
        </p:nvSpPr>
        <p:spPr>
          <a:xfrm>
            <a:off x="5100054" y="4252043"/>
            <a:ext cx="144016" cy="144007"/>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a:extLst>
              <a:ext uri="{FF2B5EF4-FFF2-40B4-BE49-F238E27FC236}">
                <a16:creationId xmlns:a16="http://schemas.microsoft.com/office/drawing/2014/main" id="{EC92DB5D-889C-4EEE-992D-6B11FB4AFE9E}"/>
              </a:ext>
            </a:extLst>
          </p:cNvPr>
          <p:cNvSpPr/>
          <p:nvPr/>
        </p:nvSpPr>
        <p:spPr>
          <a:xfrm>
            <a:off x="5762600" y="3781447"/>
            <a:ext cx="144016" cy="144007"/>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a:extLst>
              <a:ext uri="{FF2B5EF4-FFF2-40B4-BE49-F238E27FC236}">
                <a16:creationId xmlns:a16="http://schemas.microsoft.com/office/drawing/2014/main" id="{E7A3D4FF-FC19-48CF-822E-DD1105CC0809}"/>
              </a:ext>
            </a:extLst>
          </p:cNvPr>
          <p:cNvSpPr/>
          <p:nvPr/>
        </p:nvSpPr>
        <p:spPr>
          <a:xfrm>
            <a:off x="5682208" y="4576406"/>
            <a:ext cx="144016" cy="144007"/>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8CF59A7D-B966-43A8-9DDD-0C4B0B48AD13}"/>
              </a:ext>
            </a:extLst>
          </p:cNvPr>
          <p:cNvSpPr/>
          <p:nvPr/>
        </p:nvSpPr>
        <p:spPr>
          <a:xfrm>
            <a:off x="5538192" y="3853450"/>
            <a:ext cx="144016" cy="144007"/>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a:extLst>
              <a:ext uri="{FF2B5EF4-FFF2-40B4-BE49-F238E27FC236}">
                <a16:creationId xmlns:a16="http://schemas.microsoft.com/office/drawing/2014/main" id="{1CE65F39-AF14-4B2A-8C70-431BEF51E88C}"/>
              </a:ext>
            </a:extLst>
          </p:cNvPr>
          <p:cNvSpPr/>
          <p:nvPr/>
        </p:nvSpPr>
        <p:spPr>
          <a:xfrm>
            <a:off x="5995392" y="4310650"/>
            <a:ext cx="144016" cy="144007"/>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50607CF9-DCAE-4049-B359-5D8FF6A83B95}"/>
              </a:ext>
            </a:extLst>
          </p:cNvPr>
          <p:cNvSpPr/>
          <p:nvPr/>
        </p:nvSpPr>
        <p:spPr>
          <a:xfrm>
            <a:off x="5995392" y="4656802"/>
            <a:ext cx="144016" cy="144007"/>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a:extLst>
              <a:ext uri="{FF2B5EF4-FFF2-40B4-BE49-F238E27FC236}">
                <a16:creationId xmlns:a16="http://schemas.microsoft.com/office/drawing/2014/main" id="{55540A43-48FF-4747-B218-FA33EE08425A}"/>
              </a:ext>
            </a:extLst>
          </p:cNvPr>
          <p:cNvSpPr/>
          <p:nvPr/>
        </p:nvSpPr>
        <p:spPr>
          <a:xfrm>
            <a:off x="3766341" y="3584634"/>
            <a:ext cx="144016" cy="14400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4635D154-D624-4BF5-A6AC-B16517199A29}"/>
              </a:ext>
            </a:extLst>
          </p:cNvPr>
          <p:cNvSpPr/>
          <p:nvPr/>
        </p:nvSpPr>
        <p:spPr>
          <a:xfrm>
            <a:off x="6130926" y="3696015"/>
            <a:ext cx="911228" cy="362401"/>
          </a:xfrm>
          <a:prstGeom prst="rect">
            <a:avLst/>
          </a:prstGeom>
          <a:solidFill>
            <a:srgbClr val="FFFF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K = 9</a:t>
            </a:r>
          </a:p>
        </p:txBody>
      </p:sp>
      <p:sp>
        <p:nvSpPr>
          <p:cNvPr id="7" name="Oval 6">
            <a:extLst>
              <a:ext uri="{FF2B5EF4-FFF2-40B4-BE49-F238E27FC236}">
                <a16:creationId xmlns:a16="http://schemas.microsoft.com/office/drawing/2014/main" id="{DC96900C-7A97-471E-B63C-258F267D0B92}"/>
              </a:ext>
            </a:extLst>
          </p:cNvPr>
          <p:cNvSpPr/>
          <p:nvPr/>
        </p:nvSpPr>
        <p:spPr>
          <a:xfrm>
            <a:off x="2699792" y="3459167"/>
            <a:ext cx="1349893" cy="75249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263177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6.1 Euclidean Distance</a:t>
            </a:r>
            <a:endParaRPr lang="zh-TW" altLang="en-US" b="1" dirty="0">
              <a:solidFill>
                <a:srgbClr val="FFFF00"/>
              </a:solidFill>
            </a:endParaRPr>
          </a:p>
        </p:txBody>
      </p:sp>
      <p:sp>
        <p:nvSpPr>
          <p:cNvPr id="3" name="副標題 2"/>
          <p:cNvSpPr>
            <a:spLocks noGrp="1"/>
          </p:cNvSpPr>
          <p:nvPr>
            <p:ph type="subTitle" idx="1"/>
          </p:nvPr>
        </p:nvSpPr>
        <p:spPr>
          <a:xfrm>
            <a:off x="611560" y="1325647"/>
            <a:ext cx="8352928" cy="1963149"/>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600" dirty="0">
                <a:solidFill>
                  <a:schemeClr val="tx1"/>
                </a:solidFill>
              </a:rPr>
              <a:t>Right now, we have only 5-10 data points.</a:t>
            </a:r>
          </a:p>
          <a:p>
            <a:pPr marL="342900" indent="-342900" algn="l">
              <a:buClr>
                <a:srgbClr val="0070C0"/>
              </a:buClr>
              <a:buSzPct val="80000"/>
              <a:buFont typeface="Wingdings" pitchFamily="2" charset="2"/>
              <a:buChar char="u"/>
            </a:pPr>
            <a:r>
              <a:rPr lang="en-US" sz="1600" dirty="0">
                <a:solidFill>
                  <a:schemeClr val="tx1"/>
                </a:solidFill>
              </a:rPr>
              <a:t>For thousands of data points, every time, we have to calculate the points with all the other points to figure out the Euclidean Distance point by point to determine which one is closest to the black point.</a:t>
            </a:r>
          </a:p>
          <a:p>
            <a:pPr marL="342900" indent="-342900" algn="l">
              <a:buClr>
                <a:srgbClr val="0070C0"/>
              </a:buClr>
              <a:buSzPct val="80000"/>
              <a:buFont typeface="Wingdings" pitchFamily="2" charset="2"/>
              <a:buChar char="u"/>
            </a:pPr>
            <a:r>
              <a:rPr lang="en-US" sz="1600" dirty="0">
                <a:solidFill>
                  <a:schemeClr val="tx1"/>
                </a:solidFill>
              </a:rPr>
              <a:t>We have to save every single point to make the prediction. The prediction will take a long time.</a:t>
            </a:r>
          </a:p>
          <a:p>
            <a:pPr marL="342900" indent="-342900" algn="l">
              <a:buClr>
                <a:srgbClr val="0070C0"/>
              </a:buClr>
              <a:buSzPct val="80000"/>
              <a:buFont typeface="Wingdings" pitchFamily="2" charset="2"/>
              <a:buChar char="u"/>
            </a:pPr>
            <a:r>
              <a:rPr lang="en-US" sz="1600" dirty="0">
                <a:solidFill>
                  <a:schemeClr val="tx1"/>
                </a:solidFill>
              </a:rPr>
              <a:t>The KNN algorithm is useless to train beforehand because it has to calculate every data point to make a prediction. The time goes up linearly instead of constant time.</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dirty="0">
                <a:latin typeface="+mj-lt"/>
                <a:ea typeface="+mj-ea"/>
                <a:cs typeface="+mj-cs"/>
              </a:rPr>
              <a:t>https://techwithtim.net/tutorials/machine-learning-python/k-nearest-neighbors-2/</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2019/3/13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15</a:t>
            </a:fld>
            <a:endParaRPr lang="zh-TW" altLang="en-US"/>
          </a:p>
        </p:txBody>
      </p:sp>
      <p:sp>
        <p:nvSpPr>
          <p:cNvPr id="15" name="Oval 14">
            <a:extLst>
              <a:ext uri="{FF2B5EF4-FFF2-40B4-BE49-F238E27FC236}">
                <a16:creationId xmlns:a16="http://schemas.microsoft.com/office/drawing/2014/main" id="{60FA8D30-7FE7-4175-8187-91DACE6308A5}"/>
              </a:ext>
            </a:extLst>
          </p:cNvPr>
          <p:cNvSpPr/>
          <p:nvPr/>
        </p:nvSpPr>
        <p:spPr>
          <a:xfrm>
            <a:off x="3150853" y="3942903"/>
            <a:ext cx="144016" cy="144007"/>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Arrow Connector 16">
            <a:extLst>
              <a:ext uri="{FF2B5EF4-FFF2-40B4-BE49-F238E27FC236}">
                <a16:creationId xmlns:a16="http://schemas.microsoft.com/office/drawing/2014/main" id="{8D6498EA-BDBB-4B0D-9741-DE92AB5BBCD8}"/>
              </a:ext>
            </a:extLst>
          </p:cNvPr>
          <p:cNvCxnSpPr>
            <a:cxnSpLocks/>
          </p:cNvCxnSpPr>
          <p:nvPr/>
        </p:nvCxnSpPr>
        <p:spPr>
          <a:xfrm>
            <a:off x="2520390" y="5661248"/>
            <a:ext cx="526927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6515FFC5-CEDD-426F-90AA-E5EDB75D18E5}"/>
              </a:ext>
            </a:extLst>
          </p:cNvPr>
          <p:cNvCxnSpPr>
            <a:cxnSpLocks/>
          </p:cNvCxnSpPr>
          <p:nvPr/>
        </p:nvCxnSpPr>
        <p:spPr>
          <a:xfrm flipV="1">
            <a:off x="2520390" y="3429000"/>
            <a:ext cx="0" cy="22322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24F9D106-B5B0-48DF-97D2-C84F865C33E5}"/>
              </a:ext>
            </a:extLst>
          </p:cNvPr>
          <p:cNvSpPr/>
          <p:nvPr/>
        </p:nvSpPr>
        <p:spPr>
          <a:xfrm>
            <a:off x="3608729" y="4938374"/>
            <a:ext cx="144016" cy="144007"/>
          </a:xfrm>
          <a:prstGeom prst="ellipse">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7B25FB2A-67D1-45D2-9889-00260E3E1573}"/>
              </a:ext>
            </a:extLst>
          </p:cNvPr>
          <p:cNvSpPr/>
          <p:nvPr/>
        </p:nvSpPr>
        <p:spPr>
          <a:xfrm>
            <a:off x="4313112" y="4432550"/>
            <a:ext cx="144016" cy="144007"/>
          </a:xfrm>
          <a:prstGeom prst="ellipse">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FC52ABAC-B760-4A33-BAB3-D18ABC5CC900}"/>
              </a:ext>
            </a:extLst>
          </p:cNvPr>
          <p:cNvSpPr/>
          <p:nvPr/>
        </p:nvSpPr>
        <p:spPr>
          <a:xfrm>
            <a:off x="4049161" y="5229566"/>
            <a:ext cx="144016" cy="144007"/>
          </a:xfrm>
          <a:prstGeom prst="ellipse">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06477148-345A-4E1E-A2BB-ECC2F7717209}"/>
              </a:ext>
            </a:extLst>
          </p:cNvPr>
          <p:cNvSpPr/>
          <p:nvPr/>
        </p:nvSpPr>
        <p:spPr>
          <a:xfrm>
            <a:off x="3962638" y="4835950"/>
            <a:ext cx="144016" cy="144007"/>
          </a:xfrm>
          <a:prstGeom prst="ellipse">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1B8FE37D-81BE-4012-A238-8C320123B3F3}"/>
              </a:ext>
            </a:extLst>
          </p:cNvPr>
          <p:cNvSpPr/>
          <p:nvPr/>
        </p:nvSpPr>
        <p:spPr>
          <a:xfrm>
            <a:off x="3876141" y="4437112"/>
            <a:ext cx="144016" cy="144007"/>
          </a:xfrm>
          <a:prstGeom prst="ellipse">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276E5345-D9CC-4C59-B6A2-80956C1A3DB7}"/>
              </a:ext>
            </a:extLst>
          </p:cNvPr>
          <p:cNvSpPr/>
          <p:nvPr/>
        </p:nvSpPr>
        <p:spPr>
          <a:xfrm>
            <a:off x="4362345" y="4963810"/>
            <a:ext cx="144016" cy="144007"/>
          </a:xfrm>
          <a:prstGeom prst="ellipse">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83EE9B3C-DA5C-46CC-93A3-51F0CFEF2FDF}"/>
              </a:ext>
            </a:extLst>
          </p:cNvPr>
          <p:cNvSpPr/>
          <p:nvPr/>
        </p:nvSpPr>
        <p:spPr>
          <a:xfrm>
            <a:off x="4362345" y="5309962"/>
            <a:ext cx="144016" cy="144007"/>
          </a:xfrm>
          <a:prstGeom prst="ellipse">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423B3A62-37CE-4F96-8959-DC456FC0B73C}"/>
              </a:ext>
            </a:extLst>
          </p:cNvPr>
          <p:cNvSpPr/>
          <p:nvPr/>
        </p:nvSpPr>
        <p:spPr>
          <a:xfrm>
            <a:off x="3043342" y="3595653"/>
            <a:ext cx="144016" cy="144007"/>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7350D8BB-DDD3-4C0F-A8B7-DEAF385209A6}"/>
              </a:ext>
            </a:extLst>
          </p:cNvPr>
          <p:cNvSpPr/>
          <p:nvPr/>
        </p:nvSpPr>
        <p:spPr>
          <a:xfrm>
            <a:off x="2818934" y="3667656"/>
            <a:ext cx="144016" cy="144007"/>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2A8FBA16-92E0-41BE-9C86-4F21CB151D11}"/>
              </a:ext>
            </a:extLst>
          </p:cNvPr>
          <p:cNvSpPr/>
          <p:nvPr/>
        </p:nvSpPr>
        <p:spPr>
          <a:xfrm>
            <a:off x="3356526" y="3676049"/>
            <a:ext cx="144016" cy="144007"/>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2C6D3612-57CE-49F7-B87F-D81EDA09C5E7}"/>
              </a:ext>
            </a:extLst>
          </p:cNvPr>
          <p:cNvSpPr/>
          <p:nvPr/>
        </p:nvSpPr>
        <p:spPr>
          <a:xfrm>
            <a:off x="6779096" y="4564818"/>
            <a:ext cx="144016" cy="144007"/>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091D9B83-AA7E-4246-8360-C771332322FB}"/>
              </a:ext>
            </a:extLst>
          </p:cNvPr>
          <p:cNvSpPr/>
          <p:nvPr/>
        </p:nvSpPr>
        <p:spPr>
          <a:xfrm>
            <a:off x="6654142" y="5043807"/>
            <a:ext cx="144016" cy="144007"/>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a:extLst>
              <a:ext uri="{FF2B5EF4-FFF2-40B4-BE49-F238E27FC236}">
                <a16:creationId xmlns:a16="http://schemas.microsoft.com/office/drawing/2014/main" id="{EC92DB5D-889C-4EEE-992D-6B11FB4AFE9E}"/>
              </a:ext>
            </a:extLst>
          </p:cNvPr>
          <p:cNvSpPr/>
          <p:nvPr/>
        </p:nvSpPr>
        <p:spPr>
          <a:xfrm>
            <a:off x="7316688" y="4573211"/>
            <a:ext cx="144016" cy="144007"/>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a:extLst>
              <a:ext uri="{FF2B5EF4-FFF2-40B4-BE49-F238E27FC236}">
                <a16:creationId xmlns:a16="http://schemas.microsoft.com/office/drawing/2014/main" id="{E7A3D4FF-FC19-48CF-822E-DD1105CC0809}"/>
              </a:ext>
            </a:extLst>
          </p:cNvPr>
          <p:cNvSpPr/>
          <p:nvPr/>
        </p:nvSpPr>
        <p:spPr>
          <a:xfrm>
            <a:off x="7236296" y="5368170"/>
            <a:ext cx="144016" cy="144007"/>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8CF59A7D-B966-43A8-9DDD-0C4B0B48AD13}"/>
              </a:ext>
            </a:extLst>
          </p:cNvPr>
          <p:cNvSpPr/>
          <p:nvPr/>
        </p:nvSpPr>
        <p:spPr>
          <a:xfrm>
            <a:off x="7092280" y="4645214"/>
            <a:ext cx="144016" cy="144007"/>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a:extLst>
              <a:ext uri="{FF2B5EF4-FFF2-40B4-BE49-F238E27FC236}">
                <a16:creationId xmlns:a16="http://schemas.microsoft.com/office/drawing/2014/main" id="{1CE65F39-AF14-4B2A-8C70-431BEF51E88C}"/>
              </a:ext>
            </a:extLst>
          </p:cNvPr>
          <p:cNvSpPr/>
          <p:nvPr/>
        </p:nvSpPr>
        <p:spPr>
          <a:xfrm>
            <a:off x="7549480" y="5102414"/>
            <a:ext cx="144016" cy="144007"/>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50607CF9-DCAE-4049-B359-5D8FF6A83B95}"/>
              </a:ext>
            </a:extLst>
          </p:cNvPr>
          <p:cNvSpPr/>
          <p:nvPr/>
        </p:nvSpPr>
        <p:spPr>
          <a:xfrm>
            <a:off x="7549480" y="5448566"/>
            <a:ext cx="144016" cy="144007"/>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a:extLst>
              <a:ext uri="{FF2B5EF4-FFF2-40B4-BE49-F238E27FC236}">
                <a16:creationId xmlns:a16="http://schemas.microsoft.com/office/drawing/2014/main" id="{55540A43-48FF-4747-B218-FA33EE08425A}"/>
              </a:ext>
            </a:extLst>
          </p:cNvPr>
          <p:cNvSpPr/>
          <p:nvPr/>
        </p:nvSpPr>
        <p:spPr>
          <a:xfrm>
            <a:off x="3766341" y="3584634"/>
            <a:ext cx="144016" cy="14400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B9B18BC0-BC34-4DE5-A279-B736C9E905A0}"/>
              </a:ext>
            </a:extLst>
          </p:cNvPr>
          <p:cNvSpPr/>
          <p:nvPr/>
        </p:nvSpPr>
        <p:spPr>
          <a:xfrm>
            <a:off x="3411336" y="3739659"/>
            <a:ext cx="45719" cy="511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F99A196A-00B0-4346-9DD3-4EF050BA272C}"/>
              </a:ext>
            </a:extLst>
          </p:cNvPr>
          <p:cNvSpPr/>
          <p:nvPr/>
        </p:nvSpPr>
        <p:spPr>
          <a:xfrm>
            <a:off x="3105134" y="3642106"/>
            <a:ext cx="45719" cy="511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B1D4D595-EFD1-4158-B4DE-A48FA40D567B}"/>
              </a:ext>
            </a:extLst>
          </p:cNvPr>
          <p:cNvSpPr/>
          <p:nvPr/>
        </p:nvSpPr>
        <p:spPr>
          <a:xfrm>
            <a:off x="2863311" y="3722502"/>
            <a:ext cx="45719" cy="511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377813D7-2DF0-47A8-AF20-70707CAAA328}"/>
              </a:ext>
            </a:extLst>
          </p:cNvPr>
          <p:cNvSpPr/>
          <p:nvPr/>
        </p:nvSpPr>
        <p:spPr>
          <a:xfrm>
            <a:off x="3191833" y="4009247"/>
            <a:ext cx="45719" cy="511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DF437113-95A1-4EB2-BEEB-669DBDD01283}"/>
              </a:ext>
            </a:extLst>
          </p:cNvPr>
          <p:cNvSpPr/>
          <p:nvPr/>
        </p:nvSpPr>
        <p:spPr>
          <a:xfrm>
            <a:off x="3923928" y="4458020"/>
            <a:ext cx="45719" cy="511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7992B66A-D5F5-4030-BE68-0E09D3834335}"/>
              </a:ext>
            </a:extLst>
          </p:cNvPr>
          <p:cNvSpPr/>
          <p:nvPr/>
        </p:nvSpPr>
        <p:spPr>
          <a:xfrm>
            <a:off x="4022745" y="4887274"/>
            <a:ext cx="45719" cy="511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A7100289-4213-443D-871C-C5FFDFFE9AF4}"/>
              </a:ext>
            </a:extLst>
          </p:cNvPr>
          <p:cNvSpPr/>
          <p:nvPr/>
        </p:nvSpPr>
        <p:spPr>
          <a:xfrm>
            <a:off x="3661228" y="4983709"/>
            <a:ext cx="45719" cy="511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1EDC43BC-12EC-4569-8E0D-EC3A057541B8}"/>
              </a:ext>
            </a:extLst>
          </p:cNvPr>
          <p:cNvSpPr/>
          <p:nvPr/>
        </p:nvSpPr>
        <p:spPr>
          <a:xfrm>
            <a:off x="4392549" y="4483619"/>
            <a:ext cx="45719" cy="511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a:extLst>
              <a:ext uri="{FF2B5EF4-FFF2-40B4-BE49-F238E27FC236}">
                <a16:creationId xmlns:a16="http://schemas.microsoft.com/office/drawing/2014/main" id="{9C5E1FAB-3C49-4EF3-9A00-271CA4CA7024}"/>
              </a:ext>
            </a:extLst>
          </p:cNvPr>
          <p:cNvSpPr/>
          <p:nvPr/>
        </p:nvSpPr>
        <p:spPr>
          <a:xfrm>
            <a:off x="4430907" y="5003458"/>
            <a:ext cx="45719" cy="511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Arrow Connector 23">
            <a:extLst>
              <a:ext uri="{FF2B5EF4-FFF2-40B4-BE49-F238E27FC236}">
                <a16:creationId xmlns:a16="http://schemas.microsoft.com/office/drawing/2014/main" id="{8FA5D0A6-8F76-4830-B5CD-4EA9BC8F3AB3}"/>
              </a:ext>
            </a:extLst>
          </p:cNvPr>
          <p:cNvCxnSpPr/>
          <p:nvPr/>
        </p:nvCxnSpPr>
        <p:spPr>
          <a:xfrm flipH="1">
            <a:off x="1835696" y="5661248"/>
            <a:ext cx="684694" cy="8640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7A405D1E-1826-47EB-BBDC-D0BAF41FC534}"/>
              </a:ext>
            </a:extLst>
          </p:cNvPr>
          <p:cNvCxnSpPr>
            <a:stCxn id="53" idx="2"/>
            <a:endCxn id="36" idx="6"/>
          </p:cNvCxnSpPr>
          <p:nvPr/>
        </p:nvCxnSpPr>
        <p:spPr>
          <a:xfrm flipH="1">
            <a:off x="3500542" y="3656638"/>
            <a:ext cx="265799" cy="914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B083537F-D7B4-468E-9F64-3879C9BB1867}"/>
              </a:ext>
            </a:extLst>
          </p:cNvPr>
          <p:cNvCxnSpPr>
            <a:stCxn id="53" idx="1"/>
            <a:endCxn id="31" idx="7"/>
          </p:cNvCxnSpPr>
          <p:nvPr/>
        </p:nvCxnSpPr>
        <p:spPr>
          <a:xfrm flipH="1">
            <a:off x="3166267" y="3605723"/>
            <a:ext cx="621165" cy="110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6E1A75E0-0A3B-43C2-8F5B-B58BF787886A}"/>
              </a:ext>
            </a:extLst>
          </p:cNvPr>
          <p:cNvCxnSpPr>
            <a:cxnSpLocks/>
            <a:stCxn id="53" idx="4"/>
            <a:endCxn id="37" idx="1"/>
          </p:cNvCxnSpPr>
          <p:nvPr/>
        </p:nvCxnSpPr>
        <p:spPr>
          <a:xfrm>
            <a:off x="3838349" y="3728641"/>
            <a:ext cx="92274" cy="7368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56A47154-23D2-4034-93C6-2FEB9158B4AA}"/>
              </a:ext>
            </a:extLst>
          </p:cNvPr>
          <p:cNvCxnSpPr>
            <a:stCxn id="53" idx="4"/>
            <a:endCxn id="22" idx="1"/>
          </p:cNvCxnSpPr>
          <p:nvPr/>
        </p:nvCxnSpPr>
        <p:spPr>
          <a:xfrm>
            <a:off x="3838349" y="3728641"/>
            <a:ext cx="495854" cy="7249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51F3066F-6B5A-4630-B185-58450C48BD02}"/>
              </a:ext>
            </a:extLst>
          </p:cNvPr>
          <p:cNvCxnSpPr>
            <a:stCxn id="53" idx="3"/>
            <a:endCxn id="20" idx="0"/>
          </p:cNvCxnSpPr>
          <p:nvPr/>
        </p:nvCxnSpPr>
        <p:spPr>
          <a:xfrm flipH="1">
            <a:off x="3680737" y="3707552"/>
            <a:ext cx="106695" cy="12308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58C66359-6246-4632-A457-F5CEE4F8C187}"/>
              </a:ext>
            </a:extLst>
          </p:cNvPr>
          <p:cNvCxnSpPr>
            <a:stCxn id="53" idx="2"/>
            <a:endCxn id="15" idx="6"/>
          </p:cNvCxnSpPr>
          <p:nvPr/>
        </p:nvCxnSpPr>
        <p:spPr>
          <a:xfrm flipH="1">
            <a:off x="3294869" y="3656638"/>
            <a:ext cx="471472" cy="3582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085567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6.1 Euclidean Distance</a:t>
            </a:r>
            <a:endParaRPr lang="zh-TW" altLang="en-US" b="1" dirty="0">
              <a:solidFill>
                <a:srgbClr val="FFFF00"/>
              </a:solidFill>
            </a:endParaRPr>
          </a:p>
        </p:txBody>
      </p:sp>
      <p:sp>
        <p:nvSpPr>
          <p:cNvPr id="3" name="副標題 2"/>
          <p:cNvSpPr>
            <a:spLocks noGrp="1"/>
          </p:cNvSpPr>
          <p:nvPr>
            <p:ph type="subTitle" idx="1"/>
          </p:nvPr>
        </p:nvSpPr>
        <p:spPr>
          <a:xfrm>
            <a:off x="467544" y="1268758"/>
            <a:ext cx="8352928" cy="1370857"/>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600" dirty="0">
                <a:solidFill>
                  <a:schemeClr val="tx1"/>
                </a:solidFill>
              </a:rPr>
              <a:t>But for K = 9. The computer will pick 4 red points and 5 purple points.</a:t>
            </a:r>
          </a:p>
          <a:p>
            <a:pPr marL="342900" indent="-342900" algn="l">
              <a:buClr>
                <a:srgbClr val="0070C0"/>
              </a:buClr>
              <a:buSzPct val="80000"/>
              <a:buFont typeface="Wingdings" pitchFamily="2" charset="2"/>
              <a:buChar char="u"/>
            </a:pPr>
            <a:r>
              <a:rPr lang="en-US" sz="1600" dirty="0">
                <a:solidFill>
                  <a:schemeClr val="tx1"/>
                </a:solidFill>
              </a:rPr>
              <a:t>The K = 9 is too high. The range we look at is 9 points of range. We says the black point will be the purple because we pick too many data points.</a:t>
            </a:r>
          </a:p>
          <a:p>
            <a:pPr marL="342900" indent="-342900" algn="l">
              <a:buClr>
                <a:srgbClr val="0070C0"/>
              </a:buClr>
              <a:buSzPct val="80000"/>
              <a:buFont typeface="Wingdings" pitchFamily="2" charset="2"/>
              <a:buChar char="u"/>
            </a:pPr>
            <a:r>
              <a:rPr lang="en-US" sz="1600" dirty="0">
                <a:solidFill>
                  <a:schemeClr val="tx1"/>
                </a:solidFill>
              </a:rPr>
              <a:t>This is the error that we are going to run into. Pick too many points.</a:t>
            </a:r>
          </a:p>
          <a:p>
            <a:pPr marL="342900" indent="-342900" algn="l">
              <a:buClr>
                <a:srgbClr val="0070C0"/>
              </a:buClr>
              <a:buSzPct val="80000"/>
              <a:buFont typeface="Wingdings" pitchFamily="2" charset="2"/>
              <a:buChar char="u"/>
            </a:pPr>
            <a:r>
              <a:rPr lang="en-US" sz="1600" dirty="0">
                <a:solidFill>
                  <a:schemeClr val="tx1"/>
                </a:solidFill>
              </a:rPr>
              <a:t>This is the limitation of K-nearest neighbor algorithm.</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dirty="0">
                <a:latin typeface="+mj-lt"/>
                <a:ea typeface="+mj-ea"/>
                <a:cs typeface="+mj-cs"/>
              </a:rPr>
              <a:t>https://techwithtim.net/tutorials/machine-learning-python/k-nearest-neighbors-2/</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2019/3/13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16</a:t>
            </a:fld>
            <a:endParaRPr lang="zh-TW" altLang="en-US"/>
          </a:p>
        </p:txBody>
      </p:sp>
      <p:sp>
        <p:nvSpPr>
          <p:cNvPr id="15" name="Oval 14">
            <a:extLst>
              <a:ext uri="{FF2B5EF4-FFF2-40B4-BE49-F238E27FC236}">
                <a16:creationId xmlns:a16="http://schemas.microsoft.com/office/drawing/2014/main" id="{60FA8D30-7FE7-4175-8187-91DACE6308A5}"/>
              </a:ext>
            </a:extLst>
          </p:cNvPr>
          <p:cNvSpPr/>
          <p:nvPr/>
        </p:nvSpPr>
        <p:spPr>
          <a:xfrm>
            <a:off x="3150853" y="3942903"/>
            <a:ext cx="144016" cy="144007"/>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Arrow Connector 16">
            <a:extLst>
              <a:ext uri="{FF2B5EF4-FFF2-40B4-BE49-F238E27FC236}">
                <a16:creationId xmlns:a16="http://schemas.microsoft.com/office/drawing/2014/main" id="{8D6498EA-BDBB-4B0D-9741-DE92AB5BBCD8}"/>
              </a:ext>
            </a:extLst>
          </p:cNvPr>
          <p:cNvCxnSpPr>
            <a:cxnSpLocks/>
          </p:cNvCxnSpPr>
          <p:nvPr/>
        </p:nvCxnSpPr>
        <p:spPr>
          <a:xfrm>
            <a:off x="2520390" y="5661248"/>
            <a:ext cx="526927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6515FFC5-CEDD-426F-90AA-E5EDB75D18E5}"/>
              </a:ext>
            </a:extLst>
          </p:cNvPr>
          <p:cNvCxnSpPr>
            <a:cxnSpLocks/>
          </p:cNvCxnSpPr>
          <p:nvPr/>
        </p:nvCxnSpPr>
        <p:spPr>
          <a:xfrm flipV="1">
            <a:off x="2520390" y="2762272"/>
            <a:ext cx="0" cy="28989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24F9D106-B5B0-48DF-97D2-C84F865C33E5}"/>
              </a:ext>
            </a:extLst>
          </p:cNvPr>
          <p:cNvSpPr/>
          <p:nvPr/>
        </p:nvSpPr>
        <p:spPr>
          <a:xfrm>
            <a:off x="3608729" y="4938374"/>
            <a:ext cx="144016" cy="144007"/>
          </a:xfrm>
          <a:prstGeom prst="ellipse">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7B25FB2A-67D1-45D2-9889-00260E3E1573}"/>
              </a:ext>
            </a:extLst>
          </p:cNvPr>
          <p:cNvSpPr/>
          <p:nvPr/>
        </p:nvSpPr>
        <p:spPr>
          <a:xfrm>
            <a:off x="4313112" y="4432550"/>
            <a:ext cx="144016" cy="144007"/>
          </a:xfrm>
          <a:prstGeom prst="ellipse">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FC52ABAC-B760-4A33-BAB3-D18ABC5CC900}"/>
              </a:ext>
            </a:extLst>
          </p:cNvPr>
          <p:cNvSpPr/>
          <p:nvPr/>
        </p:nvSpPr>
        <p:spPr>
          <a:xfrm>
            <a:off x="4049161" y="5229566"/>
            <a:ext cx="144016" cy="144007"/>
          </a:xfrm>
          <a:prstGeom prst="ellipse">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06477148-345A-4E1E-A2BB-ECC2F7717209}"/>
              </a:ext>
            </a:extLst>
          </p:cNvPr>
          <p:cNvSpPr/>
          <p:nvPr/>
        </p:nvSpPr>
        <p:spPr>
          <a:xfrm>
            <a:off x="3962638" y="4835950"/>
            <a:ext cx="144016" cy="144007"/>
          </a:xfrm>
          <a:prstGeom prst="ellipse">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1B8FE37D-81BE-4012-A238-8C320123B3F3}"/>
              </a:ext>
            </a:extLst>
          </p:cNvPr>
          <p:cNvSpPr/>
          <p:nvPr/>
        </p:nvSpPr>
        <p:spPr>
          <a:xfrm>
            <a:off x="3876141" y="4437112"/>
            <a:ext cx="144016" cy="144007"/>
          </a:xfrm>
          <a:prstGeom prst="ellipse">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276E5345-D9CC-4C59-B6A2-80956C1A3DB7}"/>
              </a:ext>
            </a:extLst>
          </p:cNvPr>
          <p:cNvSpPr/>
          <p:nvPr/>
        </p:nvSpPr>
        <p:spPr>
          <a:xfrm>
            <a:off x="4362345" y="4963810"/>
            <a:ext cx="144016" cy="144007"/>
          </a:xfrm>
          <a:prstGeom prst="ellipse">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83EE9B3C-DA5C-46CC-93A3-51F0CFEF2FDF}"/>
              </a:ext>
            </a:extLst>
          </p:cNvPr>
          <p:cNvSpPr/>
          <p:nvPr/>
        </p:nvSpPr>
        <p:spPr>
          <a:xfrm>
            <a:off x="4362345" y="5309962"/>
            <a:ext cx="144016" cy="144007"/>
          </a:xfrm>
          <a:prstGeom prst="ellipse">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423B3A62-37CE-4F96-8959-DC456FC0B73C}"/>
              </a:ext>
            </a:extLst>
          </p:cNvPr>
          <p:cNvSpPr/>
          <p:nvPr/>
        </p:nvSpPr>
        <p:spPr>
          <a:xfrm>
            <a:off x="3043342" y="3595653"/>
            <a:ext cx="144016" cy="144007"/>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7350D8BB-DDD3-4C0F-A8B7-DEAF385209A6}"/>
              </a:ext>
            </a:extLst>
          </p:cNvPr>
          <p:cNvSpPr/>
          <p:nvPr/>
        </p:nvSpPr>
        <p:spPr>
          <a:xfrm>
            <a:off x="2818934" y="3667656"/>
            <a:ext cx="144016" cy="144007"/>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2A8FBA16-92E0-41BE-9C86-4F21CB151D11}"/>
              </a:ext>
            </a:extLst>
          </p:cNvPr>
          <p:cNvSpPr/>
          <p:nvPr/>
        </p:nvSpPr>
        <p:spPr>
          <a:xfrm>
            <a:off x="3356526" y="3676049"/>
            <a:ext cx="144016" cy="144007"/>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2C6D3612-57CE-49F7-B87F-D81EDA09C5E7}"/>
              </a:ext>
            </a:extLst>
          </p:cNvPr>
          <p:cNvSpPr/>
          <p:nvPr/>
        </p:nvSpPr>
        <p:spPr>
          <a:xfrm>
            <a:off x="6779096" y="4564818"/>
            <a:ext cx="144016" cy="144007"/>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091D9B83-AA7E-4246-8360-C771332322FB}"/>
              </a:ext>
            </a:extLst>
          </p:cNvPr>
          <p:cNvSpPr/>
          <p:nvPr/>
        </p:nvSpPr>
        <p:spPr>
          <a:xfrm>
            <a:off x="6654142" y="5043807"/>
            <a:ext cx="144016" cy="144007"/>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a:extLst>
              <a:ext uri="{FF2B5EF4-FFF2-40B4-BE49-F238E27FC236}">
                <a16:creationId xmlns:a16="http://schemas.microsoft.com/office/drawing/2014/main" id="{EC92DB5D-889C-4EEE-992D-6B11FB4AFE9E}"/>
              </a:ext>
            </a:extLst>
          </p:cNvPr>
          <p:cNvSpPr/>
          <p:nvPr/>
        </p:nvSpPr>
        <p:spPr>
          <a:xfrm>
            <a:off x="7316688" y="4573211"/>
            <a:ext cx="144016" cy="144007"/>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a:extLst>
              <a:ext uri="{FF2B5EF4-FFF2-40B4-BE49-F238E27FC236}">
                <a16:creationId xmlns:a16="http://schemas.microsoft.com/office/drawing/2014/main" id="{E7A3D4FF-FC19-48CF-822E-DD1105CC0809}"/>
              </a:ext>
            </a:extLst>
          </p:cNvPr>
          <p:cNvSpPr/>
          <p:nvPr/>
        </p:nvSpPr>
        <p:spPr>
          <a:xfrm>
            <a:off x="7236296" y="5368170"/>
            <a:ext cx="144016" cy="144007"/>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8CF59A7D-B966-43A8-9DDD-0C4B0B48AD13}"/>
              </a:ext>
            </a:extLst>
          </p:cNvPr>
          <p:cNvSpPr/>
          <p:nvPr/>
        </p:nvSpPr>
        <p:spPr>
          <a:xfrm>
            <a:off x="7092280" y="4645214"/>
            <a:ext cx="144016" cy="144007"/>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a:extLst>
              <a:ext uri="{FF2B5EF4-FFF2-40B4-BE49-F238E27FC236}">
                <a16:creationId xmlns:a16="http://schemas.microsoft.com/office/drawing/2014/main" id="{1CE65F39-AF14-4B2A-8C70-431BEF51E88C}"/>
              </a:ext>
            </a:extLst>
          </p:cNvPr>
          <p:cNvSpPr/>
          <p:nvPr/>
        </p:nvSpPr>
        <p:spPr>
          <a:xfrm>
            <a:off x="7549480" y="5102414"/>
            <a:ext cx="144016" cy="144007"/>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50607CF9-DCAE-4049-B359-5D8FF6A83B95}"/>
              </a:ext>
            </a:extLst>
          </p:cNvPr>
          <p:cNvSpPr/>
          <p:nvPr/>
        </p:nvSpPr>
        <p:spPr>
          <a:xfrm>
            <a:off x="7549480" y="5448566"/>
            <a:ext cx="144016" cy="144007"/>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a:extLst>
              <a:ext uri="{FF2B5EF4-FFF2-40B4-BE49-F238E27FC236}">
                <a16:creationId xmlns:a16="http://schemas.microsoft.com/office/drawing/2014/main" id="{55540A43-48FF-4747-B218-FA33EE08425A}"/>
              </a:ext>
            </a:extLst>
          </p:cNvPr>
          <p:cNvSpPr/>
          <p:nvPr/>
        </p:nvSpPr>
        <p:spPr>
          <a:xfrm>
            <a:off x="3766341" y="3584634"/>
            <a:ext cx="144016" cy="14400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4635D154-D624-4BF5-A6AC-B16517199A29}"/>
              </a:ext>
            </a:extLst>
          </p:cNvPr>
          <p:cNvSpPr/>
          <p:nvPr/>
        </p:nvSpPr>
        <p:spPr>
          <a:xfrm>
            <a:off x="6130926" y="3696015"/>
            <a:ext cx="911228" cy="362401"/>
          </a:xfrm>
          <a:prstGeom prst="rect">
            <a:avLst/>
          </a:prstGeom>
          <a:solidFill>
            <a:srgbClr val="FFFF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K = 9</a:t>
            </a:r>
          </a:p>
        </p:txBody>
      </p:sp>
      <p:sp>
        <p:nvSpPr>
          <p:cNvPr id="8" name="Oval 7">
            <a:extLst>
              <a:ext uri="{FF2B5EF4-FFF2-40B4-BE49-F238E27FC236}">
                <a16:creationId xmlns:a16="http://schemas.microsoft.com/office/drawing/2014/main" id="{B9B18BC0-BC34-4DE5-A279-B736C9E905A0}"/>
              </a:ext>
            </a:extLst>
          </p:cNvPr>
          <p:cNvSpPr/>
          <p:nvPr/>
        </p:nvSpPr>
        <p:spPr>
          <a:xfrm>
            <a:off x="3411336" y="3739659"/>
            <a:ext cx="45719" cy="511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F99A196A-00B0-4346-9DD3-4EF050BA272C}"/>
              </a:ext>
            </a:extLst>
          </p:cNvPr>
          <p:cNvSpPr/>
          <p:nvPr/>
        </p:nvSpPr>
        <p:spPr>
          <a:xfrm>
            <a:off x="3105134" y="3642106"/>
            <a:ext cx="45719" cy="511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B1D4D595-EFD1-4158-B4DE-A48FA40D567B}"/>
              </a:ext>
            </a:extLst>
          </p:cNvPr>
          <p:cNvSpPr/>
          <p:nvPr/>
        </p:nvSpPr>
        <p:spPr>
          <a:xfrm>
            <a:off x="2863311" y="3722502"/>
            <a:ext cx="45719" cy="511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377813D7-2DF0-47A8-AF20-70707CAAA328}"/>
              </a:ext>
            </a:extLst>
          </p:cNvPr>
          <p:cNvSpPr/>
          <p:nvPr/>
        </p:nvSpPr>
        <p:spPr>
          <a:xfrm>
            <a:off x="3191833" y="4009247"/>
            <a:ext cx="45719" cy="511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DF437113-95A1-4EB2-BEEB-669DBDD01283}"/>
              </a:ext>
            </a:extLst>
          </p:cNvPr>
          <p:cNvSpPr/>
          <p:nvPr/>
        </p:nvSpPr>
        <p:spPr>
          <a:xfrm>
            <a:off x="3923928" y="4458020"/>
            <a:ext cx="45719" cy="511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7992B66A-D5F5-4030-BE68-0E09D3834335}"/>
              </a:ext>
            </a:extLst>
          </p:cNvPr>
          <p:cNvSpPr/>
          <p:nvPr/>
        </p:nvSpPr>
        <p:spPr>
          <a:xfrm>
            <a:off x="4022745" y="4887274"/>
            <a:ext cx="45719" cy="511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A7100289-4213-443D-871C-C5FFDFFE9AF4}"/>
              </a:ext>
            </a:extLst>
          </p:cNvPr>
          <p:cNvSpPr/>
          <p:nvPr/>
        </p:nvSpPr>
        <p:spPr>
          <a:xfrm>
            <a:off x="3661228" y="4983709"/>
            <a:ext cx="45719" cy="511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1EDC43BC-12EC-4569-8E0D-EC3A057541B8}"/>
              </a:ext>
            </a:extLst>
          </p:cNvPr>
          <p:cNvSpPr/>
          <p:nvPr/>
        </p:nvSpPr>
        <p:spPr>
          <a:xfrm>
            <a:off x="4392549" y="4483619"/>
            <a:ext cx="45719" cy="511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a:extLst>
              <a:ext uri="{FF2B5EF4-FFF2-40B4-BE49-F238E27FC236}">
                <a16:creationId xmlns:a16="http://schemas.microsoft.com/office/drawing/2014/main" id="{9C5E1FAB-3C49-4EF3-9A00-271CA4CA7024}"/>
              </a:ext>
            </a:extLst>
          </p:cNvPr>
          <p:cNvSpPr/>
          <p:nvPr/>
        </p:nvSpPr>
        <p:spPr>
          <a:xfrm>
            <a:off x="4430907" y="5003458"/>
            <a:ext cx="45719" cy="511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5B4E58B1-2312-4AF6-84F0-941E1965B1E7}"/>
              </a:ext>
            </a:extLst>
          </p:cNvPr>
          <p:cNvSpPr/>
          <p:nvPr/>
        </p:nvSpPr>
        <p:spPr>
          <a:xfrm>
            <a:off x="2590800" y="3288060"/>
            <a:ext cx="2557257" cy="194150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Arrow Connector 23">
            <a:extLst>
              <a:ext uri="{FF2B5EF4-FFF2-40B4-BE49-F238E27FC236}">
                <a16:creationId xmlns:a16="http://schemas.microsoft.com/office/drawing/2014/main" id="{8FA5D0A6-8F76-4830-B5CD-4EA9BC8F3AB3}"/>
              </a:ext>
            </a:extLst>
          </p:cNvPr>
          <p:cNvCxnSpPr/>
          <p:nvPr/>
        </p:nvCxnSpPr>
        <p:spPr>
          <a:xfrm flipH="1">
            <a:off x="1835696" y="5661248"/>
            <a:ext cx="684694" cy="8640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372180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a:normAutofit/>
          </a:bodyPr>
          <a:lstStyle/>
          <a:p>
            <a:r>
              <a:rPr lang="en-US" altLang="zh-TW" sz="6000" b="1" dirty="0">
                <a:solidFill>
                  <a:srgbClr val="FFFF00"/>
                </a:solidFill>
              </a:rPr>
              <a:t>End of Chapter</a:t>
            </a:r>
            <a:endParaRPr lang="zh-TW" altLang="en-US" sz="6000" b="1" dirty="0">
              <a:solidFill>
                <a:srgbClr val="FFFF00"/>
              </a:solidFill>
            </a:endParaRPr>
          </a:p>
        </p:txBody>
      </p:sp>
      <p:sp>
        <p:nvSpPr>
          <p:cNvPr id="5" name="日期版面配置區 4"/>
          <p:cNvSpPr>
            <a:spLocks noGrp="1"/>
          </p:cNvSpPr>
          <p:nvPr>
            <p:ph type="dt" sz="half" idx="10"/>
          </p:nvPr>
        </p:nvSpPr>
        <p:spPr/>
        <p:txBody>
          <a:bodyPr/>
          <a:lstStyle/>
          <a:p>
            <a:fld id="{4E46BE27-E923-4EC2-B046-3272AE2A3E5C}" type="datetime1">
              <a:rPr lang="zh-TW" altLang="en-US" smtClean="0"/>
              <a:pPr/>
              <a:t>2019/3/13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17</a:t>
            </a:fld>
            <a:endParaRPr lang="zh-TW"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6 KNN: How </a:t>
            </a:r>
            <a:r>
              <a:rPr lang="en-US" altLang="zh-TW" b="1">
                <a:solidFill>
                  <a:srgbClr val="FFFF00"/>
                </a:solidFill>
              </a:rPr>
              <a:t>It Work? (</a:t>
            </a:r>
            <a:r>
              <a:rPr lang="en-US" altLang="zh-TW" b="1" dirty="0">
                <a:solidFill>
                  <a:srgbClr val="FFFF00"/>
                </a:solidFill>
              </a:rPr>
              <a:t>Part 2)</a:t>
            </a:r>
            <a:endParaRPr lang="zh-TW" altLang="en-US" b="1" dirty="0">
              <a:solidFill>
                <a:srgbClr val="FFFF00"/>
              </a:solidFill>
            </a:endParaRPr>
          </a:p>
        </p:txBody>
      </p:sp>
      <p:sp>
        <p:nvSpPr>
          <p:cNvPr id="3" name="副標題 2"/>
          <p:cNvSpPr>
            <a:spLocks noGrp="1"/>
          </p:cNvSpPr>
          <p:nvPr>
            <p:ph type="subTitle" idx="1"/>
          </p:nvPr>
        </p:nvSpPr>
        <p:spPr>
          <a:xfrm>
            <a:off x="467544" y="1268759"/>
            <a:ext cx="8352928" cy="932439"/>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600" dirty="0">
                <a:solidFill>
                  <a:schemeClr val="tx1"/>
                </a:solidFill>
              </a:rPr>
              <a:t>In section, we are going to discuss KNN Neighbor.</a:t>
            </a:r>
          </a:p>
          <a:p>
            <a:pPr marL="342900" indent="-342900" algn="l">
              <a:buClr>
                <a:srgbClr val="0070C0"/>
              </a:buClr>
              <a:buSzPct val="80000"/>
              <a:buFont typeface="Wingdings" pitchFamily="2" charset="2"/>
              <a:buChar char="u"/>
            </a:pPr>
            <a:r>
              <a:rPr lang="en-US" sz="1600" dirty="0">
                <a:solidFill>
                  <a:schemeClr val="tx1"/>
                </a:solidFill>
              </a:rPr>
              <a:t>We discuss how it work in mathematics before we implement it.</a:t>
            </a:r>
          </a:p>
          <a:p>
            <a:pPr marL="342900" indent="-342900" algn="l">
              <a:buClr>
                <a:srgbClr val="0070C0"/>
              </a:buClr>
              <a:buSzPct val="80000"/>
              <a:buFont typeface="Wingdings" pitchFamily="2" charset="2"/>
              <a:buChar char="u"/>
            </a:pPr>
            <a:r>
              <a:rPr lang="en-US" sz="1600" dirty="0">
                <a:solidFill>
                  <a:schemeClr val="tx1"/>
                </a:solidFill>
              </a:rPr>
              <a:t>This is more complicated than linear regression.</a:t>
            </a:r>
          </a:p>
          <a:p>
            <a:pPr marL="342900" indent="-342900" algn="l">
              <a:buClr>
                <a:srgbClr val="0070C0"/>
              </a:buClr>
              <a:buSzPct val="80000"/>
              <a:buFont typeface="Wingdings" pitchFamily="2" charset="2"/>
              <a:buChar char="u"/>
            </a:pPr>
            <a:endParaRPr lang="en-US" sz="1600"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dirty="0">
                <a:latin typeface="+mj-lt"/>
                <a:ea typeface="+mj-ea"/>
                <a:cs typeface="+mj-cs"/>
              </a:rPr>
              <a:t>https://techwithtim.net/tutorials/machine-learning-python/k-nearest-neighbors-2/</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2019/3/13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a:t>
            </a:fld>
            <a:endParaRPr lang="zh-TW" altLang="en-US"/>
          </a:p>
        </p:txBody>
      </p:sp>
      <p:cxnSp>
        <p:nvCxnSpPr>
          <p:cNvPr id="9" name="Straight Arrow Connector 8">
            <a:extLst>
              <a:ext uri="{FF2B5EF4-FFF2-40B4-BE49-F238E27FC236}">
                <a16:creationId xmlns:a16="http://schemas.microsoft.com/office/drawing/2014/main" id="{7E2655AD-2813-4430-A37A-3C2251AD199F}"/>
              </a:ext>
            </a:extLst>
          </p:cNvPr>
          <p:cNvCxnSpPr>
            <a:cxnSpLocks/>
          </p:cNvCxnSpPr>
          <p:nvPr/>
        </p:nvCxnSpPr>
        <p:spPr>
          <a:xfrm>
            <a:off x="2062064" y="6231273"/>
            <a:ext cx="528322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F64DE266-DFA3-4B7E-9A2D-022BB793DA85}"/>
              </a:ext>
            </a:extLst>
          </p:cNvPr>
          <p:cNvCxnSpPr>
            <a:cxnSpLocks/>
          </p:cNvCxnSpPr>
          <p:nvPr/>
        </p:nvCxnSpPr>
        <p:spPr>
          <a:xfrm flipV="1">
            <a:off x="2051720" y="2691542"/>
            <a:ext cx="0" cy="35397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F142B1E0-41F4-46EF-9DB8-71D195603C8B}"/>
              </a:ext>
            </a:extLst>
          </p:cNvPr>
          <p:cNvSpPr/>
          <p:nvPr/>
        </p:nvSpPr>
        <p:spPr>
          <a:xfrm>
            <a:off x="3719736" y="5106432"/>
            <a:ext cx="144016" cy="14400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FFCDD037-52BB-4798-805F-A3627491DBB4}"/>
              </a:ext>
            </a:extLst>
          </p:cNvPr>
          <p:cNvSpPr/>
          <p:nvPr/>
        </p:nvSpPr>
        <p:spPr>
          <a:xfrm>
            <a:off x="3736504" y="5618592"/>
            <a:ext cx="144016" cy="14400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C34D60CE-3F6B-40AC-9F94-864B81A2E109}"/>
              </a:ext>
            </a:extLst>
          </p:cNvPr>
          <p:cNvSpPr/>
          <p:nvPr/>
        </p:nvSpPr>
        <p:spPr>
          <a:xfrm>
            <a:off x="4257328" y="5114825"/>
            <a:ext cx="144016" cy="14400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54BFD487-81F4-48C1-AEEF-BA6F14ED5123}"/>
              </a:ext>
            </a:extLst>
          </p:cNvPr>
          <p:cNvSpPr/>
          <p:nvPr/>
        </p:nvSpPr>
        <p:spPr>
          <a:xfrm>
            <a:off x="4176936" y="5563632"/>
            <a:ext cx="144016" cy="14400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9864FB43-5219-43DF-A29E-811DFD26512B}"/>
              </a:ext>
            </a:extLst>
          </p:cNvPr>
          <p:cNvSpPr/>
          <p:nvPr/>
        </p:nvSpPr>
        <p:spPr>
          <a:xfrm>
            <a:off x="4176936" y="5909784"/>
            <a:ext cx="144016" cy="14400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E0EC9586-FB49-46C1-BEF5-0D2B045CFB5F}"/>
              </a:ext>
            </a:extLst>
          </p:cNvPr>
          <p:cNvSpPr/>
          <p:nvPr/>
        </p:nvSpPr>
        <p:spPr>
          <a:xfrm>
            <a:off x="4032920" y="5186828"/>
            <a:ext cx="144016" cy="14400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9010709C-462F-497E-B204-E3B86C06BF7E}"/>
              </a:ext>
            </a:extLst>
          </p:cNvPr>
          <p:cNvSpPr/>
          <p:nvPr/>
        </p:nvSpPr>
        <p:spPr>
          <a:xfrm>
            <a:off x="4049688" y="5698988"/>
            <a:ext cx="144016" cy="14400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B4D43B82-96D1-41DD-9E12-1B1866D4C314}"/>
              </a:ext>
            </a:extLst>
          </p:cNvPr>
          <p:cNvSpPr/>
          <p:nvPr/>
        </p:nvSpPr>
        <p:spPr>
          <a:xfrm>
            <a:off x="4570512" y="5195221"/>
            <a:ext cx="144016" cy="14400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BA941519-57B7-4BEC-9129-49528E4BA678}"/>
              </a:ext>
            </a:extLst>
          </p:cNvPr>
          <p:cNvSpPr/>
          <p:nvPr/>
        </p:nvSpPr>
        <p:spPr>
          <a:xfrm>
            <a:off x="4490120" y="5644028"/>
            <a:ext cx="144016" cy="14400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200680E1-9183-4ED4-A58B-E559ED5AA738}"/>
              </a:ext>
            </a:extLst>
          </p:cNvPr>
          <p:cNvSpPr/>
          <p:nvPr/>
        </p:nvSpPr>
        <p:spPr>
          <a:xfrm>
            <a:off x="4490120" y="5990180"/>
            <a:ext cx="144016" cy="14400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33627A03-8896-4E1C-B797-47F9B401C8EB}"/>
              </a:ext>
            </a:extLst>
          </p:cNvPr>
          <p:cNvSpPr/>
          <p:nvPr/>
        </p:nvSpPr>
        <p:spPr>
          <a:xfrm>
            <a:off x="2505750" y="3587260"/>
            <a:ext cx="144016" cy="144007"/>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7F0269BC-93AE-4B44-97F9-3024BBCFC0EA}"/>
              </a:ext>
            </a:extLst>
          </p:cNvPr>
          <p:cNvSpPr/>
          <p:nvPr/>
        </p:nvSpPr>
        <p:spPr>
          <a:xfrm>
            <a:off x="2522518" y="4099420"/>
            <a:ext cx="144016" cy="144007"/>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DFDE0384-99A8-4F5D-8713-99DB4A2A6146}"/>
              </a:ext>
            </a:extLst>
          </p:cNvPr>
          <p:cNvSpPr/>
          <p:nvPr/>
        </p:nvSpPr>
        <p:spPr>
          <a:xfrm>
            <a:off x="3043342" y="3595653"/>
            <a:ext cx="144016" cy="144007"/>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590FF91C-62A7-4F3F-A57D-B7F61C1E4149}"/>
              </a:ext>
            </a:extLst>
          </p:cNvPr>
          <p:cNvSpPr/>
          <p:nvPr/>
        </p:nvSpPr>
        <p:spPr>
          <a:xfrm>
            <a:off x="2962950" y="4044460"/>
            <a:ext cx="144016" cy="144007"/>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F9D39E15-B71E-4FAB-9299-6DE09841CE56}"/>
              </a:ext>
            </a:extLst>
          </p:cNvPr>
          <p:cNvSpPr/>
          <p:nvPr/>
        </p:nvSpPr>
        <p:spPr>
          <a:xfrm>
            <a:off x="2962950" y="4390612"/>
            <a:ext cx="144016" cy="144007"/>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06348E2D-5993-4DF4-8DB0-7219B973193D}"/>
              </a:ext>
            </a:extLst>
          </p:cNvPr>
          <p:cNvSpPr/>
          <p:nvPr/>
        </p:nvSpPr>
        <p:spPr>
          <a:xfrm>
            <a:off x="2818934" y="3667656"/>
            <a:ext cx="144016" cy="144007"/>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6915693F-92B4-482E-91B4-3B98E58376A6}"/>
              </a:ext>
            </a:extLst>
          </p:cNvPr>
          <p:cNvSpPr/>
          <p:nvPr/>
        </p:nvSpPr>
        <p:spPr>
          <a:xfrm>
            <a:off x="2835702" y="4179816"/>
            <a:ext cx="144016" cy="144007"/>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057AAEA8-CF65-4468-805D-D3BDEA32881B}"/>
              </a:ext>
            </a:extLst>
          </p:cNvPr>
          <p:cNvSpPr/>
          <p:nvPr/>
        </p:nvSpPr>
        <p:spPr>
          <a:xfrm>
            <a:off x="3356526" y="3676049"/>
            <a:ext cx="144016" cy="144007"/>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70A283D4-C6A8-4486-B24F-961025C1E8CD}"/>
              </a:ext>
            </a:extLst>
          </p:cNvPr>
          <p:cNvSpPr/>
          <p:nvPr/>
        </p:nvSpPr>
        <p:spPr>
          <a:xfrm>
            <a:off x="3276134" y="4124856"/>
            <a:ext cx="144016" cy="144007"/>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a:extLst>
              <a:ext uri="{FF2B5EF4-FFF2-40B4-BE49-F238E27FC236}">
                <a16:creationId xmlns:a16="http://schemas.microsoft.com/office/drawing/2014/main" id="{9C0AD62C-7B08-4832-A284-1AE1B24700FD}"/>
              </a:ext>
            </a:extLst>
          </p:cNvPr>
          <p:cNvSpPr/>
          <p:nvPr/>
        </p:nvSpPr>
        <p:spPr>
          <a:xfrm>
            <a:off x="3276134" y="4471008"/>
            <a:ext cx="144016" cy="144007"/>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25E19BFA-B111-44B5-815A-9F22A3C9B3FD}"/>
              </a:ext>
            </a:extLst>
          </p:cNvPr>
          <p:cNvSpPr/>
          <p:nvPr/>
        </p:nvSpPr>
        <p:spPr>
          <a:xfrm>
            <a:off x="5225008" y="3773054"/>
            <a:ext cx="144016" cy="144007"/>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a:extLst>
              <a:ext uri="{FF2B5EF4-FFF2-40B4-BE49-F238E27FC236}">
                <a16:creationId xmlns:a16="http://schemas.microsoft.com/office/drawing/2014/main" id="{95C27BA1-269C-45BF-AB6D-AF4A1422E9AF}"/>
              </a:ext>
            </a:extLst>
          </p:cNvPr>
          <p:cNvSpPr/>
          <p:nvPr/>
        </p:nvSpPr>
        <p:spPr>
          <a:xfrm>
            <a:off x="5241776" y="4285214"/>
            <a:ext cx="144016" cy="144007"/>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35695132-D1A3-4C6E-9F24-8B12B8591F0A}"/>
              </a:ext>
            </a:extLst>
          </p:cNvPr>
          <p:cNvSpPr/>
          <p:nvPr/>
        </p:nvSpPr>
        <p:spPr>
          <a:xfrm>
            <a:off x="5762600" y="3781447"/>
            <a:ext cx="144016" cy="144007"/>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2C2274E0-7347-4433-A37A-417D64DE5065}"/>
              </a:ext>
            </a:extLst>
          </p:cNvPr>
          <p:cNvSpPr/>
          <p:nvPr/>
        </p:nvSpPr>
        <p:spPr>
          <a:xfrm>
            <a:off x="5682208" y="4230254"/>
            <a:ext cx="144016" cy="144007"/>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a:extLst>
              <a:ext uri="{FF2B5EF4-FFF2-40B4-BE49-F238E27FC236}">
                <a16:creationId xmlns:a16="http://schemas.microsoft.com/office/drawing/2014/main" id="{CA910823-0397-4BC6-AFFD-57D4ADE90C14}"/>
              </a:ext>
            </a:extLst>
          </p:cNvPr>
          <p:cNvSpPr/>
          <p:nvPr/>
        </p:nvSpPr>
        <p:spPr>
          <a:xfrm>
            <a:off x="5682208" y="4576406"/>
            <a:ext cx="144016" cy="144007"/>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31286351-7C1F-4947-AC67-727BF13B1CF6}"/>
              </a:ext>
            </a:extLst>
          </p:cNvPr>
          <p:cNvSpPr/>
          <p:nvPr/>
        </p:nvSpPr>
        <p:spPr>
          <a:xfrm>
            <a:off x="5538192" y="3853450"/>
            <a:ext cx="144016" cy="144007"/>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a:extLst>
              <a:ext uri="{FF2B5EF4-FFF2-40B4-BE49-F238E27FC236}">
                <a16:creationId xmlns:a16="http://schemas.microsoft.com/office/drawing/2014/main" id="{8A3BF49B-F118-4C8B-B449-553E18B4C63D}"/>
              </a:ext>
            </a:extLst>
          </p:cNvPr>
          <p:cNvSpPr/>
          <p:nvPr/>
        </p:nvSpPr>
        <p:spPr>
          <a:xfrm>
            <a:off x="5554960" y="4365610"/>
            <a:ext cx="144016" cy="144007"/>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CB9869B7-D029-4222-89F0-05846EB4D43D}"/>
              </a:ext>
            </a:extLst>
          </p:cNvPr>
          <p:cNvSpPr/>
          <p:nvPr/>
        </p:nvSpPr>
        <p:spPr>
          <a:xfrm>
            <a:off x="6075784" y="3861843"/>
            <a:ext cx="144016" cy="144007"/>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BF773F69-E035-4DC6-BB6D-930D9FD92B40}"/>
              </a:ext>
            </a:extLst>
          </p:cNvPr>
          <p:cNvSpPr/>
          <p:nvPr/>
        </p:nvSpPr>
        <p:spPr>
          <a:xfrm>
            <a:off x="5995392" y="4310650"/>
            <a:ext cx="144016" cy="144007"/>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BBD2925B-3451-488E-8396-C0483D368884}"/>
              </a:ext>
            </a:extLst>
          </p:cNvPr>
          <p:cNvSpPr/>
          <p:nvPr/>
        </p:nvSpPr>
        <p:spPr>
          <a:xfrm>
            <a:off x="5995392" y="4656802"/>
            <a:ext cx="144016" cy="144007"/>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id="{FB93832C-7F03-473E-BC3F-C0D2FAD0E336}"/>
              </a:ext>
            </a:extLst>
          </p:cNvPr>
          <p:cNvSpPr/>
          <p:nvPr/>
        </p:nvSpPr>
        <p:spPr>
          <a:xfrm>
            <a:off x="3955740" y="5394187"/>
            <a:ext cx="144016" cy="144007"/>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a:extLst>
              <a:ext uri="{FF2B5EF4-FFF2-40B4-BE49-F238E27FC236}">
                <a16:creationId xmlns:a16="http://schemas.microsoft.com/office/drawing/2014/main" id="{78DAA579-5269-45CF-9365-CA63F7DC0667}"/>
              </a:ext>
            </a:extLst>
          </p:cNvPr>
          <p:cNvSpPr/>
          <p:nvPr/>
        </p:nvSpPr>
        <p:spPr>
          <a:xfrm>
            <a:off x="5682208" y="4922558"/>
            <a:ext cx="144016" cy="14400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a:extLst>
              <a:ext uri="{FF2B5EF4-FFF2-40B4-BE49-F238E27FC236}">
                <a16:creationId xmlns:a16="http://schemas.microsoft.com/office/drawing/2014/main" id="{555A1A32-F520-493A-91BE-474F6445ACE6}"/>
              </a:ext>
            </a:extLst>
          </p:cNvPr>
          <p:cNvSpPr/>
          <p:nvPr/>
        </p:nvSpPr>
        <p:spPr>
          <a:xfrm>
            <a:off x="5222130" y="3349115"/>
            <a:ext cx="144016" cy="144007"/>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a:extLst>
              <a:ext uri="{FF2B5EF4-FFF2-40B4-BE49-F238E27FC236}">
                <a16:creationId xmlns:a16="http://schemas.microsoft.com/office/drawing/2014/main" id="{C13AC375-9E00-4151-BABE-C2F44D005CA6}"/>
              </a:ext>
            </a:extLst>
          </p:cNvPr>
          <p:cNvSpPr/>
          <p:nvPr/>
        </p:nvSpPr>
        <p:spPr>
          <a:xfrm>
            <a:off x="4897016" y="3037946"/>
            <a:ext cx="144016" cy="144007"/>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a:extLst>
              <a:ext uri="{FF2B5EF4-FFF2-40B4-BE49-F238E27FC236}">
                <a16:creationId xmlns:a16="http://schemas.microsoft.com/office/drawing/2014/main" id="{749E8912-DF7D-45BE-8719-17E6E0348891}"/>
              </a:ext>
            </a:extLst>
          </p:cNvPr>
          <p:cNvSpPr/>
          <p:nvPr/>
        </p:nvSpPr>
        <p:spPr>
          <a:xfrm>
            <a:off x="3284518" y="3324777"/>
            <a:ext cx="144016" cy="144007"/>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6 KNN: How </a:t>
            </a:r>
            <a:r>
              <a:rPr lang="en-US" altLang="zh-TW" b="1">
                <a:solidFill>
                  <a:srgbClr val="FFFF00"/>
                </a:solidFill>
              </a:rPr>
              <a:t>It Work? (</a:t>
            </a:r>
            <a:r>
              <a:rPr lang="en-US" altLang="zh-TW" b="1" dirty="0">
                <a:solidFill>
                  <a:srgbClr val="FFFF00"/>
                </a:solidFill>
              </a:rPr>
              <a:t>Part 2)</a:t>
            </a:r>
            <a:endParaRPr lang="zh-TW" altLang="en-US" b="1" dirty="0">
              <a:solidFill>
                <a:srgbClr val="FFFF00"/>
              </a:solidFill>
            </a:endParaRPr>
          </a:p>
        </p:txBody>
      </p:sp>
      <p:sp>
        <p:nvSpPr>
          <p:cNvPr id="3" name="副標題 2"/>
          <p:cNvSpPr>
            <a:spLocks noGrp="1"/>
          </p:cNvSpPr>
          <p:nvPr>
            <p:ph type="subTitle" idx="1"/>
          </p:nvPr>
        </p:nvSpPr>
        <p:spPr>
          <a:xfrm>
            <a:off x="467544" y="1268759"/>
            <a:ext cx="8352928" cy="1458355"/>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600" dirty="0">
                <a:solidFill>
                  <a:schemeClr val="tx1"/>
                </a:solidFill>
              </a:rPr>
              <a:t>Let’s look at K-nearest neighbors algorithm and how does this works.</a:t>
            </a:r>
          </a:p>
          <a:p>
            <a:pPr marL="342900" indent="-342900" algn="l">
              <a:buClr>
                <a:srgbClr val="0070C0"/>
              </a:buClr>
              <a:buSzPct val="80000"/>
              <a:buFont typeface="Wingdings" pitchFamily="2" charset="2"/>
              <a:buChar char="u"/>
            </a:pPr>
            <a:r>
              <a:rPr lang="en-US" sz="1600" dirty="0">
                <a:solidFill>
                  <a:schemeClr val="tx1"/>
                </a:solidFill>
              </a:rPr>
              <a:t>K-nearest is the classification algorithm and the way it works is given a data points like below.</a:t>
            </a:r>
          </a:p>
          <a:p>
            <a:pPr marL="342900" indent="-342900" algn="l">
              <a:buClr>
                <a:srgbClr val="0070C0"/>
              </a:buClr>
              <a:buSzPct val="80000"/>
              <a:buFont typeface="Wingdings" pitchFamily="2" charset="2"/>
              <a:buChar char="u"/>
            </a:pPr>
            <a:r>
              <a:rPr lang="en-US" sz="1600" dirty="0">
                <a:solidFill>
                  <a:schemeClr val="tx1"/>
                </a:solidFill>
              </a:rPr>
              <a:t>We want to classify the data points with one of the classes that it knows. </a:t>
            </a:r>
          </a:p>
          <a:p>
            <a:pPr marL="342900" indent="-342900" algn="l">
              <a:buClr>
                <a:srgbClr val="0070C0"/>
              </a:buClr>
              <a:buSzPct val="80000"/>
              <a:buFont typeface="Wingdings" pitchFamily="2" charset="2"/>
              <a:buChar char="u"/>
            </a:pPr>
            <a:r>
              <a:rPr lang="en-US" sz="1600" dirty="0">
                <a:solidFill>
                  <a:schemeClr val="tx1"/>
                </a:solidFill>
              </a:rPr>
              <a:t>In this cases, there are three classes would be. We have red, green, and blue. How do we predict the block point?</a:t>
            </a:r>
          </a:p>
          <a:p>
            <a:pPr marL="342900" indent="-342900" algn="l">
              <a:buClr>
                <a:srgbClr val="0070C0"/>
              </a:buClr>
              <a:buSzPct val="80000"/>
              <a:buFont typeface="Wingdings" pitchFamily="2" charset="2"/>
              <a:buChar char="u"/>
            </a:pPr>
            <a:endParaRPr lang="en-US" sz="1600"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dirty="0">
                <a:latin typeface="+mj-lt"/>
                <a:ea typeface="+mj-ea"/>
                <a:cs typeface="+mj-cs"/>
              </a:rPr>
              <a:t>https://techwithtim.net/tutorials/machine-learning-python/k-nearest-neighbors-2/</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2019/3/13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a:t>
            </a:fld>
            <a:endParaRPr lang="zh-TW" altLang="en-US"/>
          </a:p>
        </p:txBody>
      </p:sp>
      <p:cxnSp>
        <p:nvCxnSpPr>
          <p:cNvPr id="9" name="Straight Arrow Connector 8">
            <a:extLst>
              <a:ext uri="{FF2B5EF4-FFF2-40B4-BE49-F238E27FC236}">
                <a16:creationId xmlns:a16="http://schemas.microsoft.com/office/drawing/2014/main" id="{7E2655AD-2813-4430-A37A-3C2251AD199F}"/>
              </a:ext>
            </a:extLst>
          </p:cNvPr>
          <p:cNvCxnSpPr>
            <a:cxnSpLocks/>
          </p:cNvCxnSpPr>
          <p:nvPr/>
        </p:nvCxnSpPr>
        <p:spPr>
          <a:xfrm>
            <a:off x="2062064" y="6231273"/>
            <a:ext cx="528322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F64DE266-DFA3-4B7E-9A2D-022BB793DA85}"/>
              </a:ext>
            </a:extLst>
          </p:cNvPr>
          <p:cNvCxnSpPr>
            <a:cxnSpLocks/>
          </p:cNvCxnSpPr>
          <p:nvPr/>
        </p:nvCxnSpPr>
        <p:spPr>
          <a:xfrm flipV="1">
            <a:off x="2051720" y="2691542"/>
            <a:ext cx="0" cy="35397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F142B1E0-41F4-46EF-9DB8-71D195603C8B}"/>
              </a:ext>
            </a:extLst>
          </p:cNvPr>
          <p:cNvSpPr/>
          <p:nvPr/>
        </p:nvSpPr>
        <p:spPr>
          <a:xfrm>
            <a:off x="3719736" y="5106432"/>
            <a:ext cx="144016" cy="144007"/>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FFCDD037-52BB-4798-805F-A3627491DBB4}"/>
              </a:ext>
            </a:extLst>
          </p:cNvPr>
          <p:cNvSpPr/>
          <p:nvPr/>
        </p:nvSpPr>
        <p:spPr>
          <a:xfrm>
            <a:off x="3736504" y="5618592"/>
            <a:ext cx="144016" cy="144007"/>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C34D60CE-3F6B-40AC-9F94-864B81A2E109}"/>
              </a:ext>
            </a:extLst>
          </p:cNvPr>
          <p:cNvSpPr/>
          <p:nvPr/>
        </p:nvSpPr>
        <p:spPr>
          <a:xfrm>
            <a:off x="4257328" y="5114825"/>
            <a:ext cx="144016" cy="144007"/>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54BFD487-81F4-48C1-AEEF-BA6F14ED5123}"/>
              </a:ext>
            </a:extLst>
          </p:cNvPr>
          <p:cNvSpPr/>
          <p:nvPr/>
        </p:nvSpPr>
        <p:spPr>
          <a:xfrm>
            <a:off x="4176936" y="5563632"/>
            <a:ext cx="144016" cy="144007"/>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9864FB43-5219-43DF-A29E-811DFD26512B}"/>
              </a:ext>
            </a:extLst>
          </p:cNvPr>
          <p:cNvSpPr/>
          <p:nvPr/>
        </p:nvSpPr>
        <p:spPr>
          <a:xfrm>
            <a:off x="4176936" y="5909784"/>
            <a:ext cx="144016" cy="144007"/>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E0EC9586-FB49-46C1-BEF5-0D2B045CFB5F}"/>
              </a:ext>
            </a:extLst>
          </p:cNvPr>
          <p:cNvSpPr/>
          <p:nvPr/>
        </p:nvSpPr>
        <p:spPr>
          <a:xfrm>
            <a:off x="4032920" y="5186828"/>
            <a:ext cx="144016" cy="144007"/>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9010709C-462F-497E-B204-E3B86C06BF7E}"/>
              </a:ext>
            </a:extLst>
          </p:cNvPr>
          <p:cNvSpPr/>
          <p:nvPr/>
        </p:nvSpPr>
        <p:spPr>
          <a:xfrm>
            <a:off x="4049688" y="5698988"/>
            <a:ext cx="144016" cy="144007"/>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B4D43B82-96D1-41DD-9E12-1B1866D4C314}"/>
              </a:ext>
            </a:extLst>
          </p:cNvPr>
          <p:cNvSpPr/>
          <p:nvPr/>
        </p:nvSpPr>
        <p:spPr>
          <a:xfrm>
            <a:off x="4570512" y="5195221"/>
            <a:ext cx="144016" cy="144007"/>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BA941519-57B7-4BEC-9129-49528E4BA678}"/>
              </a:ext>
            </a:extLst>
          </p:cNvPr>
          <p:cNvSpPr/>
          <p:nvPr/>
        </p:nvSpPr>
        <p:spPr>
          <a:xfrm>
            <a:off x="4490120" y="5644028"/>
            <a:ext cx="144016" cy="144007"/>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200680E1-9183-4ED4-A58B-E559ED5AA738}"/>
              </a:ext>
            </a:extLst>
          </p:cNvPr>
          <p:cNvSpPr/>
          <p:nvPr/>
        </p:nvSpPr>
        <p:spPr>
          <a:xfrm>
            <a:off x="4490120" y="5990180"/>
            <a:ext cx="144016" cy="144007"/>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33627A03-8896-4E1C-B797-47F9B401C8EB}"/>
              </a:ext>
            </a:extLst>
          </p:cNvPr>
          <p:cNvSpPr/>
          <p:nvPr/>
        </p:nvSpPr>
        <p:spPr>
          <a:xfrm>
            <a:off x="2505750" y="3587260"/>
            <a:ext cx="144016" cy="144007"/>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7F0269BC-93AE-4B44-97F9-3024BBCFC0EA}"/>
              </a:ext>
            </a:extLst>
          </p:cNvPr>
          <p:cNvSpPr/>
          <p:nvPr/>
        </p:nvSpPr>
        <p:spPr>
          <a:xfrm>
            <a:off x="2522518" y="4099420"/>
            <a:ext cx="144016" cy="144007"/>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DFDE0384-99A8-4F5D-8713-99DB4A2A6146}"/>
              </a:ext>
            </a:extLst>
          </p:cNvPr>
          <p:cNvSpPr/>
          <p:nvPr/>
        </p:nvSpPr>
        <p:spPr>
          <a:xfrm>
            <a:off x="3043342" y="3595653"/>
            <a:ext cx="144016" cy="144007"/>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590FF91C-62A7-4F3F-A57D-B7F61C1E4149}"/>
              </a:ext>
            </a:extLst>
          </p:cNvPr>
          <p:cNvSpPr/>
          <p:nvPr/>
        </p:nvSpPr>
        <p:spPr>
          <a:xfrm>
            <a:off x="2962950" y="4044460"/>
            <a:ext cx="144016" cy="144007"/>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F9D39E15-B71E-4FAB-9299-6DE09841CE56}"/>
              </a:ext>
            </a:extLst>
          </p:cNvPr>
          <p:cNvSpPr/>
          <p:nvPr/>
        </p:nvSpPr>
        <p:spPr>
          <a:xfrm>
            <a:off x="2962950" y="4390612"/>
            <a:ext cx="144016" cy="144007"/>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06348E2D-5993-4DF4-8DB0-7219B973193D}"/>
              </a:ext>
            </a:extLst>
          </p:cNvPr>
          <p:cNvSpPr/>
          <p:nvPr/>
        </p:nvSpPr>
        <p:spPr>
          <a:xfrm>
            <a:off x="2818934" y="3667656"/>
            <a:ext cx="144016" cy="144007"/>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6915693F-92B4-482E-91B4-3B98E58376A6}"/>
              </a:ext>
            </a:extLst>
          </p:cNvPr>
          <p:cNvSpPr/>
          <p:nvPr/>
        </p:nvSpPr>
        <p:spPr>
          <a:xfrm>
            <a:off x="2835702" y="4179816"/>
            <a:ext cx="144016" cy="144007"/>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057AAEA8-CF65-4468-805D-D3BDEA32881B}"/>
              </a:ext>
            </a:extLst>
          </p:cNvPr>
          <p:cNvSpPr/>
          <p:nvPr/>
        </p:nvSpPr>
        <p:spPr>
          <a:xfrm>
            <a:off x="3356526" y="3676049"/>
            <a:ext cx="144016" cy="144007"/>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70A283D4-C6A8-4486-B24F-961025C1E8CD}"/>
              </a:ext>
            </a:extLst>
          </p:cNvPr>
          <p:cNvSpPr/>
          <p:nvPr/>
        </p:nvSpPr>
        <p:spPr>
          <a:xfrm>
            <a:off x="3276134" y="4124856"/>
            <a:ext cx="144016" cy="144007"/>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a:extLst>
              <a:ext uri="{FF2B5EF4-FFF2-40B4-BE49-F238E27FC236}">
                <a16:creationId xmlns:a16="http://schemas.microsoft.com/office/drawing/2014/main" id="{9C0AD62C-7B08-4832-A284-1AE1B24700FD}"/>
              </a:ext>
            </a:extLst>
          </p:cNvPr>
          <p:cNvSpPr/>
          <p:nvPr/>
        </p:nvSpPr>
        <p:spPr>
          <a:xfrm>
            <a:off x="3276134" y="4471008"/>
            <a:ext cx="144016" cy="144007"/>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25E19BFA-B111-44B5-815A-9F22A3C9B3FD}"/>
              </a:ext>
            </a:extLst>
          </p:cNvPr>
          <p:cNvSpPr/>
          <p:nvPr/>
        </p:nvSpPr>
        <p:spPr>
          <a:xfrm>
            <a:off x="5225008" y="3773054"/>
            <a:ext cx="144016" cy="144007"/>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a:extLst>
              <a:ext uri="{FF2B5EF4-FFF2-40B4-BE49-F238E27FC236}">
                <a16:creationId xmlns:a16="http://schemas.microsoft.com/office/drawing/2014/main" id="{95C27BA1-269C-45BF-AB6D-AF4A1422E9AF}"/>
              </a:ext>
            </a:extLst>
          </p:cNvPr>
          <p:cNvSpPr/>
          <p:nvPr/>
        </p:nvSpPr>
        <p:spPr>
          <a:xfrm>
            <a:off x="5241776" y="4285214"/>
            <a:ext cx="144016" cy="144007"/>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35695132-D1A3-4C6E-9F24-8B12B8591F0A}"/>
              </a:ext>
            </a:extLst>
          </p:cNvPr>
          <p:cNvSpPr/>
          <p:nvPr/>
        </p:nvSpPr>
        <p:spPr>
          <a:xfrm>
            <a:off x="5762600" y="3781447"/>
            <a:ext cx="144016" cy="144007"/>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2C2274E0-7347-4433-A37A-417D64DE5065}"/>
              </a:ext>
            </a:extLst>
          </p:cNvPr>
          <p:cNvSpPr/>
          <p:nvPr/>
        </p:nvSpPr>
        <p:spPr>
          <a:xfrm>
            <a:off x="5682208" y="4230254"/>
            <a:ext cx="144016" cy="144007"/>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a:extLst>
              <a:ext uri="{FF2B5EF4-FFF2-40B4-BE49-F238E27FC236}">
                <a16:creationId xmlns:a16="http://schemas.microsoft.com/office/drawing/2014/main" id="{CA910823-0397-4BC6-AFFD-57D4ADE90C14}"/>
              </a:ext>
            </a:extLst>
          </p:cNvPr>
          <p:cNvSpPr/>
          <p:nvPr/>
        </p:nvSpPr>
        <p:spPr>
          <a:xfrm>
            <a:off x="5682208" y="4576406"/>
            <a:ext cx="144016" cy="144007"/>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31286351-7C1F-4947-AC67-727BF13B1CF6}"/>
              </a:ext>
            </a:extLst>
          </p:cNvPr>
          <p:cNvSpPr/>
          <p:nvPr/>
        </p:nvSpPr>
        <p:spPr>
          <a:xfrm>
            <a:off x="5538192" y="3853450"/>
            <a:ext cx="144016" cy="144007"/>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a:extLst>
              <a:ext uri="{FF2B5EF4-FFF2-40B4-BE49-F238E27FC236}">
                <a16:creationId xmlns:a16="http://schemas.microsoft.com/office/drawing/2014/main" id="{8A3BF49B-F118-4C8B-B449-553E18B4C63D}"/>
              </a:ext>
            </a:extLst>
          </p:cNvPr>
          <p:cNvSpPr/>
          <p:nvPr/>
        </p:nvSpPr>
        <p:spPr>
          <a:xfrm>
            <a:off x="5554960" y="4365610"/>
            <a:ext cx="144016" cy="144007"/>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BF773F69-E035-4DC6-BB6D-930D9FD92B40}"/>
              </a:ext>
            </a:extLst>
          </p:cNvPr>
          <p:cNvSpPr/>
          <p:nvPr/>
        </p:nvSpPr>
        <p:spPr>
          <a:xfrm>
            <a:off x="5995392" y="4310650"/>
            <a:ext cx="144016" cy="144007"/>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BBD2925B-3451-488E-8396-C0483D368884}"/>
              </a:ext>
            </a:extLst>
          </p:cNvPr>
          <p:cNvSpPr/>
          <p:nvPr/>
        </p:nvSpPr>
        <p:spPr>
          <a:xfrm>
            <a:off x="5995392" y="4656802"/>
            <a:ext cx="144016" cy="144007"/>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id="{FB93832C-7F03-473E-BC3F-C0D2FAD0E336}"/>
              </a:ext>
            </a:extLst>
          </p:cNvPr>
          <p:cNvSpPr/>
          <p:nvPr/>
        </p:nvSpPr>
        <p:spPr>
          <a:xfrm>
            <a:off x="3955740" y="5394187"/>
            <a:ext cx="144016" cy="144007"/>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a:extLst>
              <a:ext uri="{FF2B5EF4-FFF2-40B4-BE49-F238E27FC236}">
                <a16:creationId xmlns:a16="http://schemas.microsoft.com/office/drawing/2014/main" id="{78DAA579-5269-45CF-9365-CA63F7DC0667}"/>
              </a:ext>
            </a:extLst>
          </p:cNvPr>
          <p:cNvSpPr/>
          <p:nvPr/>
        </p:nvSpPr>
        <p:spPr>
          <a:xfrm>
            <a:off x="5682208" y="4922558"/>
            <a:ext cx="144016" cy="14400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a:extLst>
              <a:ext uri="{FF2B5EF4-FFF2-40B4-BE49-F238E27FC236}">
                <a16:creationId xmlns:a16="http://schemas.microsoft.com/office/drawing/2014/main" id="{555A1A32-F520-493A-91BE-474F6445ACE6}"/>
              </a:ext>
            </a:extLst>
          </p:cNvPr>
          <p:cNvSpPr/>
          <p:nvPr/>
        </p:nvSpPr>
        <p:spPr>
          <a:xfrm>
            <a:off x="5222130" y="3349115"/>
            <a:ext cx="144016" cy="144007"/>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a:extLst>
              <a:ext uri="{FF2B5EF4-FFF2-40B4-BE49-F238E27FC236}">
                <a16:creationId xmlns:a16="http://schemas.microsoft.com/office/drawing/2014/main" id="{C13AC375-9E00-4151-BABE-C2F44D005CA6}"/>
              </a:ext>
            </a:extLst>
          </p:cNvPr>
          <p:cNvSpPr/>
          <p:nvPr/>
        </p:nvSpPr>
        <p:spPr>
          <a:xfrm>
            <a:off x="4897016" y="3037946"/>
            <a:ext cx="144016" cy="144007"/>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a:extLst>
              <a:ext uri="{FF2B5EF4-FFF2-40B4-BE49-F238E27FC236}">
                <a16:creationId xmlns:a16="http://schemas.microsoft.com/office/drawing/2014/main" id="{749E8912-DF7D-45BE-8719-17E6E0348891}"/>
              </a:ext>
            </a:extLst>
          </p:cNvPr>
          <p:cNvSpPr/>
          <p:nvPr/>
        </p:nvSpPr>
        <p:spPr>
          <a:xfrm>
            <a:off x="3284518" y="3324777"/>
            <a:ext cx="144016" cy="144007"/>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a:extLst>
              <a:ext uri="{FF2B5EF4-FFF2-40B4-BE49-F238E27FC236}">
                <a16:creationId xmlns:a16="http://schemas.microsoft.com/office/drawing/2014/main" id="{5F286BD8-A9B5-4421-9A82-4882C142F76C}"/>
              </a:ext>
            </a:extLst>
          </p:cNvPr>
          <p:cNvSpPr/>
          <p:nvPr/>
        </p:nvSpPr>
        <p:spPr>
          <a:xfrm>
            <a:off x="3664496" y="3862895"/>
            <a:ext cx="144016" cy="14400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B57B36E6-ACCC-4039-B675-0ABF4E097EFF}"/>
              </a:ext>
            </a:extLst>
          </p:cNvPr>
          <p:cNvSpPr/>
          <p:nvPr/>
        </p:nvSpPr>
        <p:spPr>
          <a:xfrm>
            <a:off x="3936873" y="3843183"/>
            <a:ext cx="241163" cy="21482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p>
        </p:txBody>
      </p:sp>
    </p:spTree>
    <p:extLst>
      <p:ext uri="{BB962C8B-B14F-4D97-AF65-F5344CB8AC3E}">
        <p14:creationId xmlns:p14="http://schemas.microsoft.com/office/powerpoint/2010/main" val="3806422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6 KNN: How </a:t>
            </a:r>
            <a:r>
              <a:rPr lang="en-US" altLang="zh-TW" b="1">
                <a:solidFill>
                  <a:srgbClr val="FFFF00"/>
                </a:solidFill>
              </a:rPr>
              <a:t>It Work? (</a:t>
            </a:r>
            <a:r>
              <a:rPr lang="en-US" altLang="zh-TW" b="1" dirty="0">
                <a:solidFill>
                  <a:srgbClr val="FFFF00"/>
                </a:solidFill>
              </a:rPr>
              <a:t>Part 2)</a:t>
            </a:r>
            <a:endParaRPr lang="zh-TW" altLang="en-US" b="1" dirty="0">
              <a:solidFill>
                <a:srgbClr val="FFFF00"/>
              </a:solidFill>
            </a:endParaRPr>
          </a:p>
        </p:txBody>
      </p:sp>
      <p:sp>
        <p:nvSpPr>
          <p:cNvPr id="3" name="副標題 2"/>
          <p:cNvSpPr>
            <a:spLocks noGrp="1"/>
          </p:cNvSpPr>
          <p:nvPr>
            <p:ph type="subTitle" idx="1"/>
          </p:nvPr>
        </p:nvSpPr>
        <p:spPr>
          <a:xfrm>
            <a:off x="467544" y="1268759"/>
            <a:ext cx="8352928" cy="1458355"/>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600" dirty="0">
                <a:solidFill>
                  <a:schemeClr val="tx1"/>
                </a:solidFill>
              </a:rPr>
              <a:t>If wee look at by the human. This is not done by computer. We see kind of red group, blue group, and green group.</a:t>
            </a:r>
          </a:p>
          <a:p>
            <a:pPr marL="342900" indent="-342900" algn="l">
              <a:buClr>
                <a:srgbClr val="0070C0"/>
              </a:buClr>
              <a:buSzPct val="80000"/>
              <a:buFont typeface="Wingdings" pitchFamily="2" charset="2"/>
              <a:buChar char="u"/>
            </a:pPr>
            <a:r>
              <a:rPr lang="en-US" sz="1600" dirty="0">
                <a:solidFill>
                  <a:schemeClr val="tx1"/>
                </a:solidFill>
              </a:rPr>
              <a:t>If I ask you, where is the black point below to?</a:t>
            </a:r>
          </a:p>
          <a:p>
            <a:pPr marL="342900" indent="-342900" algn="l">
              <a:buClr>
                <a:srgbClr val="0070C0"/>
              </a:buClr>
              <a:buSzPct val="80000"/>
              <a:buFont typeface="Wingdings" pitchFamily="2" charset="2"/>
              <a:buChar char="u"/>
            </a:pPr>
            <a:r>
              <a:rPr lang="en-US" sz="1600" dirty="0">
                <a:solidFill>
                  <a:schemeClr val="tx1"/>
                </a:solidFill>
              </a:rPr>
              <a:t>We probably say it is red or blue group because it is close to red or blue group. I would say it is close to red.</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dirty="0">
                <a:latin typeface="+mj-lt"/>
                <a:ea typeface="+mj-ea"/>
                <a:cs typeface="+mj-cs"/>
              </a:rPr>
              <a:t>https://techwithtim.net/tutorials/machine-learning-python/k-nearest-neighbors-2/</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2019/3/13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4</a:t>
            </a:fld>
            <a:endParaRPr lang="zh-TW" altLang="en-US"/>
          </a:p>
        </p:txBody>
      </p:sp>
      <p:cxnSp>
        <p:nvCxnSpPr>
          <p:cNvPr id="9" name="Straight Arrow Connector 8">
            <a:extLst>
              <a:ext uri="{FF2B5EF4-FFF2-40B4-BE49-F238E27FC236}">
                <a16:creationId xmlns:a16="http://schemas.microsoft.com/office/drawing/2014/main" id="{7E2655AD-2813-4430-A37A-3C2251AD199F}"/>
              </a:ext>
            </a:extLst>
          </p:cNvPr>
          <p:cNvCxnSpPr>
            <a:cxnSpLocks/>
          </p:cNvCxnSpPr>
          <p:nvPr/>
        </p:nvCxnSpPr>
        <p:spPr>
          <a:xfrm>
            <a:off x="2062064" y="6231273"/>
            <a:ext cx="528322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F64DE266-DFA3-4B7E-9A2D-022BB793DA85}"/>
              </a:ext>
            </a:extLst>
          </p:cNvPr>
          <p:cNvCxnSpPr>
            <a:cxnSpLocks/>
          </p:cNvCxnSpPr>
          <p:nvPr/>
        </p:nvCxnSpPr>
        <p:spPr>
          <a:xfrm flipV="1">
            <a:off x="2051720" y="2691542"/>
            <a:ext cx="0" cy="35397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F142B1E0-41F4-46EF-9DB8-71D195603C8B}"/>
              </a:ext>
            </a:extLst>
          </p:cNvPr>
          <p:cNvSpPr/>
          <p:nvPr/>
        </p:nvSpPr>
        <p:spPr>
          <a:xfrm>
            <a:off x="3719736" y="5106432"/>
            <a:ext cx="144016" cy="144007"/>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FFCDD037-52BB-4798-805F-A3627491DBB4}"/>
              </a:ext>
            </a:extLst>
          </p:cNvPr>
          <p:cNvSpPr/>
          <p:nvPr/>
        </p:nvSpPr>
        <p:spPr>
          <a:xfrm>
            <a:off x="3736504" y="5618592"/>
            <a:ext cx="144016" cy="144007"/>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C34D60CE-3F6B-40AC-9F94-864B81A2E109}"/>
              </a:ext>
            </a:extLst>
          </p:cNvPr>
          <p:cNvSpPr/>
          <p:nvPr/>
        </p:nvSpPr>
        <p:spPr>
          <a:xfrm>
            <a:off x="4257328" y="5114825"/>
            <a:ext cx="144016" cy="144007"/>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54BFD487-81F4-48C1-AEEF-BA6F14ED5123}"/>
              </a:ext>
            </a:extLst>
          </p:cNvPr>
          <p:cNvSpPr/>
          <p:nvPr/>
        </p:nvSpPr>
        <p:spPr>
          <a:xfrm>
            <a:off x="4176936" y="5563632"/>
            <a:ext cx="144016" cy="144007"/>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9864FB43-5219-43DF-A29E-811DFD26512B}"/>
              </a:ext>
            </a:extLst>
          </p:cNvPr>
          <p:cNvSpPr/>
          <p:nvPr/>
        </p:nvSpPr>
        <p:spPr>
          <a:xfrm>
            <a:off x="4176936" y="5909784"/>
            <a:ext cx="144016" cy="144007"/>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E0EC9586-FB49-46C1-BEF5-0D2B045CFB5F}"/>
              </a:ext>
            </a:extLst>
          </p:cNvPr>
          <p:cNvSpPr/>
          <p:nvPr/>
        </p:nvSpPr>
        <p:spPr>
          <a:xfrm>
            <a:off x="4032920" y="5186828"/>
            <a:ext cx="144016" cy="144007"/>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9010709C-462F-497E-B204-E3B86C06BF7E}"/>
              </a:ext>
            </a:extLst>
          </p:cNvPr>
          <p:cNvSpPr/>
          <p:nvPr/>
        </p:nvSpPr>
        <p:spPr>
          <a:xfrm>
            <a:off x="4049688" y="5698988"/>
            <a:ext cx="144016" cy="144007"/>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B4D43B82-96D1-41DD-9E12-1B1866D4C314}"/>
              </a:ext>
            </a:extLst>
          </p:cNvPr>
          <p:cNvSpPr/>
          <p:nvPr/>
        </p:nvSpPr>
        <p:spPr>
          <a:xfrm>
            <a:off x="4570512" y="5195221"/>
            <a:ext cx="144016" cy="144007"/>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BA941519-57B7-4BEC-9129-49528E4BA678}"/>
              </a:ext>
            </a:extLst>
          </p:cNvPr>
          <p:cNvSpPr/>
          <p:nvPr/>
        </p:nvSpPr>
        <p:spPr>
          <a:xfrm>
            <a:off x="4490120" y="5644028"/>
            <a:ext cx="144016" cy="144007"/>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200680E1-9183-4ED4-A58B-E559ED5AA738}"/>
              </a:ext>
            </a:extLst>
          </p:cNvPr>
          <p:cNvSpPr/>
          <p:nvPr/>
        </p:nvSpPr>
        <p:spPr>
          <a:xfrm>
            <a:off x="4490120" y="5990180"/>
            <a:ext cx="144016" cy="144007"/>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33627A03-8896-4E1C-B797-47F9B401C8EB}"/>
              </a:ext>
            </a:extLst>
          </p:cNvPr>
          <p:cNvSpPr/>
          <p:nvPr/>
        </p:nvSpPr>
        <p:spPr>
          <a:xfrm>
            <a:off x="2505750" y="3587260"/>
            <a:ext cx="144016" cy="144007"/>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7F0269BC-93AE-4B44-97F9-3024BBCFC0EA}"/>
              </a:ext>
            </a:extLst>
          </p:cNvPr>
          <p:cNvSpPr/>
          <p:nvPr/>
        </p:nvSpPr>
        <p:spPr>
          <a:xfrm>
            <a:off x="2522518" y="4099420"/>
            <a:ext cx="144016" cy="144007"/>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DFDE0384-99A8-4F5D-8713-99DB4A2A6146}"/>
              </a:ext>
            </a:extLst>
          </p:cNvPr>
          <p:cNvSpPr/>
          <p:nvPr/>
        </p:nvSpPr>
        <p:spPr>
          <a:xfrm>
            <a:off x="3043342" y="3595653"/>
            <a:ext cx="144016" cy="144007"/>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590FF91C-62A7-4F3F-A57D-B7F61C1E4149}"/>
              </a:ext>
            </a:extLst>
          </p:cNvPr>
          <p:cNvSpPr/>
          <p:nvPr/>
        </p:nvSpPr>
        <p:spPr>
          <a:xfrm>
            <a:off x="2962950" y="4044460"/>
            <a:ext cx="144016" cy="144007"/>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F9D39E15-B71E-4FAB-9299-6DE09841CE56}"/>
              </a:ext>
            </a:extLst>
          </p:cNvPr>
          <p:cNvSpPr/>
          <p:nvPr/>
        </p:nvSpPr>
        <p:spPr>
          <a:xfrm>
            <a:off x="2962950" y="4390612"/>
            <a:ext cx="144016" cy="144007"/>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06348E2D-5993-4DF4-8DB0-7219B973193D}"/>
              </a:ext>
            </a:extLst>
          </p:cNvPr>
          <p:cNvSpPr/>
          <p:nvPr/>
        </p:nvSpPr>
        <p:spPr>
          <a:xfrm>
            <a:off x="2818934" y="3667656"/>
            <a:ext cx="144016" cy="144007"/>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6915693F-92B4-482E-91B4-3B98E58376A6}"/>
              </a:ext>
            </a:extLst>
          </p:cNvPr>
          <p:cNvSpPr/>
          <p:nvPr/>
        </p:nvSpPr>
        <p:spPr>
          <a:xfrm>
            <a:off x="2835702" y="4179816"/>
            <a:ext cx="144016" cy="144007"/>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057AAEA8-CF65-4468-805D-D3BDEA32881B}"/>
              </a:ext>
            </a:extLst>
          </p:cNvPr>
          <p:cNvSpPr/>
          <p:nvPr/>
        </p:nvSpPr>
        <p:spPr>
          <a:xfrm>
            <a:off x="3356526" y="3676049"/>
            <a:ext cx="144016" cy="144007"/>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70A283D4-C6A8-4486-B24F-961025C1E8CD}"/>
              </a:ext>
            </a:extLst>
          </p:cNvPr>
          <p:cNvSpPr/>
          <p:nvPr/>
        </p:nvSpPr>
        <p:spPr>
          <a:xfrm>
            <a:off x="3276134" y="4124856"/>
            <a:ext cx="144016" cy="144007"/>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a:extLst>
              <a:ext uri="{FF2B5EF4-FFF2-40B4-BE49-F238E27FC236}">
                <a16:creationId xmlns:a16="http://schemas.microsoft.com/office/drawing/2014/main" id="{9C0AD62C-7B08-4832-A284-1AE1B24700FD}"/>
              </a:ext>
            </a:extLst>
          </p:cNvPr>
          <p:cNvSpPr/>
          <p:nvPr/>
        </p:nvSpPr>
        <p:spPr>
          <a:xfrm>
            <a:off x="3276134" y="4471008"/>
            <a:ext cx="144016" cy="144007"/>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25E19BFA-B111-44B5-815A-9F22A3C9B3FD}"/>
              </a:ext>
            </a:extLst>
          </p:cNvPr>
          <p:cNvSpPr/>
          <p:nvPr/>
        </p:nvSpPr>
        <p:spPr>
          <a:xfrm>
            <a:off x="5225008" y="3773054"/>
            <a:ext cx="144016" cy="144007"/>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a:extLst>
              <a:ext uri="{FF2B5EF4-FFF2-40B4-BE49-F238E27FC236}">
                <a16:creationId xmlns:a16="http://schemas.microsoft.com/office/drawing/2014/main" id="{95C27BA1-269C-45BF-AB6D-AF4A1422E9AF}"/>
              </a:ext>
            </a:extLst>
          </p:cNvPr>
          <p:cNvSpPr/>
          <p:nvPr/>
        </p:nvSpPr>
        <p:spPr>
          <a:xfrm>
            <a:off x="5241776" y="4285214"/>
            <a:ext cx="144016" cy="144007"/>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35695132-D1A3-4C6E-9F24-8B12B8591F0A}"/>
              </a:ext>
            </a:extLst>
          </p:cNvPr>
          <p:cNvSpPr/>
          <p:nvPr/>
        </p:nvSpPr>
        <p:spPr>
          <a:xfrm>
            <a:off x="5762600" y="3781447"/>
            <a:ext cx="144016" cy="144007"/>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2C2274E0-7347-4433-A37A-417D64DE5065}"/>
              </a:ext>
            </a:extLst>
          </p:cNvPr>
          <p:cNvSpPr/>
          <p:nvPr/>
        </p:nvSpPr>
        <p:spPr>
          <a:xfrm>
            <a:off x="5682208" y="4230254"/>
            <a:ext cx="144016" cy="144007"/>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a:extLst>
              <a:ext uri="{FF2B5EF4-FFF2-40B4-BE49-F238E27FC236}">
                <a16:creationId xmlns:a16="http://schemas.microsoft.com/office/drawing/2014/main" id="{CA910823-0397-4BC6-AFFD-57D4ADE90C14}"/>
              </a:ext>
            </a:extLst>
          </p:cNvPr>
          <p:cNvSpPr/>
          <p:nvPr/>
        </p:nvSpPr>
        <p:spPr>
          <a:xfrm>
            <a:off x="5682208" y="4576406"/>
            <a:ext cx="144016" cy="144007"/>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31286351-7C1F-4947-AC67-727BF13B1CF6}"/>
              </a:ext>
            </a:extLst>
          </p:cNvPr>
          <p:cNvSpPr/>
          <p:nvPr/>
        </p:nvSpPr>
        <p:spPr>
          <a:xfrm>
            <a:off x="5538192" y="3853450"/>
            <a:ext cx="144016" cy="144007"/>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a:extLst>
              <a:ext uri="{FF2B5EF4-FFF2-40B4-BE49-F238E27FC236}">
                <a16:creationId xmlns:a16="http://schemas.microsoft.com/office/drawing/2014/main" id="{8A3BF49B-F118-4C8B-B449-553E18B4C63D}"/>
              </a:ext>
            </a:extLst>
          </p:cNvPr>
          <p:cNvSpPr/>
          <p:nvPr/>
        </p:nvSpPr>
        <p:spPr>
          <a:xfrm>
            <a:off x="5554960" y="4365610"/>
            <a:ext cx="144016" cy="144007"/>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BF773F69-E035-4DC6-BB6D-930D9FD92B40}"/>
              </a:ext>
            </a:extLst>
          </p:cNvPr>
          <p:cNvSpPr/>
          <p:nvPr/>
        </p:nvSpPr>
        <p:spPr>
          <a:xfrm>
            <a:off x="5995392" y="4310650"/>
            <a:ext cx="144016" cy="144007"/>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BBD2925B-3451-488E-8396-C0483D368884}"/>
              </a:ext>
            </a:extLst>
          </p:cNvPr>
          <p:cNvSpPr/>
          <p:nvPr/>
        </p:nvSpPr>
        <p:spPr>
          <a:xfrm>
            <a:off x="5995392" y="4656802"/>
            <a:ext cx="144016" cy="144007"/>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id="{FB93832C-7F03-473E-BC3F-C0D2FAD0E336}"/>
              </a:ext>
            </a:extLst>
          </p:cNvPr>
          <p:cNvSpPr/>
          <p:nvPr/>
        </p:nvSpPr>
        <p:spPr>
          <a:xfrm>
            <a:off x="3955740" y="5394187"/>
            <a:ext cx="144016" cy="144007"/>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a:extLst>
              <a:ext uri="{FF2B5EF4-FFF2-40B4-BE49-F238E27FC236}">
                <a16:creationId xmlns:a16="http://schemas.microsoft.com/office/drawing/2014/main" id="{78DAA579-5269-45CF-9365-CA63F7DC0667}"/>
              </a:ext>
            </a:extLst>
          </p:cNvPr>
          <p:cNvSpPr/>
          <p:nvPr/>
        </p:nvSpPr>
        <p:spPr>
          <a:xfrm>
            <a:off x="5682208" y="4922558"/>
            <a:ext cx="144016" cy="14400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a:extLst>
              <a:ext uri="{FF2B5EF4-FFF2-40B4-BE49-F238E27FC236}">
                <a16:creationId xmlns:a16="http://schemas.microsoft.com/office/drawing/2014/main" id="{555A1A32-F520-493A-91BE-474F6445ACE6}"/>
              </a:ext>
            </a:extLst>
          </p:cNvPr>
          <p:cNvSpPr/>
          <p:nvPr/>
        </p:nvSpPr>
        <p:spPr>
          <a:xfrm>
            <a:off x="5222130" y="3349115"/>
            <a:ext cx="144016" cy="144007"/>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a:extLst>
              <a:ext uri="{FF2B5EF4-FFF2-40B4-BE49-F238E27FC236}">
                <a16:creationId xmlns:a16="http://schemas.microsoft.com/office/drawing/2014/main" id="{C13AC375-9E00-4151-BABE-C2F44D005CA6}"/>
              </a:ext>
            </a:extLst>
          </p:cNvPr>
          <p:cNvSpPr/>
          <p:nvPr/>
        </p:nvSpPr>
        <p:spPr>
          <a:xfrm>
            <a:off x="4897016" y="3037946"/>
            <a:ext cx="144016" cy="144007"/>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a:extLst>
              <a:ext uri="{FF2B5EF4-FFF2-40B4-BE49-F238E27FC236}">
                <a16:creationId xmlns:a16="http://schemas.microsoft.com/office/drawing/2014/main" id="{749E8912-DF7D-45BE-8719-17E6E0348891}"/>
              </a:ext>
            </a:extLst>
          </p:cNvPr>
          <p:cNvSpPr/>
          <p:nvPr/>
        </p:nvSpPr>
        <p:spPr>
          <a:xfrm>
            <a:off x="3284518" y="3324777"/>
            <a:ext cx="144016" cy="144007"/>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a:extLst>
              <a:ext uri="{FF2B5EF4-FFF2-40B4-BE49-F238E27FC236}">
                <a16:creationId xmlns:a16="http://schemas.microsoft.com/office/drawing/2014/main" id="{5F286BD8-A9B5-4421-9A82-4882C142F76C}"/>
              </a:ext>
            </a:extLst>
          </p:cNvPr>
          <p:cNvSpPr/>
          <p:nvPr/>
        </p:nvSpPr>
        <p:spPr>
          <a:xfrm>
            <a:off x="3887641" y="3795876"/>
            <a:ext cx="144016" cy="14400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B57B36E6-ACCC-4039-B675-0ABF4E097EFF}"/>
              </a:ext>
            </a:extLst>
          </p:cNvPr>
          <p:cNvSpPr/>
          <p:nvPr/>
        </p:nvSpPr>
        <p:spPr>
          <a:xfrm>
            <a:off x="4044031" y="3759597"/>
            <a:ext cx="241163" cy="21482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p>
        </p:txBody>
      </p:sp>
      <p:sp>
        <p:nvSpPr>
          <p:cNvPr id="8" name="Oval 7">
            <a:extLst>
              <a:ext uri="{FF2B5EF4-FFF2-40B4-BE49-F238E27FC236}">
                <a16:creationId xmlns:a16="http://schemas.microsoft.com/office/drawing/2014/main" id="{679B82B3-A00D-4911-85AF-4807B7DA4D9A}"/>
              </a:ext>
            </a:extLst>
          </p:cNvPr>
          <p:cNvSpPr/>
          <p:nvPr/>
        </p:nvSpPr>
        <p:spPr>
          <a:xfrm>
            <a:off x="2339752" y="3389709"/>
            <a:ext cx="1365123" cy="141109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6AACF318-BE73-4BC5-929E-942183E6912D}"/>
              </a:ext>
            </a:extLst>
          </p:cNvPr>
          <p:cNvSpPr/>
          <p:nvPr/>
        </p:nvSpPr>
        <p:spPr>
          <a:xfrm>
            <a:off x="3511142" y="4910253"/>
            <a:ext cx="1365123" cy="141109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a:extLst>
              <a:ext uri="{FF2B5EF4-FFF2-40B4-BE49-F238E27FC236}">
                <a16:creationId xmlns:a16="http://schemas.microsoft.com/office/drawing/2014/main" id="{5ACE8B7C-CD7C-4F61-8E80-37B389D30E42}"/>
              </a:ext>
            </a:extLst>
          </p:cNvPr>
          <p:cNvSpPr/>
          <p:nvPr/>
        </p:nvSpPr>
        <p:spPr>
          <a:xfrm>
            <a:off x="5071654" y="3524704"/>
            <a:ext cx="1365123" cy="141109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Arrow Connector 21">
            <a:extLst>
              <a:ext uri="{FF2B5EF4-FFF2-40B4-BE49-F238E27FC236}">
                <a16:creationId xmlns:a16="http://schemas.microsoft.com/office/drawing/2014/main" id="{2CBC0825-2970-439C-8CBC-9E057FDA18A3}"/>
              </a:ext>
            </a:extLst>
          </p:cNvPr>
          <p:cNvCxnSpPr>
            <a:cxnSpLocks/>
            <a:stCxn id="60" idx="3"/>
            <a:endCxn id="8" idx="6"/>
          </p:cNvCxnSpPr>
          <p:nvPr/>
        </p:nvCxnSpPr>
        <p:spPr>
          <a:xfrm flipH="1">
            <a:off x="3704875" y="3918794"/>
            <a:ext cx="203857" cy="17646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154676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6 KNN: How </a:t>
            </a:r>
            <a:r>
              <a:rPr lang="en-US" altLang="zh-TW" b="1">
                <a:solidFill>
                  <a:srgbClr val="FFFF00"/>
                </a:solidFill>
              </a:rPr>
              <a:t>It Work? (</a:t>
            </a:r>
            <a:r>
              <a:rPr lang="en-US" altLang="zh-TW" b="1" dirty="0">
                <a:solidFill>
                  <a:srgbClr val="FFFF00"/>
                </a:solidFill>
              </a:rPr>
              <a:t>Part 2)</a:t>
            </a:r>
            <a:endParaRPr lang="zh-TW" altLang="en-US" b="1" dirty="0">
              <a:solidFill>
                <a:srgbClr val="FFFF00"/>
              </a:solidFill>
            </a:endParaRPr>
          </a:p>
        </p:txBody>
      </p:sp>
      <p:sp>
        <p:nvSpPr>
          <p:cNvPr id="3" name="副標題 2"/>
          <p:cNvSpPr>
            <a:spLocks noGrp="1"/>
          </p:cNvSpPr>
          <p:nvPr>
            <p:ph type="subTitle" idx="1"/>
          </p:nvPr>
        </p:nvSpPr>
        <p:spPr>
          <a:xfrm>
            <a:off x="467544" y="1268759"/>
            <a:ext cx="8352928" cy="1458355"/>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600" dirty="0">
                <a:solidFill>
                  <a:schemeClr val="tx1"/>
                </a:solidFill>
              </a:rPr>
              <a:t>It is exactly what the algorithm does. Pick the closest point to the right point and say OK, it is going to be the red group.</a:t>
            </a:r>
          </a:p>
          <a:p>
            <a:pPr marL="342900" indent="-342900" algn="l">
              <a:buClr>
                <a:srgbClr val="0070C0"/>
              </a:buClr>
              <a:buSzPct val="80000"/>
              <a:buFont typeface="Wingdings" pitchFamily="2" charset="2"/>
              <a:buChar char="u"/>
            </a:pPr>
            <a:r>
              <a:rPr lang="en-US" sz="1600" dirty="0">
                <a:solidFill>
                  <a:schemeClr val="tx1"/>
                </a:solidFill>
              </a:rPr>
              <a:t>Now, what does this K mean? The K in K nearest neighbors means hyperparameter. In this example, k = 3.</a:t>
            </a:r>
          </a:p>
          <a:p>
            <a:pPr marL="342900" indent="-342900" algn="l">
              <a:buClr>
                <a:srgbClr val="0070C0"/>
              </a:buClr>
              <a:buSzPct val="80000"/>
              <a:buFont typeface="Wingdings" pitchFamily="2" charset="2"/>
              <a:buChar char="u"/>
            </a:pPr>
            <a:r>
              <a:rPr lang="en-US" sz="1600" dirty="0">
                <a:solidFill>
                  <a:schemeClr val="tx1"/>
                </a:solidFill>
              </a:rPr>
              <a:t>If we have K parameter = 3, we actually look for three neighbors to this black point.</a:t>
            </a:r>
          </a:p>
          <a:p>
            <a:pPr marL="342900" indent="-342900" algn="l">
              <a:buClr>
                <a:srgbClr val="0070C0"/>
              </a:buClr>
              <a:buSzPct val="80000"/>
              <a:buFont typeface="Wingdings" pitchFamily="2" charset="2"/>
              <a:buChar char="u"/>
            </a:pPr>
            <a:endParaRPr lang="en-US" sz="1600"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dirty="0">
                <a:latin typeface="+mj-lt"/>
                <a:ea typeface="+mj-ea"/>
                <a:cs typeface="+mj-cs"/>
              </a:rPr>
              <a:t>https://techwithtim.net/tutorials/machine-learning-python/k-nearest-neighbors-2/</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2019/3/13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5</a:t>
            </a:fld>
            <a:endParaRPr lang="zh-TW" altLang="en-US"/>
          </a:p>
        </p:txBody>
      </p:sp>
      <p:cxnSp>
        <p:nvCxnSpPr>
          <p:cNvPr id="9" name="Straight Arrow Connector 8">
            <a:extLst>
              <a:ext uri="{FF2B5EF4-FFF2-40B4-BE49-F238E27FC236}">
                <a16:creationId xmlns:a16="http://schemas.microsoft.com/office/drawing/2014/main" id="{7E2655AD-2813-4430-A37A-3C2251AD199F}"/>
              </a:ext>
            </a:extLst>
          </p:cNvPr>
          <p:cNvCxnSpPr>
            <a:cxnSpLocks/>
          </p:cNvCxnSpPr>
          <p:nvPr/>
        </p:nvCxnSpPr>
        <p:spPr>
          <a:xfrm>
            <a:off x="2062064" y="6231273"/>
            <a:ext cx="528322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F64DE266-DFA3-4B7E-9A2D-022BB793DA85}"/>
              </a:ext>
            </a:extLst>
          </p:cNvPr>
          <p:cNvCxnSpPr>
            <a:cxnSpLocks/>
          </p:cNvCxnSpPr>
          <p:nvPr/>
        </p:nvCxnSpPr>
        <p:spPr>
          <a:xfrm flipV="1">
            <a:off x="2051720" y="2691542"/>
            <a:ext cx="0" cy="35397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F142B1E0-41F4-46EF-9DB8-71D195603C8B}"/>
              </a:ext>
            </a:extLst>
          </p:cNvPr>
          <p:cNvSpPr/>
          <p:nvPr/>
        </p:nvSpPr>
        <p:spPr>
          <a:xfrm>
            <a:off x="3719736" y="5106432"/>
            <a:ext cx="144016" cy="144007"/>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FFCDD037-52BB-4798-805F-A3627491DBB4}"/>
              </a:ext>
            </a:extLst>
          </p:cNvPr>
          <p:cNvSpPr/>
          <p:nvPr/>
        </p:nvSpPr>
        <p:spPr>
          <a:xfrm>
            <a:off x="3736504" y="5618592"/>
            <a:ext cx="144016" cy="144007"/>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C34D60CE-3F6B-40AC-9F94-864B81A2E109}"/>
              </a:ext>
            </a:extLst>
          </p:cNvPr>
          <p:cNvSpPr/>
          <p:nvPr/>
        </p:nvSpPr>
        <p:spPr>
          <a:xfrm>
            <a:off x="4257328" y="5114825"/>
            <a:ext cx="144016" cy="144007"/>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54BFD487-81F4-48C1-AEEF-BA6F14ED5123}"/>
              </a:ext>
            </a:extLst>
          </p:cNvPr>
          <p:cNvSpPr/>
          <p:nvPr/>
        </p:nvSpPr>
        <p:spPr>
          <a:xfrm>
            <a:off x="4176936" y="5563632"/>
            <a:ext cx="144016" cy="144007"/>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9864FB43-5219-43DF-A29E-811DFD26512B}"/>
              </a:ext>
            </a:extLst>
          </p:cNvPr>
          <p:cNvSpPr/>
          <p:nvPr/>
        </p:nvSpPr>
        <p:spPr>
          <a:xfrm>
            <a:off x="4176936" y="5909784"/>
            <a:ext cx="144016" cy="144007"/>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E0EC9586-FB49-46C1-BEF5-0D2B045CFB5F}"/>
              </a:ext>
            </a:extLst>
          </p:cNvPr>
          <p:cNvSpPr/>
          <p:nvPr/>
        </p:nvSpPr>
        <p:spPr>
          <a:xfrm>
            <a:off x="4032920" y="5186828"/>
            <a:ext cx="144016" cy="144007"/>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9010709C-462F-497E-B204-E3B86C06BF7E}"/>
              </a:ext>
            </a:extLst>
          </p:cNvPr>
          <p:cNvSpPr/>
          <p:nvPr/>
        </p:nvSpPr>
        <p:spPr>
          <a:xfrm>
            <a:off x="4049688" y="5698988"/>
            <a:ext cx="144016" cy="144007"/>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B4D43B82-96D1-41DD-9E12-1B1866D4C314}"/>
              </a:ext>
            </a:extLst>
          </p:cNvPr>
          <p:cNvSpPr/>
          <p:nvPr/>
        </p:nvSpPr>
        <p:spPr>
          <a:xfrm>
            <a:off x="4570512" y="5195221"/>
            <a:ext cx="144016" cy="144007"/>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BA941519-57B7-4BEC-9129-49528E4BA678}"/>
              </a:ext>
            </a:extLst>
          </p:cNvPr>
          <p:cNvSpPr/>
          <p:nvPr/>
        </p:nvSpPr>
        <p:spPr>
          <a:xfrm>
            <a:off x="4490120" y="5644028"/>
            <a:ext cx="144016" cy="144007"/>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200680E1-9183-4ED4-A58B-E559ED5AA738}"/>
              </a:ext>
            </a:extLst>
          </p:cNvPr>
          <p:cNvSpPr/>
          <p:nvPr/>
        </p:nvSpPr>
        <p:spPr>
          <a:xfrm>
            <a:off x="4490120" y="5990180"/>
            <a:ext cx="144016" cy="144007"/>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33627A03-8896-4E1C-B797-47F9B401C8EB}"/>
              </a:ext>
            </a:extLst>
          </p:cNvPr>
          <p:cNvSpPr/>
          <p:nvPr/>
        </p:nvSpPr>
        <p:spPr>
          <a:xfrm>
            <a:off x="2505750" y="3587260"/>
            <a:ext cx="144016" cy="144007"/>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7F0269BC-93AE-4B44-97F9-3024BBCFC0EA}"/>
              </a:ext>
            </a:extLst>
          </p:cNvPr>
          <p:cNvSpPr/>
          <p:nvPr/>
        </p:nvSpPr>
        <p:spPr>
          <a:xfrm>
            <a:off x="2522518" y="4099420"/>
            <a:ext cx="144016" cy="144007"/>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DFDE0384-99A8-4F5D-8713-99DB4A2A6146}"/>
              </a:ext>
            </a:extLst>
          </p:cNvPr>
          <p:cNvSpPr/>
          <p:nvPr/>
        </p:nvSpPr>
        <p:spPr>
          <a:xfrm>
            <a:off x="3043342" y="3595653"/>
            <a:ext cx="144016" cy="144007"/>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590FF91C-62A7-4F3F-A57D-B7F61C1E4149}"/>
              </a:ext>
            </a:extLst>
          </p:cNvPr>
          <p:cNvSpPr/>
          <p:nvPr/>
        </p:nvSpPr>
        <p:spPr>
          <a:xfrm>
            <a:off x="2962950" y="4044460"/>
            <a:ext cx="144016" cy="144007"/>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F9D39E15-B71E-4FAB-9299-6DE09841CE56}"/>
              </a:ext>
            </a:extLst>
          </p:cNvPr>
          <p:cNvSpPr/>
          <p:nvPr/>
        </p:nvSpPr>
        <p:spPr>
          <a:xfrm>
            <a:off x="2962950" y="4390612"/>
            <a:ext cx="144016" cy="144007"/>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06348E2D-5993-4DF4-8DB0-7219B973193D}"/>
              </a:ext>
            </a:extLst>
          </p:cNvPr>
          <p:cNvSpPr/>
          <p:nvPr/>
        </p:nvSpPr>
        <p:spPr>
          <a:xfrm>
            <a:off x="2818934" y="3667656"/>
            <a:ext cx="144016" cy="144007"/>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6915693F-92B4-482E-91B4-3B98E58376A6}"/>
              </a:ext>
            </a:extLst>
          </p:cNvPr>
          <p:cNvSpPr/>
          <p:nvPr/>
        </p:nvSpPr>
        <p:spPr>
          <a:xfrm>
            <a:off x="2835702" y="4179816"/>
            <a:ext cx="144016" cy="144007"/>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057AAEA8-CF65-4468-805D-D3BDEA32881B}"/>
              </a:ext>
            </a:extLst>
          </p:cNvPr>
          <p:cNvSpPr/>
          <p:nvPr/>
        </p:nvSpPr>
        <p:spPr>
          <a:xfrm>
            <a:off x="3356526" y="3676049"/>
            <a:ext cx="144016" cy="144007"/>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70A283D4-C6A8-4486-B24F-961025C1E8CD}"/>
              </a:ext>
            </a:extLst>
          </p:cNvPr>
          <p:cNvSpPr/>
          <p:nvPr/>
        </p:nvSpPr>
        <p:spPr>
          <a:xfrm>
            <a:off x="3276134" y="4124856"/>
            <a:ext cx="144016" cy="144007"/>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a:extLst>
              <a:ext uri="{FF2B5EF4-FFF2-40B4-BE49-F238E27FC236}">
                <a16:creationId xmlns:a16="http://schemas.microsoft.com/office/drawing/2014/main" id="{9C0AD62C-7B08-4832-A284-1AE1B24700FD}"/>
              </a:ext>
            </a:extLst>
          </p:cNvPr>
          <p:cNvSpPr/>
          <p:nvPr/>
        </p:nvSpPr>
        <p:spPr>
          <a:xfrm>
            <a:off x="3276134" y="4471008"/>
            <a:ext cx="144016" cy="144007"/>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25E19BFA-B111-44B5-815A-9F22A3C9B3FD}"/>
              </a:ext>
            </a:extLst>
          </p:cNvPr>
          <p:cNvSpPr/>
          <p:nvPr/>
        </p:nvSpPr>
        <p:spPr>
          <a:xfrm>
            <a:off x="5225008" y="3773054"/>
            <a:ext cx="144016" cy="144007"/>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a:extLst>
              <a:ext uri="{FF2B5EF4-FFF2-40B4-BE49-F238E27FC236}">
                <a16:creationId xmlns:a16="http://schemas.microsoft.com/office/drawing/2014/main" id="{95C27BA1-269C-45BF-AB6D-AF4A1422E9AF}"/>
              </a:ext>
            </a:extLst>
          </p:cNvPr>
          <p:cNvSpPr/>
          <p:nvPr/>
        </p:nvSpPr>
        <p:spPr>
          <a:xfrm>
            <a:off x="5241776" y="4285214"/>
            <a:ext cx="144016" cy="144007"/>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35695132-D1A3-4C6E-9F24-8B12B8591F0A}"/>
              </a:ext>
            </a:extLst>
          </p:cNvPr>
          <p:cNvSpPr/>
          <p:nvPr/>
        </p:nvSpPr>
        <p:spPr>
          <a:xfrm>
            <a:off x="5762600" y="3781447"/>
            <a:ext cx="144016" cy="144007"/>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2C2274E0-7347-4433-A37A-417D64DE5065}"/>
              </a:ext>
            </a:extLst>
          </p:cNvPr>
          <p:cNvSpPr/>
          <p:nvPr/>
        </p:nvSpPr>
        <p:spPr>
          <a:xfrm>
            <a:off x="5682208" y="4230254"/>
            <a:ext cx="144016" cy="144007"/>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a:extLst>
              <a:ext uri="{FF2B5EF4-FFF2-40B4-BE49-F238E27FC236}">
                <a16:creationId xmlns:a16="http://schemas.microsoft.com/office/drawing/2014/main" id="{CA910823-0397-4BC6-AFFD-57D4ADE90C14}"/>
              </a:ext>
            </a:extLst>
          </p:cNvPr>
          <p:cNvSpPr/>
          <p:nvPr/>
        </p:nvSpPr>
        <p:spPr>
          <a:xfrm>
            <a:off x="5682208" y="4576406"/>
            <a:ext cx="144016" cy="144007"/>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31286351-7C1F-4947-AC67-727BF13B1CF6}"/>
              </a:ext>
            </a:extLst>
          </p:cNvPr>
          <p:cNvSpPr/>
          <p:nvPr/>
        </p:nvSpPr>
        <p:spPr>
          <a:xfrm>
            <a:off x="5538192" y="3853450"/>
            <a:ext cx="144016" cy="144007"/>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a:extLst>
              <a:ext uri="{FF2B5EF4-FFF2-40B4-BE49-F238E27FC236}">
                <a16:creationId xmlns:a16="http://schemas.microsoft.com/office/drawing/2014/main" id="{8A3BF49B-F118-4C8B-B449-553E18B4C63D}"/>
              </a:ext>
            </a:extLst>
          </p:cNvPr>
          <p:cNvSpPr/>
          <p:nvPr/>
        </p:nvSpPr>
        <p:spPr>
          <a:xfrm>
            <a:off x="5554960" y="4365610"/>
            <a:ext cx="144016" cy="144007"/>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BF773F69-E035-4DC6-BB6D-930D9FD92B40}"/>
              </a:ext>
            </a:extLst>
          </p:cNvPr>
          <p:cNvSpPr/>
          <p:nvPr/>
        </p:nvSpPr>
        <p:spPr>
          <a:xfrm>
            <a:off x="5995392" y="4310650"/>
            <a:ext cx="144016" cy="144007"/>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BBD2925B-3451-488E-8396-C0483D368884}"/>
              </a:ext>
            </a:extLst>
          </p:cNvPr>
          <p:cNvSpPr/>
          <p:nvPr/>
        </p:nvSpPr>
        <p:spPr>
          <a:xfrm>
            <a:off x="5995392" y="4656802"/>
            <a:ext cx="144016" cy="144007"/>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id="{FB93832C-7F03-473E-BC3F-C0D2FAD0E336}"/>
              </a:ext>
            </a:extLst>
          </p:cNvPr>
          <p:cNvSpPr/>
          <p:nvPr/>
        </p:nvSpPr>
        <p:spPr>
          <a:xfrm>
            <a:off x="3955740" y="5394187"/>
            <a:ext cx="144016" cy="144007"/>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a:extLst>
              <a:ext uri="{FF2B5EF4-FFF2-40B4-BE49-F238E27FC236}">
                <a16:creationId xmlns:a16="http://schemas.microsoft.com/office/drawing/2014/main" id="{78DAA579-5269-45CF-9365-CA63F7DC0667}"/>
              </a:ext>
            </a:extLst>
          </p:cNvPr>
          <p:cNvSpPr/>
          <p:nvPr/>
        </p:nvSpPr>
        <p:spPr>
          <a:xfrm>
            <a:off x="5682208" y="4922558"/>
            <a:ext cx="144016" cy="14400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a:extLst>
              <a:ext uri="{FF2B5EF4-FFF2-40B4-BE49-F238E27FC236}">
                <a16:creationId xmlns:a16="http://schemas.microsoft.com/office/drawing/2014/main" id="{555A1A32-F520-493A-91BE-474F6445ACE6}"/>
              </a:ext>
            </a:extLst>
          </p:cNvPr>
          <p:cNvSpPr/>
          <p:nvPr/>
        </p:nvSpPr>
        <p:spPr>
          <a:xfrm>
            <a:off x="5222130" y="3349115"/>
            <a:ext cx="144016" cy="144007"/>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a:extLst>
              <a:ext uri="{FF2B5EF4-FFF2-40B4-BE49-F238E27FC236}">
                <a16:creationId xmlns:a16="http://schemas.microsoft.com/office/drawing/2014/main" id="{C13AC375-9E00-4151-BABE-C2F44D005CA6}"/>
              </a:ext>
            </a:extLst>
          </p:cNvPr>
          <p:cNvSpPr/>
          <p:nvPr/>
        </p:nvSpPr>
        <p:spPr>
          <a:xfrm>
            <a:off x="4897016" y="3037946"/>
            <a:ext cx="144016" cy="144007"/>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a:extLst>
              <a:ext uri="{FF2B5EF4-FFF2-40B4-BE49-F238E27FC236}">
                <a16:creationId xmlns:a16="http://schemas.microsoft.com/office/drawing/2014/main" id="{749E8912-DF7D-45BE-8719-17E6E0348891}"/>
              </a:ext>
            </a:extLst>
          </p:cNvPr>
          <p:cNvSpPr/>
          <p:nvPr/>
        </p:nvSpPr>
        <p:spPr>
          <a:xfrm>
            <a:off x="3284518" y="3324777"/>
            <a:ext cx="144016" cy="144007"/>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a:extLst>
              <a:ext uri="{FF2B5EF4-FFF2-40B4-BE49-F238E27FC236}">
                <a16:creationId xmlns:a16="http://schemas.microsoft.com/office/drawing/2014/main" id="{5F286BD8-A9B5-4421-9A82-4882C142F76C}"/>
              </a:ext>
            </a:extLst>
          </p:cNvPr>
          <p:cNvSpPr/>
          <p:nvPr/>
        </p:nvSpPr>
        <p:spPr>
          <a:xfrm>
            <a:off x="3583118" y="3963504"/>
            <a:ext cx="144016" cy="14400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6219B957-09AA-432B-9216-EFF68F015855}"/>
              </a:ext>
            </a:extLst>
          </p:cNvPr>
          <p:cNvSpPr/>
          <p:nvPr/>
        </p:nvSpPr>
        <p:spPr>
          <a:xfrm>
            <a:off x="6130926" y="3696015"/>
            <a:ext cx="911228" cy="362401"/>
          </a:xfrm>
          <a:prstGeom prst="rect">
            <a:avLst/>
          </a:prstGeom>
          <a:solidFill>
            <a:srgbClr val="FFFF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K= 3</a:t>
            </a:r>
          </a:p>
        </p:txBody>
      </p:sp>
    </p:spTree>
    <p:extLst>
      <p:ext uri="{BB962C8B-B14F-4D97-AF65-F5344CB8AC3E}">
        <p14:creationId xmlns:p14="http://schemas.microsoft.com/office/powerpoint/2010/main" val="18095727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Oval 61">
            <a:extLst>
              <a:ext uri="{FF2B5EF4-FFF2-40B4-BE49-F238E27FC236}">
                <a16:creationId xmlns:a16="http://schemas.microsoft.com/office/drawing/2014/main" id="{FD46111F-7106-4097-B9C1-14E0210F1DA4}"/>
              </a:ext>
            </a:extLst>
          </p:cNvPr>
          <p:cNvSpPr/>
          <p:nvPr/>
        </p:nvSpPr>
        <p:spPr>
          <a:xfrm>
            <a:off x="3150853" y="3942903"/>
            <a:ext cx="144016" cy="144007"/>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6 KNN: How </a:t>
            </a:r>
            <a:r>
              <a:rPr lang="en-US" altLang="zh-TW" b="1">
                <a:solidFill>
                  <a:srgbClr val="FFFF00"/>
                </a:solidFill>
              </a:rPr>
              <a:t>It Work? (</a:t>
            </a:r>
            <a:r>
              <a:rPr lang="en-US" altLang="zh-TW" b="1" dirty="0">
                <a:solidFill>
                  <a:srgbClr val="FFFF00"/>
                </a:solidFill>
              </a:rPr>
              <a:t>Part 2)</a:t>
            </a:r>
            <a:endParaRPr lang="zh-TW" altLang="en-US" b="1" dirty="0">
              <a:solidFill>
                <a:srgbClr val="FFFF00"/>
              </a:solidFill>
            </a:endParaRPr>
          </a:p>
        </p:txBody>
      </p:sp>
      <p:sp>
        <p:nvSpPr>
          <p:cNvPr id="3" name="副標題 2"/>
          <p:cNvSpPr>
            <a:spLocks noGrp="1"/>
          </p:cNvSpPr>
          <p:nvPr>
            <p:ph type="subTitle" idx="1"/>
          </p:nvPr>
        </p:nvSpPr>
        <p:spPr>
          <a:xfrm>
            <a:off x="467544" y="1268759"/>
            <a:ext cx="8352928" cy="1458355"/>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600" dirty="0">
                <a:solidFill>
                  <a:schemeClr val="tx1"/>
                </a:solidFill>
              </a:rPr>
              <a:t>We are going to find three closest points of this data.</a:t>
            </a:r>
          </a:p>
          <a:p>
            <a:pPr marL="342900" indent="-342900" algn="l">
              <a:buClr>
                <a:srgbClr val="0070C0"/>
              </a:buClr>
              <a:buSzPct val="80000"/>
              <a:buFont typeface="Wingdings" pitchFamily="2" charset="2"/>
              <a:buChar char="u"/>
            </a:pPr>
            <a:r>
              <a:rPr lang="en-US" sz="1600" dirty="0">
                <a:solidFill>
                  <a:schemeClr val="tx1"/>
                </a:solidFill>
              </a:rPr>
              <a:t>We would argue that these three points can be these three red points.</a:t>
            </a:r>
          </a:p>
          <a:p>
            <a:pPr marL="342900" indent="-342900" algn="l">
              <a:buClr>
                <a:srgbClr val="0070C0"/>
              </a:buClr>
              <a:buSzPct val="80000"/>
              <a:buFont typeface="Wingdings" pitchFamily="2" charset="2"/>
              <a:buChar char="u"/>
            </a:pPr>
            <a:r>
              <a:rPr lang="en-US" sz="1600" dirty="0">
                <a:solidFill>
                  <a:schemeClr val="tx1"/>
                </a:solidFill>
              </a:rPr>
              <a:t>They are going to vote, R = 3.</a:t>
            </a:r>
          </a:p>
          <a:p>
            <a:pPr marL="342900" indent="-342900" algn="l">
              <a:buClr>
                <a:srgbClr val="0070C0"/>
              </a:buClr>
              <a:buSzPct val="80000"/>
              <a:buFont typeface="Wingdings" pitchFamily="2" charset="2"/>
              <a:buChar char="u"/>
            </a:pPr>
            <a:r>
              <a:rPr lang="en-US" sz="1600" dirty="0">
                <a:solidFill>
                  <a:schemeClr val="tx1"/>
                </a:solidFill>
              </a:rPr>
              <a:t>Because the red is the highest occurrence that we vote, we are going to classify this black point as being red and that is essentially the way it works.</a:t>
            </a:r>
          </a:p>
          <a:p>
            <a:pPr marL="342900" indent="-342900" algn="l">
              <a:buClr>
                <a:srgbClr val="0070C0"/>
              </a:buClr>
              <a:buSzPct val="80000"/>
              <a:buFont typeface="Wingdings" pitchFamily="2" charset="2"/>
              <a:buChar char="u"/>
            </a:pPr>
            <a:endParaRPr lang="en-US" sz="1600"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dirty="0">
                <a:latin typeface="+mj-lt"/>
                <a:ea typeface="+mj-ea"/>
                <a:cs typeface="+mj-cs"/>
              </a:rPr>
              <a:t>https://techwithtim.net/tutorials/machine-learning-python/k-nearest-neighbors-2/</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2019/3/13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6</a:t>
            </a:fld>
            <a:endParaRPr lang="zh-TW" altLang="en-US"/>
          </a:p>
        </p:txBody>
      </p:sp>
      <p:cxnSp>
        <p:nvCxnSpPr>
          <p:cNvPr id="9" name="Straight Arrow Connector 8">
            <a:extLst>
              <a:ext uri="{FF2B5EF4-FFF2-40B4-BE49-F238E27FC236}">
                <a16:creationId xmlns:a16="http://schemas.microsoft.com/office/drawing/2014/main" id="{7E2655AD-2813-4430-A37A-3C2251AD199F}"/>
              </a:ext>
            </a:extLst>
          </p:cNvPr>
          <p:cNvCxnSpPr>
            <a:cxnSpLocks/>
          </p:cNvCxnSpPr>
          <p:nvPr/>
        </p:nvCxnSpPr>
        <p:spPr>
          <a:xfrm>
            <a:off x="2062064" y="6231273"/>
            <a:ext cx="528322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F64DE266-DFA3-4B7E-9A2D-022BB793DA85}"/>
              </a:ext>
            </a:extLst>
          </p:cNvPr>
          <p:cNvCxnSpPr>
            <a:cxnSpLocks/>
          </p:cNvCxnSpPr>
          <p:nvPr/>
        </p:nvCxnSpPr>
        <p:spPr>
          <a:xfrm flipV="1">
            <a:off x="2051720" y="2691542"/>
            <a:ext cx="0" cy="35397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F142B1E0-41F4-46EF-9DB8-71D195603C8B}"/>
              </a:ext>
            </a:extLst>
          </p:cNvPr>
          <p:cNvSpPr/>
          <p:nvPr/>
        </p:nvSpPr>
        <p:spPr>
          <a:xfrm>
            <a:off x="3719736" y="5106432"/>
            <a:ext cx="144016" cy="144007"/>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FFCDD037-52BB-4798-805F-A3627491DBB4}"/>
              </a:ext>
            </a:extLst>
          </p:cNvPr>
          <p:cNvSpPr/>
          <p:nvPr/>
        </p:nvSpPr>
        <p:spPr>
          <a:xfrm>
            <a:off x="3736504" y="5618592"/>
            <a:ext cx="144016" cy="144007"/>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C34D60CE-3F6B-40AC-9F94-864B81A2E109}"/>
              </a:ext>
            </a:extLst>
          </p:cNvPr>
          <p:cNvSpPr/>
          <p:nvPr/>
        </p:nvSpPr>
        <p:spPr>
          <a:xfrm>
            <a:off x="4257328" y="5114825"/>
            <a:ext cx="144016" cy="144007"/>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54BFD487-81F4-48C1-AEEF-BA6F14ED5123}"/>
              </a:ext>
            </a:extLst>
          </p:cNvPr>
          <p:cNvSpPr/>
          <p:nvPr/>
        </p:nvSpPr>
        <p:spPr>
          <a:xfrm>
            <a:off x="4176936" y="5563632"/>
            <a:ext cx="144016" cy="144007"/>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9864FB43-5219-43DF-A29E-811DFD26512B}"/>
              </a:ext>
            </a:extLst>
          </p:cNvPr>
          <p:cNvSpPr/>
          <p:nvPr/>
        </p:nvSpPr>
        <p:spPr>
          <a:xfrm>
            <a:off x="4176936" y="5909784"/>
            <a:ext cx="144016" cy="144007"/>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E0EC9586-FB49-46C1-BEF5-0D2B045CFB5F}"/>
              </a:ext>
            </a:extLst>
          </p:cNvPr>
          <p:cNvSpPr/>
          <p:nvPr/>
        </p:nvSpPr>
        <p:spPr>
          <a:xfrm>
            <a:off x="4032920" y="5186828"/>
            <a:ext cx="144016" cy="144007"/>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9010709C-462F-497E-B204-E3B86C06BF7E}"/>
              </a:ext>
            </a:extLst>
          </p:cNvPr>
          <p:cNvSpPr/>
          <p:nvPr/>
        </p:nvSpPr>
        <p:spPr>
          <a:xfrm>
            <a:off x="4049688" y="5698988"/>
            <a:ext cx="144016" cy="144007"/>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B4D43B82-96D1-41DD-9E12-1B1866D4C314}"/>
              </a:ext>
            </a:extLst>
          </p:cNvPr>
          <p:cNvSpPr/>
          <p:nvPr/>
        </p:nvSpPr>
        <p:spPr>
          <a:xfrm>
            <a:off x="4570512" y="5195221"/>
            <a:ext cx="144016" cy="144007"/>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BA941519-57B7-4BEC-9129-49528E4BA678}"/>
              </a:ext>
            </a:extLst>
          </p:cNvPr>
          <p:cNvSpPr/>
          <p:nvPr/>
        </p:nvSpPr>
        <p:spPr>
          <a:xfrm>
            <a:off x="4490120" y="5644028"/>
            <a:ext cx="144016" cy="144007"/>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200680E1-9183-4ED4-A58B-E559ED5AA738}"/>
              </a:ext>
            </a:extLst>
          </p:cNvPr>
          <p:cNvSpPr/>
          <p:nvPr/>
        </p:nvSpPr>
        <p:spPr>
          <a:xfrm>
            <a:off x="4490120" y="5990180"/>
            <a:ext cx="144016" cy="144007"/>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33627A03-8896-4E1C-B797-47F9B401C8EB}"/>
              </a:ext>
            </a:extLst>
          </p:cNvPr>
          <p:cNvSpPr/>
          <p:nvPr/>
        </p:nvSpPr>
        <p:spPr>
          <a:xfrm>
            <a:off x="2505750" y="3587260"/>
            <a:ext cx="144016" cy="144007"/>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7F0269BC-93AE-4B44-97F9-3024BBCFC0EA}"/>
              </a:ext>
            </a:extLst>
          </p:cNvPr>
          <p:cNvSpPr/>
          <p:nvPr/>
        </p:nvSpPr>
        <p:spPr>
          <a:xfrm>
            <a:off x="2522518" y="4099420"/>
            <a:ext cx="144016" cy="144007"/>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DFDE0384-99A8-4F5D-8713-99DB4A2A6146}"/>
              </a:ext>
            </a:extLst>
          </p:cNvPr>
          <p:cNvSpPr/>
          <p:nvPr/>
        </p:nvSpPr>
        <p:spPr>
          <a:xfrm>
            <a:off x="3043342" y="3595653"/>
            <a:ext cx="144016" cy="144007"/>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590FF91C-62A7-4F3F-A57D-B7F61C1E4149}"/>
              </a:ext>
            </a:extLst>
          </p:cNvPr>
          <p:cNvSpPr/>
          <p:nvPr/>
        </p:nvSpPr>
        <p:spPr>
          <a:xfrm>
            <a:off x="2962950" y="4044460"/>
            <a:ext cx="144016" cy="144007"/>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F9D39E15-B71E-4FAB-9299-6DE09841CE56}"/>
              </a:ext>
            </a:extLst>
          </p:cNvPr>
          <p:cNvSpPr/>
          <p:nvPr/>
        </p:nvSpPr>
        <p:spPr>
          <a:xfrm>
            <a:off x="2962950" y="4390612"/>
            <a:ext cx="144016" cy="144007"/>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06348E2D-5993-4DF4-8DB0-7219B973193D}"/>
              </a:ext>
            </a:extLst>
          </p:cNvPr>
          <p:cNvSpPr/>
          <p:nvPr/>
        </p:nvSpPr>
        <p:spPr>
          <a:xfrm>
            <a:off x="2818934" y="3667656"/>
            <a:ext cx="144016" cy="144007"/>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6915693F-92B4-482E-91B4-3B98E58376A6}"/>
              </a:ext>
            </a:extLst>
          </p:cNvPr>
          <p:cNvSpPr/>
          <p:nvPr/>
        </p:nvSpPr>
        <p:spPr>
          <a:xfrm>
            <a:off x="2835702" y="4179816"/>
            <a:ext cx="144016" cy="144007"/>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057AAEA8-CF65-4468-805D-D3BDEA32881B}"/>
              </a:ext>
            </a:extLst>
          </p:cNvPr>
          <p:cNvSpPr/>
          <p:nvPr/>
        </p:nvSpPr>
        <p:spPr>
          <a:xfrm>
            <a:off x="3356526" y="3676049"/>
            <a:ext cx="144016" cy="144007"/>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70A283D4-C6A8-4486-B24F-961025C1E8CD}"/>
              </a:ext>
            </a:extLst>
          </p:cNvPr>
          <p:cNvSpPr/>
          <p:nvPr/>
        </p:nvSpPr>
        <p:spPr>
          <a:xfrm>
            <a:off x="3276134" y="4124856"/>
            <a:ext cx="144016" cy="144007"/>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a:extLst>
              <a:ext uri="{FF2B5EF4-FFF2-40B4-BE49-F238E27FC236}">
                <a16:creationId xmlns:a16="http://schemas.microsoft.com/office/drawing/2014/main" id="{9C0AD62C-7B08-4832-A284-1AE1B24700FD}"/>
              </a:ext>
            </a:extLst>
          </p:cNvPr>
          <p:cNvSpPr/>
          <p:nvPr/>
        </p:nvSpPr>
        <p:spPr>
          <a:xfrm>
            <a:off x="3276134" y="4471008"/>
            <a:ext cx="144016" cy="144007"/>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25E19BFA-B111-44B5-815A-9F22A3C9B3FD}"/>
              </a:ext>
            </a:extLst>
          </p:cNvPr>
          <p:cNvSpPr/>
          <p:nvPr/>
        </p:nvSpPr>
        <p:spPr>
          <a:xfrm>
            <a:off x="5225008" y="3773054"/>
            <a:ext cx="144016" cy="144007"/>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a:extLst>
              <a:ext uri="{FF2B5EF4-FFF2-40B4-BE49-F238E27FC236}">
                <a16:creationId xmlns:a16="http://schemas.microsoft.com/office/drawing/2014/main" id="{95C27BA1-269C-45BF-AB6D-AF4A1422E9AF}"/>
              </a:ext>
            </a:extLst>
          </p:cNvPr>
          <p:cNvSpPr/>
          <p:nvPr/>
        </p:nvSpPr>
        <p:spPr>
          <a:xfrm>
            <a:off x="5241776" y="4285214"/>
            <a:ext cx="144016" cy="144007"/>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35695132-D1A3-4C6E-9F24-8B12B8591F0A}"/>
              </a:ext>
            </a:extLst>
          </p:cNvPr>
          <p:cNvSpPr/>
          <p:nvPr/>
        </p:nvSpPr>
        <p:spPr>
          <a:xfrm>
            <a:off x="5762600" y="3781447"/>
            <a:ext cx="144016" cy="144007"/>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2C2274E0-7347-4433-A37A-417D64DE5065}"/>
              </a:ext>
            </a:extLst>
          </p:cNvPr>
          <p:cNvSpPr/>
          <p:nvPr/>
        </p:nvSpPr>
        <p:spPr>
          <a:xfrm>
            <a:off x="5682208" y="4230254"/>
            <a:ext cx="144016" cy="144007"/>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a:extLst>
              <a:ext uri="{FF2B5EF4-FFF2-40B4-BE49-F238E27FC236}">
                <a16:creationId xmlns:a16="http://schemas.microsoft.com/office/drawing/2014/main" id="{CA910823-0397-4BC6-AFFD-57D4ADE90C14}"/>
              </a:ext>
            </a:extLst>
          </p:cNvPr>
          <p:cNvSpPr/>
          <p:nvPr/>
        </p:nvSpPr>
        <p:spPr>
          <a:xfrm>
            <a:off x="5682208" y="4576406"/>
            <a:ext cx="144016" cy="144007"/>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31286351-7C1F-4947-AC67-727BF13B1CF6}"/>
              </a:ext>
            </a:extLst>
          </p:cNvPr>
          <p:cNvSpPr/>
          <p:nvPr/>
        </p:nvSpPr>
        <p:spPr>
          <a:xfrm>
            <a:off x="5538192" y="3853450"/>
            <a:ext cx="144016" cy="144007"/>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a:extLst>
              <a:ext uri="{FF2B5EF4-FFF2-40B4-BE49-F238E27FC236}">
                <a16:creationId xmlns:a16="http://schemas.microsoft.com/office/drawing/2014/main" id="{8A3BF49B-F118-4C8B-B449-553E18B4C63D}"/>
              </a:ext>
            </a:extLst>
          </p:cNvPr>
          <p:cNvSpPr/>
          <p:nvPr/>
        </p:nvSpPr>
        <p:spPr>
          <a:xfrm>
            <a:off x="5554960" y="4365610"/>
            <a:ext cx="144016" cy="144007"/>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BF773F69-E035-4DC6-BB6D-930D9FD92B40}"/>
              </a:ext>
            </a:extLst>
          </p:cNvPr>
          <p:cNvSpPr/>
          <p:nvPr/>
        </p:nvSpPr>
        <p:spPr>
          <a:xfrm>
            <a:off x="5995392" y="4310650"/>
            <a:ext cx="144016" cy="144007"/>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BBD2925B-3451-488E-8396-C0483D368884}"/>
              </a:ext>
            </a:extLst>
          </p:cNvPr>
          <p:cNvSpPr/>
          <p:nvPr/>
        </p:nvSpPr>
        <p:spPr>
          <a:xfrm>
            <a:off x="5995392" y="4656802"/>
            <a:ext cx="144016" cy="144007"/>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id="{FB93832C-7F03-473E-BC3F-C0D2FAD0E336}"/>
              </a:ext>
            </a:extLst>
          </p:cNvPr>
          <p:cNvSpPr/>
          <p:nvPr/>
        </p:nvSpPr>
        <p:spPr>
          <a:xfrm>
            <a:off x="3955740" y="5394187"/>
            <a:ext cx="144016" cy="144007"/>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a:extLst>
              <a:ext uri="{FF2B5EF4-FFF2-40B4-BE49-F238E27FC236}">
                <a16:creationId xmlns:a16="http://schemas.microsoft.com/office/drawing/2014/main" id="{78DAA579-5269-45CF-9365-CA63F7DC0667}"/>
              </a:ext>
            </a:extLst>
          </p:cNvPr>
          <p:cNvSpPr/>
          <p:nvPr/>
        </p:nvSpPr>
        <p:spPr>
          <a:xfrm>
            <a:off x="5682208" y="4922558"/>
            <a:ext cx="144016" cy="14400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a:extLst>
              <a:ext uri="{FF2B5EF4-FFF2-40B4-BE49-F238E27FC236}">
                <a16:creationId xmlns:a16="http://schemas.microsoft.com/office/drawing/2014/main" id="{555A1A32-F520-493A-91BE-474F6445ACE6}"/>
              </a:ext>
            </a:extLst>
          </p:cNvPr>
          <p:cNvSpPr/>
          <p:nvPr/>
        </p:nvSpPr>
        <p:spPr>
          <a:xfrm>
            <a:off x="5222130" y="3349115"/>
            <a:ext cx="144016" cy="144007"/>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a:extLst>
              <a:ext uri="{FF2B5EF4-FFF2-40B4-BE49-F238E27FC236}">
                <a16:creationId xmlns:a16="http://schemas.microsoft.com/office/drawing/2014/main" id="{C13AC375-9E00-4151-BABE-C2F44D005CA6}"/>
              </a:ext>
            </a:extLst>
          </p:cNvPr>
          <p:cNvSpPr/>
          <p:nvPr/>
        </p:nvSpPr>
        <p:spPr>
          <a:xfrm>
            <a:off x="4897016" y="3037946"/>
            <a:ext cx="144016" cy="144007"/>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a:extLst>
              <a:ext uri="{FF2B5EF4-FFF2-40B4-BE49-F238E27FC236}">
                <a16:creationId xmlns:a16="http://schemas.microsoft.com/office/drawing/2014/main" id="{749E8912-DF7D-45BE-8719-17E6E0348891}"/>
              </a:ext>
            </a:extLst>
          </p:cNvPr>
          <p:cNvSpPr/>
          <p:nvPr/>
        </p:nvSpPr>
        <p:spPr>
          <a:xfrm>
            <a:off x="3284518" y="3324777"/>
            <a:ext cx="144016" cy="144007"/>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a:extLst>
              <a:ext uri="{FF2B5EF4-FFF2-40B4-BE49-F238E27FC236}">
                <a16:creationId xmlns:a16="http://schemas.microsoft.com/office/drawing/2014/main" id="{5F286BD8-A9B5-4421-9A82-4882C142F76C}"/>
              </a:ext>
            </a:extLst>
          </p:cNvPr>
          <p:cNvSpPr/>
          <p:nvPr/>
        </p:nvSpPr>
        <p:spPr>
          <a:xfrm>
            <a:off x="3589318" y="4013026"/>
            <a:ext cx="144016" cy="14400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6219B957-09AA-432B-9216-EFF68F015855}"/>
              </a:ext>
            </a:extLst>
          </p:cNvPr>
          <p:cNvSpPr/>
          <p:nvPr/>
        </p:nvSpPr>
        <p:spPr>
          <a:xfrm>
            <a:off x="6130926" y="3696015"/>
            <a:ext cx="911228" cy="362401"/>
          </a:xfrm>
          <a:prstGeom prst="rect">
            <a:avLst/>
          </a:prstGeom>
          <a:solidFill>
            <a:srgbClr val="FFFF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K = 3</a:t>
            </a:r>
          </a:p>
        </p:txBody>
      </p:sp>
      <p:cxnSp>
        <p:nvCxnSpPr>
          <p:cNvPr id="24" name="Straight Connector 23">
            <a:extLst>
              <a:ext uri="{FF2B5EF4-FFF2-40B4-BE49-F238E27FC236}">
                <a16:creationId xmlns:a16="http://schemas.microsoft.com/office/drawing/2014/main" id="{2AE8D6D4-E39C-46B6-B733-0325619D5271}"/>
              </a:ext>
            </a:extLst>
          </p:cNvPr>
          <p:cNvCxnSpPr/>
          <p:nvPr/>
        </p:nvCxnSpPr>
        <p:spPr>
          <a:xfrm>
            <a:off x="3279430" y="4141335"/>
            <a:ext cx="147186" cy="14400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C6648827-0387-4C3D-9FB8-0E213604DBD4}"/>
              </a:ext>
            </a:extLst>
          </p:cNvPr>
          <p:cNvCxnSpPr/>
          <p:nvPr/>
        </p:nvCxnSpPr>
        <p:spPr>
          <a:xfrm flipH="1">
            <a:off x="3276259" y="4149728"/>
            <a:ext cx="147187" cy="14400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A04F1BA9-E228-4998-8EB2-49CE5FC36831}"/>
              </a:ext>
            </a:extLst>
          </p:cNvPr>
          <p:cNvCxnSpPr/>
          <p:nvPr/>
        </p:nvCxnSpPr>
        <p:spPr>
          <a:xfrm>
            <a:off x="3377387" y="3674637"/>
            <a:ext cx="147186" cy="14400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6A93DA0C-0A7F-41A5-A86C-1E5CD7F36853}"/>
              </a:ext>
            </a:extLst>
          </p:cNvPr>
          <p:cNvCxnSpPr/>
          <p:nvPr/>
        </p:nvCxnSpPr>
        <p:spPr>
          <a:xfrm flipH="1">
            <a:off x="3374216" y="3683030"/>
            <a:ext cx="147187" cy="14400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A135ECA1-4367-4A27-8FE6-0F58CD11E933}"/>
              </a:ext>
            </a:extLst>
          </p:cNvPr>
          <p:cNvCxnSpPr/>
          <p:nvPr/>
        </p:nvCxnSpPr>
        <p:spPr>
          <a:xfrm>
            <a:off x="3152439" y="3917060"/>
            <a:ext cx="147186" cy="14400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51435495-B5CA-4AC5-841D-69CF77013BCD}"/>
              </a:ext>
            </a:extLst>
          </p:cNvPr>
          <p:cNvCxnSpPr/>
          <p:nvPr/>
        </p:nvCxnSpPr>
        <p:spPr>
          <a:xfrm flipH="1">
            <a:off x="3149268" y="3925453"/>
            <a:ext cx="147187" cy="14400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63" name="Rectangle 62">
            <a:extLst>
              <a:ext uri="{FF2B5EF4-FFF2-40B4-BE49-F238E27FC236}">
                <a16:creationId xmlns:a16="http://schemas.microsoft.com/office/drawing/2014/main" id="{F622C9C7-BB76-4B28-AD5D-66EF5CDD16D5}"/>
              </a:ext>
            </a:extLst>
          </p:cNvPr>
          <p:cNvSpPr/>
          <p:nvPr/>
        </p:nvSpPr>
        <p:spPr>
          <a:xfrm>
            <a:off x="2359692" y="4790193"/>
            <a:ext cx="911228" cy="362401"/>
          </a:xfrm>
          <a:prstGeom prst="rect">
            <a:avLst/>
          </a:prstGeom>
          <a:solidFill>
            <a:srgbClr val="FFFF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 = 3</a:t>
            </a:r>
          </a:p>
        </p:txBody>
      </p:sp>
    </p:spTree>
    <p:extLst>
      <p:ext uri="{BB962C8B-B14F-4D97-AF65-F5344CB8AC3E}">
        <p14:creationId xmlns:p14="http://schemas.microsoft.com/office/powerpoint/2010/main" val="22536778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Oval 61">
            <a:extLst>
              <a:ext uri="{FF2B5EF4-FFF2-40B4-BE49-F238E27FC236}">
                <a16:creationId xmlns:a16="http://schemas.microsoft.com/office/drawing/2014/main" id="{FD46111F-7106-4097-B9C1-14E0210F1DA4}"/>
              </a:ext>
            </a:extLst>
          </p:cNvPr>
          <p:cNvSpPr/>
          <p:nvPr/>
        </p:nvSpPr>
        <p:spPr>
          <a:xfrm>
            <a:off x="3150853" y="3942903"/>
            <a:ext cx="144016" cy="144007"/>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6 KNN: How </a:t>
            </a:r>
            <a:r>
              <a:rPr lang="en-US" altLang="zh-TW" b="1">
                <a:solidFill>
                  <a:srgbClr val="FFFF00"/>
                </a:solidFill>
              </a:rPr>
              <a:t>It Work? (</a:t>
            </a:r>
            <a:r>
              <a:rPr lang="en-US" altLang="zh-TW" b="1" dirty="0">
                <a:solidFill>
                  <a:srgbClr val="FFFF00"/>
                </a:solidFill>
              </a:rPr>
              <a:t>Part 2)</a:t>
            </a:r>
            <a:endParaRPr lang="zh-TW" altLang="en-US" b="1" dirty="0">
              <a:solidFill>
                <a:srgbClr val="FFFF00"/>
              </a:solidFill>
            </a:endParaRPr>
          </a:p>
        </p:txBody>
      </p:sp>
      <p:sp>
        <p:nvSpPr>
          <p:cNvPr id="3" name="副標題 2"/>
          <p:cNvSpPr>
            <a:spLocks noGrp="1"/>
          </p:cNvSpPr>
          <p:nvPr>
            <p:ph type="subTitle" idx="1"/>
          </p:nvPr>
        </p:nvSpPr>
        <p:spPr>
          <a:xfrm>
            <a:off x="467544" y="1268759"/>
            <a:ext cx="8352928" cy="1458355"/>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600" dirty="0">
                <a:solidFill>
                  <a:schemeClr val="tx1"/>
                </a:solidFill>
              </a:rPr>
              <a:t>If we look as K = 5.</a:t>
            </a:r>
          </a:p>
          <a:p>
            <a:pPr marL="342900" indent="-342900" algn="l">
              <a:buClr>
                <a:srgbClr val="0070C0"/>
              </a:buClr>
              <a:buSzPct val="80000"/>
              <a:buFont typeface="Wingdings" pitchFamily="2" charset="2"/>
              <a:buChar char="u"/>
            </a:pPr>
            <a:r>
              <a:rPr lang="en-US" sz="1600" dirty="0">
                <a:solidFill>
                  <a:schemeClr val="tx1"/>
                </a:solidFill>
              </a:rPr>
              <a:t>We will look at 5 data points which are closest to black point.</a:t>
            </a:r>
          </a:p>
          <a:p>
            <a:pPr marL="342900" indent="-342900" algn="l">
              <a:buClr>
                <a:srgbClr val="0070C0"/>
              </a:buClr>
              <a:buSzPct val="80000"/>
              <a:buFont typeface="Wingdings" pitchFamily="2" charset="2"/>
              <a:buChar char="u"/>
            </a:pPr>
            <a:r>
              <a:rPr lang="en-US" sz="1600" dirty="0">
                <a:solidFill>
                  <a:schemeClr val="tx1"/>
                </a:solidFill>
              </a:rPr>
              <a:t>We have 4 red and we have one blue, therefore, we have red 4 and blue 1.</a:t>
            </a:r>
          </a:p>
          <a:p>
            <a:pPr marL="342900" indent="-342900" algn="l">
              <a:buClr>
                <a:srgbClr val="0070C0"/>
              </a:buClr>
              <a:buSzPct val="80000"/>
              <a:buFont typeface="Wingdings" pitchFamily="2" charset="2"/>
              <a:buChar char="u"/>
            </a:pPr>
            <a:r>
              <a:rPr lang="en-US" sz="1600" dirty="0">
                <a:solidFill>
                  <a:schemeClr val="tx1"/>
                </a:solidFill>
              </a:rPr>
              <a:t>Because the highest occurrence is red 4, we going to classify this black point to red.</a:t>
            </a:r>
          </a:p>
          <a:p>
            <a:pPr marL="342900" indent="-342900" algn="l">
              <a:buClr>
                <a:srgbClr val="0070C0"/>
              </a:buClr>
              <a:buSzPct val="80000"/>
              <a:buFont typeface="Wingdings" pitchFamily="2" charset="2"/>
              <a:buChar char="u"/>
            </a:pPr>
            <a:r>
              <a:rPr lang="en-US" sz="1600" dirty="0">
                <a:solidFill>
                  <a:schemeClr val="tx1"/>
                </a:solidFill>
              </a:rPr>
              <a:t>That is essentially the K nearest neighbor algorithm works.</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dirty="0">
                <a:latin typeface="+mj-lt"/>
                <a:ea typeface="+mj-ea"/>
                <a:cs typeface="+mj-cs"/>
              </a:rPr>
              <a:t>https://techwithtim.net/tutorials/machine-learning-python/k-nearest-neighbors-2/</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2019/3/13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7</a:t>
            </a:fld>
            <a:endParaRPr lang="zh-TW" altLang="en-US"/>
          </a:p>
        </p:txBody>
      </p:sp>
      <p:cxnSp>
        <p:nvCxnSpPr>
          <p:cNvPr id="9" name="Straight Arrow Connector 8">
            <a:extLst>
              <a:ext uri="{FF2B5EF4-FFF2-40B4-BE49-F238E27FC236}">
                <a16:creationId xmlns:a16="http://schemas.microsoft.com/office/drawing/2014/main" id="{7E2655AD-2813-4430-A37A-3C2251AD199F}"/>
              </a:ext>
            </a:extLst>
          </p:cNvPr>
          <p:cNvCxnSpPr>
            <a:cxnSpLocks/>
          </p:cNvCxnSpPr>
          <p:nvPr/>
        </p:nvCxnSpPr>
        <p:spPr>
          <a:xfrm>
            <a:off x="2062064" y="6231273"/>
            <a:ext cx="528322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F64DE266-DFA3-4B7E-9A2D-022BB793DA85}"/>
              </a:ext>
            </a:extLst>
          </p:cNvPr>
          <p:cNvCxnSpPr>
            <a:cxnSpLocks/>
          </p:cNvCxnSpPr>
          <p:nvPr/>
        </p:nvCxnSpPr>
        <p:spPr>
          <a:xfrm flipV="1">
            <a:off x="2051720" y="2691542"/>
            <a:ext cx="0" cy="35397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F142B1E0-41F4-46EF-9DB8-71D195603C8B}"/>
              </a:ext>
            </a:extLst>
          </p:cNvPr>
          <p:cNvSpPr/>
          <p:nvPr/>
        </p:nvSpPr>
        <p:spPr>
          <a:xfrm>
            <a:off x="3721362" y="4475256"/>
            <a:ext cx="144016" cy="144007"/>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FFCDD037-52BB-4798-805F-A3627491DBB4}"/>
              </a:ext>
            </a:extLst>
          </p:cNvPr>
          <p:cNvSpPr/>
          <p:nvPr/>
        </p:nvSpPr>
        <p:spPr>
          <a:xfrm>
            <a:off x="3736504" y="5618592"/>
            <a:ext cx="144016" cy="144007"/>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C34D60CE-3F6B-40AC-9F94-864B81A2E109}"/>
              </a:ext>
            </a:extLst>
          </p:cNvPr>
          <p:cNvSpPr/>
          <p:nvPr/>
        </p:nvSpPr>
        <p:spPr>
          <a:xfrm>
            <a:off x="4257328" y="5114825"/>
            <a:ext cx="144016" cy="144007"/>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54BFD487-81F4-48C1-AEEF-BA6F14ED5123}"/>
              </a:ext>
            </a:extLst>
          </p:cNvPr>
          <p:cNvSpPr/>
          <p:nvPr/>
        </p:nvSpPr>
        <p:spPr>
          <a:xfrm>
            <a:off x="4176936" y="5563632"/>
            <a:ext cx="144016" cy="144007"/>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9864FB43-5219-43DF-A29E-811DFD26512B}"/>
              </a:ext>
            </a:extLst>
          </p:cNvPr>
          <p:cNvSpPr/>
          <p:nvPr/>
        </p:nvSpPr>
        <p:spPr>
          <a:xfrm>
            <a:off x="4176936" y="5909784"/>
            <a:ext cx="144016" cy="144007"/>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E0EC9586-FB49-46C1-BEF5-0D2B045CFB5F}"/>
              </a:ext>
            </a:extLst>
          </p:cNvPr>
          <p:cNvSpPr/>
          <p:nvPr/>
        </p:nvSpPr>
        <p:spPr>
          <a:xfrm>
            <a:off x="3923622" y="4941741"/>
            <a:ext cx="144016" cy="144007"/>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9010709C-462F-497E-B204-E3B86C06BF7E}"/>
              </a:ext>
            </a:extLst>
          </p:cNvPr>
          <p:cNvSpPr/>
          <p:nvPr/>
        </p:nvSpPr>
        <p:spPr>
          <a:xfrm>
            <a:off x="4049688" y="5698988"/>
            <a:ext cx="144016" cy="144007"/>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B4D43B82-96D1-41DD-9E12-1B1866D4C314}"/>
              </a:ext>
            </a:extLst>
          </p:cNvPr>
          <p:cNvSpPr/>
          <p:nvPr/>
        </p:nvSpPr>
        <p:spPr>
          <a:xfrm>
            <a:off x="4570512" y="5195221"/>
            <a:ext cx="144016" cy="144007"/>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BA941519-57B7-4BEC-9129-49528E4BA678}"/>
              </a:ext>
            </a:extLst>
          </p:cNvPr>
          <p:cNvSpPr/>
          <p:nvPr/>
        </p:nvSpPr>
        <p:spPr>
          <a:xfrm>
            <a:off x="4490120" y="5644028"/>
            <a:ext cx="144016" cy="144007"/>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200680E1-9183-4ED4-A58B-E559ED5AA738}"/>
              </a:ext>
            </a:extLst>
          </p:cNvPr>
          <p:cNvSpPr/>
          <p:nvPr/>
        </p:nvSpPr>
        <p:spPr>
          <a:xfrm>
            <a:off x="4490120" y="5990180"/>
            <a:ext cx="144016" cy="144007"/>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33627A03-8896-4E1C-B797-47F9B401C8EB}"/>
              </a:ext>
            </a:extLst>
          </p:cNvPr>
          <p:cNvSpPr/>
          <p:nvPr/>
        </p:nvSpPr>
        <p:spPr>
          <a:xfrm>
            <a:off x="2505750" y="3587260"/>
            <a:ext cx="144016" cy="144007"/>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7F0269BC-93AE-4B44-97F9-3024BBCFC0EA}"/>
              </a:ext>
            </a:extLst>
          </p:cNvPr>
          <p:cNvSpPr/>
          <p:nvPr/>
        </p:nvSpPr>
        <p:spPr>
          <a:xfrm>
            <a:off x="2522518" y="4099420"/>
            <a:ext cx="144016" cy="144007"/>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DFDE0384-99A8-4F5D-8713-99DB4A2A6146}"/>
              </a:ext>
            </a:extLst>
          </p:cNvPr>
          <p:cNvSpPr/>
          <p:nvPr/>
        </p:nvSpPr>
        <p:spPr>
          <a:xfrm>
            <a:off x="3043342" y="3595653"/>
            <a:ext cx="144016" cy="144007"/>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590FF91C-62A7-4F3F-A57D-B7F61C1E4149}"/>
              </a:ext>
            </a:extLst>
          </p:cNvPr>
          <p:cNvSpPr/>
          <p:nvPr/>
        </p:nvSpPr>
        <p:spPr>
          <a:xfrm>
            <a:off x="2962950" y="4044460"/>
            <a:ext cx="144016" cy="144007"/>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F9D39E15-B71E-4FAB-9299-6DE09841CE56}"/>
              </a:ext>
            </a:extLst>
          </p:cNvPr>
          <p:cNvSpPr/>
          <p:nvPr/>
        </p:nvSpPr>
        <p:spPr>
          <a:xfrm>
            <a:off x="2962950" y="4390612"/>
            <a:ext cx="144016" cy="144007"/>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06348E2D-5993-4DF4-8DB0-7219B973193D}"/>
              </a:ext>
            </a:extLst>
          </p:cNvPr>
          <p:cNvSpPr/>
          <p:nvPr/>
        </p:nvSpPr>
        <p:spPr>
          <a:xfrm>
            <a:off x="2818934" y="3667656"/>
            <a:ext cx="144016" cy="144007"/>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6915693F-92B4-482E-91B4-3B98E58376A6}"/>
              </a:ext>
            </a:extLst>
          </p:cNvPr>
          <p:cNvSpPr/>
          <p:nvPr/>
        </p:nvSpPr>
        <p:spPr>
          <a:xfrm>
            <a:off x="2835702" y="4179816"/>
            <a:ext cx="144016" cy="144007"/>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057AAEA8-CF65-4468-805D-D3BDEA32881B}"/>
              </a:ext>
            </a:extLst>
          </p:cNvPr>
          <p:cNvSpPr/>
          <p:nvPr/>
        </p:nvSpPr>
        <p:spPr>
          <a:xfrm>
            <a:off x="3356526" y="3676049"/>
            <a:ext cx="144016" cy="144007"/>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70A283D4-C6A8-4486-B24F-961025C1E8CD}"/>
              </a:ext>
            </a:extLst>
          </p:cNvPr>
          <p:cNvSpPr/>
          <p:nvPr/>
        </p:nvSpPr>
        <p:spPr>
          <a:xfrm>
            <a:off x="3276134" y="4124856"/>
            <a:ext cx="144016" cy="144007"/>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a:extLst>
              <a:ext uri="{FF2B5EF4-FFF2-40B4-BE49-F238E27FC236}">
                <a16:creationId xmlns:a16="http://schemas.microsoft.com/office/drawing/2014/main" id="{9C0AD62C-7B08-4832-A284-1AE1B24700FD}"/>
              </a:ext>
            </a:extLst>
          </p:cNvPr>
          <p:cNvSpPr/>
          <p:nvPr/>
        </p:nvSpPr>
        <p:spPr>
          <a:xfrm>
            <a:off x="3276134" y="4471008"/>
            <a:ext cx="144016" cy="144007"/>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25E19BFA-B111-44B5-815A-9F22A3C9B3FD}"/>
              </a:ext>
            </a:extLst>
          </p:cNvPr>
          <p:cNvSpPr/>
          <p:nvPr/>
        </p:nvSpPr>
        <p:spPr>
          <a:xfrm>
            <a:off x="5225008" y="3773054"/>
            <a:ext cx="144016" cy="144007"/>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a:extLst>
              <a:ext uri="{FF2B5EF4-FFF2-40B4-BE49-F238E27FC236}">
                <a16:creationId xmlns:a16="http://schemas.microsoft.com/office/drawing/2014/main" id="{95C27BA1-269C-45BF-AB6D-AF4A1422E9AF}"/>
              </a:ext>
            </a:extLst>
          </p:cNvPr>
          <p:cNvSpPr/>
          <p:nvPr/>
        </p:nvSpPr>
        <p:spPr>
          <a:xfrm>
            <a:off x="5241776" y="4285214"/>
            <a:ext cx="144016" cy="144007"/>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35695132-D1A3-4C6E-9F24-8B12B8591F0A}"/>
              </a:ext>
            </a:extLst>
          </p:cNvPr>
          <p:cNvSpPr/>
          <p:nvPr/>
        </p:nvSpPr>
        <p:spPr>
          <a:xfrm>
            <a:off x="5762600" y="3781447"/>
            <a:ext cx="144016" cy="144007"/>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2C2274E0-7347-4433-A37A-417D64DE5065}"/>
              </a:ext>
            </a:extLst>
          </p:cNvPr>
          <p:cNvSpPr/>
          <p:nvPr/>
        </p:nvSpPr>
        <p:spPr>
          <a:xfrm>
            <a:off x="5682208" y="4230254"/>
            <a:ext cx="144016" cy="144007"/>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a:extLst>
              <a:ext uri="{FF2B5EF4-FFF2-40B4-BE49-F238E27FC236}">
                <a16:creationId xmlns:a16="http://schemas.microsoft.com/office/drawing/2014/main" id="{CA910823-0397-4BC6-AFFD-57D4ADE90C14}"/>
              </a:ext>
            </a:extLst>
          </p:cNvPr>
          <p:cNvSpPr/>
          <p:nvPr/>
        </p:nvSpPr>
        <p:spPr>
          <a:xfrm>
            <a:off x="5682208" y="4576406"/>
            <a:ext cx="144016" cy="144007"/>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31286351-7C1F-4947-AC67-727BF13B1CF6}"/>
              </a:ext>
            </a:extLst>
          </p:cNvPr>
          <p:cNvSpPr/>
          <p:nvPr/>
        </p:nvSpPr>
        <p:spPr>
          <a:xfrm>
            <a:off x="5538192" y="3853450"/>
            <a:ext cx="144016" cy="144007"/>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a:extLst>
              <a:ext uri="{FF2B5EF4-FFF2-40B4-BE49-F238E27FC236}">
                <a16:creationId xmlns:a16="http://schemas.microsoft.com/office/drawing/2014/main" id="{8A3BF49B-F118-4C8B-B449-553E18B4C63D}"/>
              </a:ext>
            </a:extLst>
          </p:cNvPr>
          <p:cNvSpPr/>
          <p:nvPr/>
        </p:nvSpPr>
        <p:spPr>
          <a:xfrm>
            <a:off x="5554960" y="4365610"/>
            <a:ext cx="144016" cy="144007"/>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BF773F69-E035-4DC6-BB6D-930D9FD92B40}"/>
              </a:ext>
            </a:extLst>
          </p:cNvPr>
          <p:cNvSpPr/>
          <p:nvPr/>
        </p:nvSpPr>
        <p:spPr>
          <a:xfrm>
            <a:off x="5995392" y="4310650"/>
            <a:ext cx="144016" cy="144007"/>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BBD2925B-3451-488E-8396-C0483D368884}"/>
              </a:ext>
            </a:extLst>
          </p:cNvPr>
          <p:cNvSpPr/>
          <p:nvPr/>
        </p:nvSpPr>
        <p:spPr>
          <a:xfrm>
            <a:off x="5995392" y="4656802"/>
            <a:ext cx="144016" cy="144007"/>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id="{FB93832C-7F03-473E-BC3F-C0D2FAD0E336}"/>
              </a:ext>
            </a:extLst>
          </p:cNvPr>
          <p:cNvSpPr/>
          <p:nvPr/>
        </p:nvSpPr>
        <p:spPr>
          <a:xfrm>
            <a:off x="3955740" y="5394187"/>
            <a:ext cx="144016" cy="144007"/>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a:extLst>
              <a:ext uri="{FF2B5EF4-FFF2-40B4-BE49-F238E27FC236}">
                <a16:creationId xmlns:a16="http://schemas.microsoft.com/office/drawing/2014/main" id="{78DAA579-5269-45CF-9365-CA63F7DC0667}"/>
              </a:ext>
            </a:extLst>
          </p:cNvPr>
          <p:cNvSpPr/>
          <p:nvPr/>
        </p:nvSpPr>
        <p:spPr>
          <a:xfrm>
            <a:off x="5682208" y="4922558"/>
            <a:ext cx="144016" cy="14400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a:extLst>
              <a:ext uri="{FF2B5EF4-FFF2-40B4-BE49-F238E27FC236}">
                <a16:creationId xmlns:a16="http://schemas.microsoft.com/office/drawing/2014/main" id="{555A1A32-F520-493A-91BE-474F6445ACE6}"/>
              </a:ext>
            </a:extLst>
          </p:cNvPr>
          <p:cNvSpPr/>
          <p:nvPr/>
        </p:nvSpPr>
        <p:spPr>
          <a:xfrm>
            <a:off x="5222130" y="3349115"/>
            <a:ext cx="144016" cy="144007"/>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a:extLst>
              <a:ext uri="{FF2B5EF4-FFF2-40B4-BE49-F238E27FC236}">
                <a16:creationId xmlns:a16="http://schemas.microsoft.com/office/drawing/2014/main" id="{C13AC375-9E00-4151-BABE-C2F44D005CA6}"/>
              </a:ext>
            </a:extLst>
          </p:cNvPr>
          <p:cNvSpPr/>
          <p:nvPr/>
        </p:nvSpPr>
        <p:spPr>
          <a:xfrm>
            <a:off x="4897016" y="3037946"/>
            <a:ext cx="144016" cy="144007"/>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a:extLst>
              <a:ext uri="{FF2B5EF4-FFF2-40B4-BE49-F238E27FC236}">
                <a16:creationId xmlns:a16="http://schemas.microsoft.com/office/drawing/2014/main" id="{749E8912-DF7D-45BE-8719-17E6E0348891}"/>
              </a:ext>
            </a:extLst>
          </p:cNvPr>
          <p:cNvSpPr/>
          <p:nvPr/>
        </p:nvSpPr>
        <p:spPr>
          <a:xfrm>
            <a:off x="3284518" y="3324777"/>
            <a:ext cx="144016" cy="144007"/>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a:extLst>
              <a:ext uri="{FF2B5EF4-FFF2-40B4-BE49-F238E27FC236}">
                <a16:creationId xmlns:a16="http://schemas.microsoft.com/office/drawing/2014/main" id="{5F286BD8-A9B5-4421-9A82-4882C142F76C}"/>
              </a:ext>
            </a:extLst>
          </p:cNvPr>
          <p:cNvSpPr/>
          <p:nvPr/>
        </p:nvSpPr>
        <p:spPr>
          <a:xfrm>
            <a:off x="3589318" y="4013026"/>
            <a:ext cx="144016" cy="14400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6219B957-09AA-432B-9216-EFF68F015855}"/>
              </a:ext>
            </a:extLst>
          </p:cNvPr>
          <p:cNvSpPr/>
          <p:nvPr/>
        </p:nvSpPr>
        <p:spPr>
          <a:xfrm>
            <a:off x="6130926" y="3696015"/>
            <a:ext cx="911228" cy="362401"/>
          </a:xfrm>
          <a:prstGeom prst="rect">
            <a:avLst/>
          </a:prstGeom>
          <a:solidFill>
            <a:srgbClr val="FFFF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K = 5</a:t>
            </a:r>
          </a:p>
        </p:txBody>
      </p:sp>
      <p:cxnSp>
        <p:nvCxnSpPr>
          <p:cNvPr id="24" name="Straight Connector 23">
            <a:extLst>
              <a:ext uri="{FF2B5EF4-FFF2-40B4-BE49-F238E27FC236}">
                <a16:creationId xmlns:a16="http://schemas.microsoft.com/office/drawing/2014/main" id="{2AE8D6D4-E39C-46B6-B733-0325619D5271}"/>
              </a:ext>
            </a:extLst>
          </p:cNvPr>
          <p:cNvCxnSpPr/>
          <p:nvPr/>
        </p:nvCxnSpPr>
        <p:spPr>
          <a:xfrm>
            <a:off x="3279430" y="4141335"/>
            <a:ext cx="147186" cy="14400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C6648827-0387-4C3D-9FB8-0E213604DBD4}"/>
              </a:ext>
            </a:extLst>
          </p:cNvPr>
          <p:cNvCxnSpPr/>
          <p:nvPr/>
        </p:nvCxnSpPr>
        <p:spPr>
          <a:xfrm flipH="1">
            <a:off x="3276259" y="4149728"/>
            <a:ext cx="147187" cy="14400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A04F1BA9-E228-4998-8EB2-49CE5FC36831}"/>
              </a:ext>
            </a:extLst>
          </p:cNvPr>
          <p:cNvCxnSpPr/>
          <p:nvPr/>
        </p:nvCxnSpPr>
        <p:spPr>
          <a:xfrm>
            <a:off x="3377387" y="3674637"/>
            <a:ext cx="147186" cy="14400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6A93DA0C-0A7F-41A5-A86C-1E5CD7F36853}"/>
              </a:ext>
            </a:extLst>
          </p:cNvPr>
          <p:cNvCxnSpPr/>
          <p:nvPr/>
        </p:nvCxnSpPr>
        <p:spPr>
          <a:xfrm flipH="1">
            <a:off x="3374216" y="3683030"/>
            <a:ext cx="147187" cy="14400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A135ECA1-4367-4A27-8FE6-0F58CD11E933}"/>
              </a:ext>
            </a:extLst>
          </p:cNvPr>
          <p:cNvCxnSpPr/>
          <p:nvPr/>
        </p:nvCxnSpPr>
        <p:spPr>
          <a:xfrm>
            <a:off x="3152439" y="3917060"/>
            <a:ext cx="147186" cy="14400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51435495-B5CA-4AC5-841D-69CF77013BCD}"/>
              </a:ext>
            </a:extLst>
          </p:cNvPr>
          <p:cNvCxnSpPr/>
          <p:nvPr/>
        </p:nvCxnSpPr>
        <p:spPr>
          <a:xfrm flipH="1">
            <a:off x="3149268" y="3925453"/>
            <a:ext cx="147187" cy="14400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63" name="Rectangle 62">
            <a:extLst>
              <a:ext uri="{FF2B5EF4-FFF2-40B4-BE49-F238E27FC236}">
                <a16:creationId xmlns:a16="http://schemas.microsoft.com/office/drawing/2014/main" id="{F622C9C7-BB76-4B28-AD5D-66EF5CDD16D5}"/>
              </a:ext>
            </a:extLst>
          </p:cNvPr>
          <p:cNvSpPr/>
          <p:nvPr/>
        </p:nvSpPr>
        <p:spPr>
          <a:xfrm>
            <a:off x="2359692" y="4790193"/>
            <a:ext cx="911228" cy="362401"/>
          </a:xfrm>
          <a:prstGeom prst="rect">
            <a:avLst/>
          </a:prstGeom>
          <a:solidFill>
            <a:srgbClr val="FFFF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 = 4</a:t>
            </a:r>
          </a:p>
        </p:txBody>
      </p:sp>
      <p:cxnSp>
        <p:nvCxnSpPr>
          <p:cNvPr id="70" name="Straight Connector 69">
            <a:extLst>
              <a:ext uri="{FF2B5EF4-FFF2-40B4-BE49-F238E27FC236}">
                <a16:creationId xmlns:a16="http://schemas.microsoft.com/office/drawing/2014/main" id="{A9CDA5D8-D6B2-424A-884A-CE13A2194885}"/>
              </a:ext>
            </a:extLst>
          </p:cNvPr>
          <p:cNvCxnSpPr/>
          <p:nvPr/>
        </p:nvCxnSpPr>
        <p:spPr>
          <a:xfrm flipH="1">
            <a:off x="2960572" y="4052466"/>
            <a:ext cx="147187" cy="14400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AF3FA82D-B320-4E09-BA17-B707692B6C9E}"/>
              </a:ext>
            </a:extLst>
          </p:cNvPr>
          <p:cNvCxnSpPr/>
          <p:nvPr/>
        </p:nvCxnSpPr>
        <p:spPr>
          <a:xfrm>
            <a:off x="2970771" y="4044138"/>
            <a:ext cx="147186" cy="14400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1BEA0DAA-C0F6-4A59-B9A9-47880324DC8C}"/>
              </a:ext>
            </a:extLst>
          </p:cNvPr>
          <p:cNvCxnSpPr/>
          <p:nvPr/>
        </p:nvCxnSpPr>
        <p:spPr>
          <a:xfrm>
            <a:off x="3721362" y="4462615"/>
            <a:ext cx="147186" cy="14400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569ED504-9061-4CF9-9AA5-EA05433C4D3C}"/>
              </a:ext>
            </a:extLst>
          </p:cNvPr>
          <p:cNvCxnSpPr>
            <a:cxnSpLocks/>
          </p:cNvCxnSpPr>
          <p:nvPr/>
        </p:nvCxnSpPr>
        <p:spPr>
          <a:xfrm flipH="1">
            <a:off x="3718191" y="4471008"/>
            <a:ext cx="147187" cy="14400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75" name="Rectangle 74">
            <a:extLst>
              <a:ext uri="{FF2B5EF4-FFF2-40B4-BE49-F238E27FC236}">
                <a16:creationId xmlns:a16="http://schemas.microsoft.com/office/drawing/2014/main" id="{1858CC32-6F99-4451-8FF0-C7607D05D312}"/>
              </a:ext>
            </a:extLst>
          </p:cNvPr>
          <p:cNvSpPr/>
          <p:nvPr/>
        </p:nvSpPr>
        <p:spPr>
          <a:xfrm>
            <a:off x="2353684" y="5233431"/>
            <a:ext cx="911228" cy="362401"/>
          </a:xfrm>
          <a:prstGeom prst="rect">
            <a:avLst/>
          </a:prstGeom>
          <a:solidFill>
            <a:srgbClr val="FFFF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 = 1</a:t>
            </a:r>
          </a:p>
        </p:txBody>
      </p:sp>
    </p:spTree>
    <p:extLst>
      <p:ext uri="{BB962C8B-B14F-4D97-AF65-F5344CB8AC3E}">
        <p14:creationId xmlns:p14="http://schemas.microsoft.com/office/powerpoint/2010/main" val="36616478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Oval 61">
            <a:extLst>
              <a:ext uri="{FF2B5EF4-FFF2-40B4-BE49-F238E27FC236}">
                <a16:creationId xmlns:a16="http://schemas.microsoft.com/office/drawing/2014/main" id="{FD46111F-7106-4097-B9C1-14E0210F1DA4}"/>
              </a:ext>
            </a:extLst>
          </p:cNvPr>
          <p:cNvSpPr/>
          <p:nvPr/>
        </p:nvSpPr>
        <p:spPr>
          <a:xfrm>
            <a:off x="3150853" y="3942903"/>
            <a:ext cx="144016" cy="144007"/>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6 KNN: How </a:t>
            </a:r>
            <a:r>
              <a:rPr lang="en-US" altLang="zh-TW" b="1">
                <a:solidFill>
                  <a:srgbClr val="FFFF00"/>
                </a:solidFill>
              </a:rPr>
              <a:t>It Work? (</a:t>
            </a:r>
            <a:r>
              <a:rPr lang="en-US" altLang="zh-TW" b="1" dirty="0">
                <a:solidFill>
                  <a:srgbClr val="FFFF00"/>
                </a:solidFill>
              </a:rPr>
              <a:t>Part 2)</a:t>
            </a:r>
            <a:endParaRPr lang="zh-TW" altLang="en-US" b="1" dirty="0">
              <a:solidFill>
                <a:srgbClr val="FFFF00"/>
              </a:solidFill>
            </a:endParaRPr>
          </a:p>
        </p:txBody>
      </p:sp>
      <p:sp>
        <p:nvSpPr>
          <p:cNvPr id="3" name="副標題 2"/>
          <p:cNvSpPr>
            <a:spLocks noGrp="1"/>
          </p:cNvSpPr>
          <p:nvPr>
            <p:ph type="subTitle" idx="1"/>
          </p:nvPr>
        </p:nvSpPr>
        <p:spPr>
          <a:xfrm>
            <a:off x="467544" y="1268759"/>
            <a:ext cx="8352928" cy="1458355"/>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600" dirty="0">
                <a:solidFill>
                  <a:schemeClr val="tx1"/>
                </a:solidFill>
              </a:rPr>
              <a:t>What if I say, K = 4?</a:t>
            </a:r>
          </a:p>
          <a:p>
            <a:pPr marL="342900" indent="-342900" algn="l">
              <a:buClr>
                <a:srgbClr val="0070C0"/>
              </a:buClr>
              <a:buSzPct val="80000"/>
              <a:buFont typeface="Wingdings" pitchFamily="2" charset="2"/>
              <a:buChar char="u"/>
            </a:pPr>
            <a:r>
              <a:rPr lang="en-US" sz="1600" dirty="0">
                <a:solidFill>
                  <a:schemeClr val="tx1"/>
                </a:solidFill>
              </a:rPr>
              <a:t>Now, we have two green points and two blue points.</a:t>
            </a:r>
          </a:p>
          <a:p>
            <a:pPr marL="342900" indent="-342900" algn="l">
              <a:buClr>
                <a:srgbClr val="0070C0"/>
              </a:buClr>
              <a:buSzPct val="80000"/>
              <a:buFont typeface="Wingdings" pitchFamily="2" charset="2"/>
              <a:buChar char="u"/>
            </a:pPr>
            <a:r>
              <a:rPr lang="en-US" sz="1600" dirty="0">
                <a:solidFill>
                  <a:schemeClr val="tx1"/>
                </a:solidFill>
              </a:rPr>
              <a:t>How do we classify this black data point?</a:t>
            </a:r>
          </a:p>
          <a:p>
            <a:pPr marL="342900" indent="-342900" algn="l">
              <a:buClr>
                <a:srgbClr val="0070C0"/>
              </a:buClr>
              <a:buSzPct val="80000"/>
              <a:buFont typeface="Wingdings" pitchFamily="2" charset="2"/>
              <a:buChar char="u"/>
            </a:pPr>
            <a:r>
              <a:rPr lang="en-US" sz="1600" dirty="0">
                <a:solidFill>
                  <a:schemeClr val="tx1"/>
                </a:solidFill>
              </a:rPr>
              <a:t>That is why obviously why we need to pick K to be a odd number. So, K = 1, 3, 5, 7, 9, and etc.</a:t>
            </a:r>
          </a:p>
          <a:p>
            <a:pPr marL="342900" indent="-342900" algn="l">
              <a:buClr>
                <a:srgbClr val="0070C0"/>
              </a:buClr>
              <a:buSzPct val="80000"/>
              <a:buFont typeface="Wingdings" pitchFamily="2" charset="2"/>
              <a:buChar char="u"/>
            </a:pPr>
            <a:r>
              <a:rPr lang="en-US" sz="1600" dirty="0">
                <a:solidFill>
                  <a:schemeClr val="tx1"/>
                </a:solidFill>
              </a:rPr>
              <a:t>No matter what, we always have a winner that we can decide that point to a class.</a:t>
            </a:r>
          </a:p>
          <a:p>
            <a:pPr marL="342900" indent="-342900" algn="l">
              <a:buClr>
                <a:srgbClr val="0070C0"/>
              </a:buClr>
              <a:buSzPct val="80000"/>
              <a:buFont typeface="Wingdings" pitchFamily="2" charset="2"/>
              <a:buChar char="u"/>
            </a:pPr>
            <a:endParaRPr lang="en-US" sz="1600"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dirty="0">
                <a:latin typeface="+mj-lt"/>
                <a:ea typeface="+mj-ea"/>
                <a:cs typeface="+mj-cs"/>
              </a:rPr>
              <a:t>https://techwithtim.net/tutorials/machine-learning-python/k-nearest-neighbors-2/</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2019/3/13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8</a:t>
            </a:fld>
            <a:endParaRPr lang="zh-TW" altLang="en-US"/>
          </a:p>
        </p:txBody>
      </p:sp>
      <p:cxnSp>
        <p:nvCxnSpPr>
          <p:cNvPr id="9" name="Straight Arrow Connector 8">
            <a:extLst>
              <a:ext uri="{FF2B5EF4-FFF2-40B4-BE49-F238E27FC236}">
                <a16:creationId xmlns:a16="http://schemas.microsoft.com/office/drawing/2014/main" id="{7E2655AD-2813-4430-A37A-3C2251AD199F}"/>
              </a:ext>
            </a:extLst>
          </p:cNvPr>
          <p:cNvCxnSpPr>
            <a:cxnSpLocks/>
          </p:cNvCxnSpPr>
          <p:nvPr/>
        </p:nvCxnSpPr>
        <p:spPr>
          <a:xfrm>
            <a:off x="2062064" y="6231273"/>
            <a:ext cx="528322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F64DE266-DFA3-4B7E-9A2D-022BB793DA85}"/>
              </a:ext>
            </a:extLst>
          </p:cNvPr>
          <p:cNvCxnSpPr>
            <a:cxnSpLocks/>
          </p:cNvCxnSpPr>
          <p:nvPr/>
        </p:nvCxnSpPr>
        <p:spPr>
          <a:xfrm flipV="1">
            <a:off x="2051720" y="2691542"/>
            <a:ext cx="0" cy="35397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F142B1E0-41F4-46EF-9DB8-71D195603C8B}"/>
              </a:ext>
            </a:extLst>
          </p:cNvPr>
          <p:cNvSpPr/>
          <p:nvPr/>
        </p:nvSpPr>
        <p:spPr>
          <a:xfrm>
            <a:off x="3721362" y="4475256"/>
            <a:ext cx="144016" cy="144007"/>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FFCDD037-52BB-4798-805F-A3627491DBB4}"/>
              </a:ext>
            </a:extLst>
          </p:cNvPr>
          <p:cNvSpPr/>
          <p:nvPr/>
        </p:nvSpPr>
        <p:spPr>
          <a:xfrm>
            <a:off x="3736504" y="5618592"/>
            <a:ext cx="144016" cy="144007"/>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C34D60CE-3F6B-40AC-9F94-864B81A2E109}"/>
              </a:ext>
            </a:extLst>
          </p:cNvPr>
          <p:cNvSpPr/>
          <p:nvPr/>
        </p:nvSpPr>
        <p:spPr>
          <a:xfrm>
            <a:off x="4295800" y="4832291"/>
            <a:ext cx="144016" cy="144007"/>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54BFD487-81F4-48C1-AEEF-BA6F14ED5123}"/>
              </a:ext>
            </a:extLst>
          </p:cNvPr>
          <p:cNvSpPr/>
          <p:nvPr/>
        </p:nvSpPr>
        <p:spPr>
          <a:xfrm>
            <a:off x="4176936" y="5563632"/>
            <a:ext cx="144016" cy="144007"/>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9864FB43-5219-43DF-A29E-811DFD26512B}"/>
              </a:ext>
            </a:extLst>
          </p:cNvPr>
          <p:cNvSpPr/>
          <p:nvPr/>
        </p:nvSpPr>
        <p:spPr>
          <a:xfrm>
            <a:off x="4176936" y="5909784"/>
            <a:ext cx="144016" cy="144007"/>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E0EC9586-FB49-46C1-BEF5-0D2B045CFB5F}"/>
              </a:ext>
            </a:extLst>
          </p:cNvPr>
          <p:cNvSpPr/>
          <p:nvPr/>
        </p:nvSpPr>
        <p:spPr>
          <a:xfrm>
            <a:off x="3923622" y="4941741"/>
            <a:ext cx="144016" cy="144007"/>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9010709C-462F-497E-B204-E3B86C06BF7E}"/>
              </a:ext>
            </a:extLst>
          </p:cNvPr>
          <p:cNvSpPr/>
          <p:nvPr/>
        </p:nvSpPr>
        <p:spPr>
          <a:xfrm>
            <a:off x="4049688" y="5698988"/>
            <a:ext cx="144016" cy="144007"/>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B4D43B82-96D1-41DD-9E12-1B1866D4C314}"/>
              </a:ext>
            </a:extLst>
          </p:cNvPr>
          <p:cNvSpPr/>
          <p:nvPr/>
        </p:nvSpPr>
        <p:spPr>
          <a:xfrm>
            <a:off x="4570512" y="5195221"/>
            <a:ext cx="144016" cy="144007"/>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BA941519-57B7-4BEC-9129-49528E4BA678}"/>
              </a:ext>
            </a:extLst>
          </p:cNvPr>
          <p:cNvSpPr/>
          <p:nvPr/>
        </p:nvSpPr>
        <p:spPr>
          <a:xfrm>
            <a:off x="4490120" y="5644028"/>
            <a:ext cx="144016" cy="144007"/>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200680E1-9183-4ED4-A58B-E559ED5AA738}"/>
              </a:ext>
            </a:extLst>
          </p:cNvPr>
          <p:cNvSpPr/>
          <p:nvPr/>
        </p:nvSpPr>
        <p:spPr>
          <a:xfrm>
            <a:off x="4490120" y="5990180"/>
            <a:ext cx="144016" cy="144007"/>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33627A03-8896-4E1C-B797-47F9B401C8EB}"/>
              </a:ext>
            </a:extLst>
          </p:cNvPr>
          <p:cNvSpPr/>
          <p:nvPr/>
        </p:nvSpPr>
        <p:spPr>
          <a:xfrm>
            <a:off x="2505750" y="3587260"/>
            <a:ext cx="144016" cy="144007"/>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7F0269BC-93AE-4B44-97F9-3024BBCFC0EA}"/>
              </a:ext>
            </a:extLst>
          </p:cNvPr>
          <p:cNvSpPr/>
          <p:nvPr/>
        </p:nvSpPr>
        <p:spPr>
          <a:xfrm>
            <a:off x="2522518" y="4099420"/>
            <a:ext cx="144016" cy="144007"/>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DFDE0384-99A8-4F5D-8713-99DB4A2A6146}"/>
              </a:ext>
            </a:extLst>
          </p:cNvPr>
          <p:cNvSpPr/>
          <p:nvPr/>
        </p:nvSpPr>
        <p:spPr>
          <a:xfrm>
            <a:off x="3043342" y="3595653"/>
            <a:ext cx="144016" cy="144007"/>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590FF91C-62A7-4F3F-A57D-B7F61C1E4149}"/>
              </a:ext>
            </a:extLst>
          </p:cNvPr>
          <p:cNvSpPr/>
          <p:nvPr/>
        </p:nvSpPr>
        <p:spPr>
          <a:xfrm>
            <a:off x="2962950" y="4044460"/>
            <a:ext cx="144016" cy="144007"/>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F9D39E15-B71E-4FAB-9299-6DE09841CE56}"/>
              </a:ext>
            </a:extLst>
          </p:cNvPr>
          <p:cNvSpPr/>
          <p:nvPr/>
        </p:nvSpPr>
        <p:spPr>
          <a:xfrm>
            <a:off x="2962950" y="4390612"/>
            <a:ext cx="144016" cy="144007"/>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06348E2D-5993-4DF4-8DB0-7219B973193D}"/>
              </a:ext>
            </a:extLst>
          </p:cNvPr>
          <p:cNvSpPr/>
          <p:nvPr/>
        </p:nvSpPr>
        <p:spPr>
          <a:xfrm>
            <a:off x="2818934" y="3667656"/>
            <a:ext cx="144016" cy="144007"/>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6915693F-92B4-482E-91B4-3B98E58376A6}"/>
              </a:ext>
            </a:extLst>
          </p:cNvPr>
          <p:cNvSpPr/>
          <p:nvPr/>
        </p:nvSpPr>
        <p:spPr>
          <a:xfrm>
            <a:off x="2835702" y="4179816"/>
            <a:ext cx="144016" cy="144007"/>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057AAEA8-CF65-4468-805D-D3BDEA32881B}"/>
              </a:ext>
            </a:extLst>
          </p:cNvPr>
          <p:cNvSpPr/>
          <p:nvPr/>
        </p:nvSpPr>
        <p:spPr>
          <a:xfrm>
            <a:off x="3356526" y="3676049"/>
            <a:ext cx="144016" cy="144007"/>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70A283D4-C6A8-4486-B24F-961025C1E8CD}"/>
              </a:ext>
            </a:extLst>
          </p:cNvPr>
          <p:cNvSpPr/>
          <p:nvPr/>
        </p:nvSpPr>
        <p:spPr>
          <a:xfrm>
            <a:off x="3276134" y="4124856"/>
            <a:ext cx="144016" cy="144007"/>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a:extLst>
              <a:ext uri="{FF2B5EF4-FFF2-40B4-BE49-F238E27FC236}">
                <a16:creationId xmlns:a16="http://schemas.microsoft.com/office/drawing/2014/main" id="{9C0AD62C-7B08-4832-A284-1AE1B24700FD}"/>
              </a:ext>
            </a:extLst>
          </p:cNvPr>
          <p:cNvSpPr/>
          <p:nvPr/>
        </p:nvSpPr>
        <p:spPr>
          <a:xfrm>
            <a:off x="3276134" y="4471008"/>
            <a:ext cx="144016" cy="144007"/>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25E19BFA-B111-44B5-815A-9F22A3C9B3FD}"/>
              </a:ext>
            </a:extLst>
          </p:cNvPr>
          <p:cNvSpPr/>
          <p:nvPr/>
        </p:nvSpPr>
        <p:spPr>
          <a:xfrm>
            <a:off x="5225008" y="3773054"/>
            <a:ext cx="144016" cy="144007"/>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a:extLst>
              <a:ext uri="{FF2B5EF4-FFF2-40B4-BE49-F238E27FC236}">
                <a16:creationId xmlns:a16="http://schemas.microsoft.com/office/drawing/2014/main" id="{95C27BA1-269C-45BF-AB6D-AF4A1422E9AF}"/>
              </a:ext>
            </a:extLst>
          </p:cNvPr>
          <p:cNvSpPr/>
          <p:nvPr/>
        </p:nvSpPr>
        <p:spPr>
          <a:xfrm>
            <a:off x="5100054" y="4252043"/>
            <a:ext cx="144016" cy="144007"/>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35695132-D1A3-4C6E-9F24-8B12B8591F0A}"/>
              </a:ext>
            </a:extLst>
          </p:cNvPr>
          <p:cNvSpPr/>
          <p:nvPr/>
        </p:nvSpPr>
        <p:spPr>
          <a:xfrm>
            <a:off x="5762600" y="3781447"/>
            <a:ext cx="144016" cy="144007"/>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2C2274E0-7347-4433-A37A-417D64DE5065}"/>
              </a:ext>
            </a:extLst>
          </p:cNvPr>
          <p:cNvSpPr/>
          <p:nvPr/>
        </p:nvSpPr>
        <p:spPr>
          <a:xfrm>
            <a:off x="5455366" y="4249206"/>
            <a:ext cx="144016" cy="144007"/>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a:extLst>
              <a:ext uri="{FF2B5EF4-FFF2-40B4-BE49-F238E27FC236}">
                <a16:creationId xmlns:a16="http://schemas.microsoft.com/office/drawing/2014/main" id="{CA910823-0397-4BC6-AFFD-57D4ADE90C14}"/>
              </a:ext>
            </a:extLst>
          </p:cNvPr>
          <p:cNvSpPr/>
          <p:nvPr/>
        </p:nvSpPr>
        <p:spPr>
          <a:xfrm>
            <a:off x="5682208" y="4576406"/>
            <a:ext cx="144016" cy="144007"/>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31286351-7C1F-4947-AC67-727BF13B1CF6}"/>
              </a:ext>
            </a:extLst>
          </p:cNvPr>
          <p:cNvSpPr/>
          <p:nvPr/>
        </p:nvSpPr>
        <p:spPr>
          <a:xfrm>
            <a:off x="5538192" y="3853450"/>
            <a:ext cx="144016" cy="144007"/>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a:extLst>
              <a:ext uri="{FF2B5EF4-FFF2-40B4-BE49-F238E27FC236}">
                <a16:creationId xmlns:a16="http://schemas.microsoft.com/office/drawing/2014/main" id="{8A3BF49B-F118-4C8B-B449-553E18B4C63D}"/>
              </a:ext>
            </a:extLst>
          </p:cNvPr>
          <p:cNvSpPr/>
          <p:nvPr/>
        </p:nvSpPr>
        <p:spPr>
          <a:xfrm>
            <a:off x="5391003" y="4601369"/>
            <a:ext cx="144016" cy="144007"/>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BF773F69-E035-4DC6-BB6D-930D9FD92B40}"/>
              </a:ext>
            </a:extLst>
          </p:cNvPr>
          <p:cNvSpPr/>
          <p:nvPr/>
        </p:nvSpPr>
        <p:spPr>
          <a:xfrm>
            <a:off x="5995392" y="4310650"/>
            <a:ext cx="144016" cy="144007"/>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BBD2925B-3451-488E-8396-C0483D368884}"/>
              </a:ext>
            </a:extLst>
          </p:cNvPr>
          <p:cNvSpPr/>
          <p:nvPr/>
        </p:nvSpPr>
        <p:spPr>
          <a:xfrm>
            <a:off x="5995392" y="4656802"/>
            <a:ext cx="144016" cy="144007"/>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id="{FB93832C-7F03-473E-BC3F-C0D2FAD0E336}"/>
              </a:ext>
            </a:extLst>
          </p:cNvPr>
          <p:cNvSpPr/>
          <p:nvPr/>
        </p:nvSpPr>
        <p:spPr>
          <a:xfrm>
            <a:off x="3955740" y="5394187"/>
            <a:ext cx="144016" cy="144007"/>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a:extLst>
              <a:ext uri="{FF2B5EF4-FFF2-40B4-BE49-F238E27FC236}">
                <a16:creationId xmlns:a16="http://schemas.microsoft.com/office/drawing/2014/main" id="{78DAA579-5269-45CF-9365-CA63F7DC0667}"/>
              </a:ext>
            </a:extLst>
          </p:cNvPr>
          <p:cNvSpPr/>
          <p:nvPr/>
        </p:nvSpPr>
        <p:spPr>
          <a:xfrm>
            <a:off x="5682208" y="4922558"/>
            <a:ext cx="144016" cy="14400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a:extLst>
              <a:ext uri="{FF2B5EF4-FFF2-40B4-BE49-F238E27FC236}">
                <a16:creationId xmlns:a16="http://schemas.microsoft.com/office/drawing/2014/main" id="{555A1A32-F520-493A-91BE-474F6445ACE6}"/>
              </a:ext>
            </a:extLst>
          </p:cNvPr>
          <p:cNvSpPr/>
          <p:nvPr/>
        </p:nvSpPr>
        <p:spPr>
          <a:xfrm>
            <a:off x="5222130" y="3349115"/>
            <a:ext cx="144016" cy="144007"/>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a:extLst>
              <a:ext uri="{FF2B5EF4-FFF2-40B4-BE49-F238E27FC236}">
                <a16:creationId xmlns:a16="http://schemas.microsoft.com/office/drawing/2014/main" id="{C13AC375-9E00-4151-BABE-C2F44D005CA6}"/>
              </a:ext>
            </a:extLst>
          </p:cNvPr>
          <p:cNvSpPr/>
          <p:nvPr/>
        </p:nvSpPr>
        <p:spPr>
          <a:xfrm>
            <a:off x="4897016" y="3037946"/>
            <a:ext cx="144016" cy="144007"/>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a:extLst>
              <a:ext uri="{FF2B5EF4-FFF2-40B4-BE49-F238E27FC236}">
                <a16:creationId xmlns:a16="http://schemas.microsoft.com/office/drawing/2014/main" id="{749E8912-DF7D-45BE-8719-17E6E0348891}"/>
              </a:ext>
            </a:extLst>
          </p:cNvPr>
          <p:cNvSpPr/>
          <p:nvPr/>
        </p:nvSpPr>
        <p:spPr>
          <a:xfrm>
            <a:off x="3284518" y="3324777"/>
            <a:ext cx="144016" cy="144007"/>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a:extLst>
              <a:ext uri="{FF2B5EF4-FFF2-40B4-BE49-F238E27FC236}">
                <a16:creationId xmlns:a16="http://schemas.microsoft.com/office/drawing/2014/main" id="{5F286BD8-A9B5-4421-9A82-4882C142F76C}"/>
              </a:ext>
            </a:extLst>
          </p:cNvPr>
          <p:cNvSpPr/>
          <p:nvPr/>
        </p:nvSpPr>
        <p:spPr>
          <a:xfrm>
            <a:off x="4776193" y="4688284"/>
            <a:ext cx="144016" cy="14400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a:extLst>
              <a:ext uri="{FF2B5EF4-FFF2-40B4-BE49-F238E27FC236}">
                <a16:creationId xmlns:a16="http://schemas.microsoft.com/office/drawing/2014/main" id="{8EFAACA4-13B2-48DE-B787-284FCC0D5C25}"/>
              </a:ext>
            </a:extLst>
          </p:cNvPr>
          <p:cNvSpPr/>
          <p:nvPr/>
        </p:nvSpPr>
        <p:spPr>
          <a:xfrm>
            <a:off x="6130926" y="3696015"/>
            <a:ext cx="911228" cy="362401"/>
          </a:xfrm>
          <a:prstGeom prst="rect">
            <a:avLst/>
          </a:prstGeom>
          <a:solidFill>
            <a:srgbClr val="FFFF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K = 5</a:t>
            </a:r>
          </a:p>
        </p:txBody>
      </p:sp>
      <p:sp>
        <p:nvSpPr>
          <p:cNvPr id="66" name="Oval 65">
            <a:extLst>
              <a:ext uri="{FF2B5EF4-FFF2-40B4-BE49-F238E27FC236}">
                <a16:creationId xmlns:a16="http://schemas.microsoft.com/office/drawing/2014/main" id="{39E0CFE6-2690-4871-98F5-099F5077D16A}"/>
              </a:ext>
            </a:extLst>
          </p:cNvPr>
          <p:cNvSpPr/>
          <p:nvPr/>
        </p:nvSpPr>
        <p:spPr>
          <a:xfrm>
            <a:off x="5440151" y="4650512"/>
            <a:ext cx="45719" cy="45719"/>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a:extLst>
              <a:ext uri="{FF2B5EF4-FFF2-40B4-BE49-F238E27FC236}">
                <a16:creationId xmlns:a16="http://schemas.microsoft.com/office/drawing/2014/main" id="{464F3971-025A-458E-AD9C-546C89F1CD82}"/>
              </a:ext>
            </a:extLst>
          </p:cNvPr>
          <p:cNvSpPr/>
          <p:nvPr/>
        </p:nvSpPr>
        <p:spPr>
          <a:xfrm>
            <a:off x="5149202" y="4293096"/>
            <a:ext cx="45719" cy="45719"/>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a:extLst>
              <a:ext uri="{FF2B5EF4-FFF2-40B4-BE49-F238E27FC236}">
                <a16:creationId xmlns:a16="http://schemas.microsoft.com/office/drawing/2014/main" id="{C569FFE2-394F-4ADD-B051-95F14B1525CB}"/>
              </a:ext>
            </a:extLst>
          </p:cNvPr>
          <p:cNvSpPr/>
          <p:nvPr/>
        </p:nvSpPr>
        <p:spPr>
          <a:xfrm>
            <a:off x="4642520" y="5254689"/>
            <a:ext cx="45719" cy="45719"/>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a:extLst>
              <a:ext uri="{FF2B5EF4-FFF2-40B4-BE49-F238E27FC236}">
                <a16:creationId xmlns:a16="http://schemas.microsoft.com/office/drawing/2014/main" id="{01AA9F54-DACE-4D08-AE89-2BB77802097C}"/>
              </a:ext>
            </a:extLst>
          </p:cNvPr>
          <p:cNvSpPr/>
          <p:nvPr/>
        </p:nvSpPr>
        <p:spPr>
          <a:xfrm>
            <a:off x="4344948" y="4870227"/>
            <a:ext cx="45719" cy="45719"/>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21590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Oval 61">
            <a:extLst>
              <a:ext uri="{FF2B5EF4-FFF2-40B4-BE49-F238E27FC236}">
                <a16:creationId xmlns:a16="http://schemas.microsoft.com/office/drawing/2014/main" id="{FD46111F-7106-4097-B9C1-14E0210F1DA4}"/>
              </a:ext>
            </a:extLst>
          </p:cNvPr>
          <p:cNvSpPr/>
          <p:nvPr/>
        </p:nvSpPr>
        <p:spPr>
          <a:xfrm>
            <a:off x="3150853" y="3942903"/>
            <a:ext cx="144016" cy="144007"/>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6 KNN: How </a:t>
            </a:r>
            <a:r>
              <a:rPr lang="en-US" altLang="zh-TW" b="1">
                <a:solidFill>
                  <a:srgbClr val="FFFF00"/>
                </a:solidFill>
              </a:rPr>
              <a:t>It Work? (</a:t>
            </a:r>
            <a:r>
              <a:rPr lang="en-US" altLang="zh-TW" b="1" dirty="0">
                <a:solidFill>
                  <a:srgbClr val="FFFF00"/>
                </a:solidFill>
              </a:rPr>
              <a:t>Part 2)</a:t>
            </a:r>
            <a:endParaRPr lang="zh-TW" altLang="en-US" b="1" dirty="0">
              <a:solidFill>
                <a:srgbClr val="FFFF00"/>
              </a:solidFill>
            </a:endParaRPr>
          </a:p>
        </p:txBody>
      </p:sp>
      <p:sp>
        <p:nvSpPr>
          <p:cNvPr id="3" name="副標題 2"/>
          <p:cNvSpPr>
            <a:spLocks noGrp="1"/>
          </p:cNvSpPr>
          <p:nvPr>
            <p:ph type="subTitle" idx="1"/>
          </p:nvPr>
        </p:nvSpPr>
        <p:spPr>
          <a:xfrm>
            <a:off x="467544" y="1268759"/>
            <a:ext cx="8352928" cy="1458355"/>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600" dirty="0">
                <a:solidFill>
                  <a:schemeClr val="tx1"/>
                </a:solidFill>
              </a:rPr>
              <a:t>Let’s go into more details math. </a:t>
            </a:r>
          </a:p>
          <a:p>
            <a:pPr marL="342900" indent="-342900" algn="l">
              <a:buClr>
                <a:srgbClr val="0070C0"/>
              </a:buClr>
              <a:buSzPct val="80000"/>
              <a:buFont typeface="Wingdings" pitchFamily="2" charset="2"/>
              <a:buChar char="u"/>
            </a:pPr>
            <a:r>
              <a:rPr lang="en-US" sz="1600" dirty="0">
                <a:solidFill>
                  <a:schemeClr val="tx1"/>
                </a:solidFill>
              </a:rPr>
              <a:t>If the black point is between two clusters of data. </a:t>
            </a:r>
          </a:p>
          <a:p>
            <a:pPr marL="342900" indent="-342900" algn="l">
              <a:buClr>
                <a:srgbClr val="0070C0"/>
              </a:buClr>
              <a:buSzPct val="80000"/>
              <a:buFont typeface="Wingdings" pitchFamily="2" charset="2"/>
              <a:buChar char="u"/>
            </a:pPr>
            <a:r>
              <a:rPr lang="en-US" sz="1600" dirty="0">
                <a:solidFill>
                  <a:schemeClr val="tx1"/>
                </a:solidFill>
              </a:rPr>
              <a:t>Again, how is this work? Why we want to pick the odd value for K?</a:t>
            </a:r>
          </a:p>
          <a:p>
            <a:pPr marL="342900" indent="-342900" algn="l">
              <a:buClr>
                <a:srgbClr val="0070C0"/>
              </a:buClr>
              <a:buSzPct val="80000"/>
              <a:buFont typeface="Wingdings" pitchFamily="2" charset="2"/>
              <a:buChar char="u"/>
            </a:pPr>
            <a:r>
              <a:rPr lang="en-US" sz="1600" dirty="0">
                <a:solidFill>
                  <a:schemeClr val="tx1"/>
                </a:solidFill>
              </a:rPr>
              <a:t>Let’s say, K = 5. The five closest points to black point is 3 green points and 2 blue points. We classify this block point to green.</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dirty="0">
                <a:latin typeface="+mj-lt"/>
                <a:ea typeface="+mj-ea"/>
                <a:cs typeface="+mj-cs"/>
              </a:rPr>
              <a:t>https://techwithtim.net/tutorials/machine-learning-python/k-nearest-neighbors-2/</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2019/3/13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9</a:t>
            </a:fld>
            <a:endParaRPr lang="zh-TW" altLang="en-US"/>
          </a:p>
        </p:txBody>
      </p:sp>
      <p:cxnSp>
        <p:nvCxnSpPr>
          <p:cNvPr id="9" name="Straight Arrow Connector 8">
            <a:extLst>
              <a:ext uri="{FF2B5EF4-FFF2-40B4-BE49-F238E27FC236}">
                <a16:creationId xmlns:a16="http://schemas.microsoft.com/office/drawing/2014/main" id="{7E2655AD-2813-4430-A37A-3C2251AD199F}"/>
              </a:ext>
            </a:extLst>
          </p:cNvPr>
          <p:cNvCxnSpPr>
            <a:cxnSpLocks/>
          </p:cNvCxnSpPr>
          <p:nvPr/>
        </p:nvCxnSpPr>
        <p:spPr>
          <a:xfrm>
            <a:off x="2062064" y="6231273"/>
            <a:ext cx="528322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F64DE266-DFA3-4B7E-9A2D-022BB793DA85}"/>
              </a:ext>
            </a:extLst>
          </p:cNvPr>
          <p:cNvCxnSpPr>
            <a:cxnSpLocks/>
          </p:cNvCxnSpPr>
          <p:nvPr/>
        </p:nvCxnSpPr>
        <p:spPr>
          <a:xfrm flipV="1">
            <a:off x="2051720" y="2691542"/>
            <a:ext cx="0" cy="35397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F142B1E0-41F4-46EF-9DB8-71D195603C8B}"/>
              </a:ext>
            </a:extLst>
          </p:cNvPr>
          <p:cNvSpPr/>
          <p:nvPr/>
        </p:nvSpPr>
        <p:spPr>
          <a:xfrm>
            <a:off x="3721362" y="4475256"/>
            <a:ext cx="144016" cy="144007"/>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FFCDD037-52BB-4798-805F-A3627491DBB4}"/>
              </a:ext>
            </a:extLst>
          </p:cNvPr>
          <p:cNvSpPr/>
          <p:nvPr/>
        </p:nvSpPr>
        <p:spPr>
          <a:xfrm>
            <a:off x="3736504" y="5618592"/>
            <a:ext cx="144016" cy="144007"/>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C34D60CE-3F6B-40AC-9F94-864B81A2E109}"/>
              </a:ext>
            </a:extLst>
          </p:cNvPr>
          <p:cNvSpPr/>
          <p:nvPr/>
        </p:nvSpPr>
        <p:spPr>
          <a:xfrm>
            <a:off x="4295800" y="4832291"/>
            <a:ext cx="144016" cy="144007"/>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54BFD487-81F4-48C1-AEEF-BA6F14ED5123}"/>
              </a:ext>
            </a:extLst>
          </p:cNvPr>
          <p:cNvSpPr/>
          <p:nvPr/>
        </p:nvSpPr>
        <p:spPr>
          <a:xfrm>
            <a:off x="4176936" y="5563632"/>
            <a:ext cx="144016" cy="144007"/>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9864FB43-5219-43DF-A29E-811DFD26512B}"/>
              </a:ext>
            </a:extLst>
          </p:cNvPr>
          <p:cNvSpPr/>
          <p:nvPr/>
        </p:nvSpPr>
        <p:spPr>
          <a:xfrm>
            <a:off x="4176936" y="5909784"/>
            <a:ext cx="144016" cy="144007"/>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E0EC9586-FB49-46C1-BEF5-0D2B045CFB5F}"/>
              </a:ext>
            </a:extLst>
          </p:cNvPr>
          <p:cNvSpPr/>
          <p:nvPr/>
        </p:nvSpPr>
        <p:spPr>
          <a:xfrm>
            <a:off x="3923622" y="4941741"/>
            <a:ext cx="144016" cy="144007"/>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9010709C-462F-497E-B204-E3B86C06BF7E}"/>
              </a:ext>
            </a:extLst>
          </p:cNvPr>
          <p:cNvSpPr/>
          <p:nvPr/>
        </p:nvSpPr>
        <p:spPr>
          <a:xfrm>
            <a:off x="4049688" y="5698988"/>
            <a:ext cx="144016" cy="144007"/>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B4D43B82-96D1-41DD-9E12-1B1866D4C314}"/>
              </a:ext>
            </a:extLst>
          </p:cNvPr>
          <p:cNvSpPr/>
          <p:nvPr/>
        </p:nvSpPr>
        <p:spPr>
          <a:xfrm>
            <a:off x="4570512" y="5195221"/>
            <a:ext cx="144016" cy="144007"/>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BA941519-57B7-4BEC-9129-49528E4BA678}"/>
              </a:ext>
            </a:extLst>
          </p:cNvPr>
          <p:cNvSpPr/>
          <p:nvPr/>
        </p:nvSpPr>
        <p:spPr>
          <a:xfrm>
            <a:off x="4490120" y="5644028"/>
            <a:ext cx="144016" cy="144007"/>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200680E1-9183-4ED4-A58B-E559ED5AA738}"/>
              </a:ext>
            </a:extLst>
          </p:cNvPr>
          <p:cNvSpPr/>
          <p:nvPr/>
        </p:nvSpPr>
        <p:spPr>
          <a:xfrm>
            <a:off x="4490120" y="5990180"/>
            <a:ext cx="144016" cy="144007"/>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33627A03-8896-4E1C-B797-47F9B401C8EB}"/>
              </a:ext>
            </a:extLst>
          </p:cNvPr>
          <p:cNvSpPr/>
          <p:nvPr/>
        </p:nvSpPr>
        <p:spPr>
          <a:xfrm>
            <a:off x="2505750" y="3587260"/>
            <a:ext cx="144016" cy="144007"/>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7F0269BC-93AE-4B44-97F9-3024BBCFC0EA}"/>
              </a:ext>
            </a:extLst>
          </p:cNvPr>
          <p:cNvSpPr/>
          <p:nvPr/>
        </p:nvSpPr>
        <p:spPr>
          <a:xfrm>
            <a:off x="2522518" y="4099420"/>
            <a:ext cx="144016" cy="144007"/>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DFDE0384-99A8-4F5D-8713-99DB4A2A6146}"/>
              </a:ext>
            </a:extLst>
          </p:cNvPr>
          <p:cNvSpPr/>
          <p:nvPr/>
        </p:nvSpPr>
        <p:spPr>
          <a:xfrm>
            <a:off x="3043342" y="3595653"/>
            <a:ext cx="144016" cy="144007"/>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590FF91C-62A7-4F3F-A57D-B7F61C1E4149}"/>
              </a:ext>
            </a:extLst>
          </p:cNvPr>
          <p:cNvSpPr/>
          <p:nvPr/>
        </p:nvSpPr>
        <p:spPr>
          <a:xfrm>
            <a:off x="2962950" y="4044460"/>
            <a:ext cx="144016" cy="144007"/>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F9D39E15-B71E-4FAB-9299-6DE09841CE56}"/>
              </a:ext>
            </a:extLst>
          </p:cNvPr>
          <p:cNvSpPr/>
          <p:nvPr/>
        </p:nvSpPr>
        <p:spPr>
          <a:xfrm>
            <a:off x="2962950" y="4390612"/>
            <a:ext cx="144016" cy="144007"/>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06348E2D-5993-4DF4-8DB0-7219B973193D}"/>
              </a:ext>
            </a:extLst>
          </p:cNvPr>
          <p:cNvSpPr/>
          <p:nvPr/>
        </p:nvSpPr>
        <p:spPr>
          <a:xfrm>
            <a:off x="2818934" y="3667656"/>
            <a:ext cx="144016" cy="144007"/>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6915693F-92B4-482E-91B4-3B98E58376A6}"/>
              </a:ext>
            </a:extLst>
          </p:cNvPr>
          <p:cNvSpPr/>
          <p:nvPr/>
        </p:nvSpPr>
        <p:spPr>
          <a:xfrm>
            <a:off x="2835702" y="4179816"/>
            <a:ext cx="144016" cy="144007"/>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057AAEA8-CF65-4468-805D-D3BDEA32881B}"/>
              </a:ext>
            </a:extLst>
          </p:cNvPr>
          <p:cNvSpPr/>
          <p:nvPr/>
        </p:nvSpPr>
        <p:spPr>
          <a:xfrm>
            <a:off x="3356526" y="3676049"/>
            <a:ext cx="144016" cy="144007"/>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70A283D4-C6A8-4486-B24F-961025C1E8CD}"/>
              </a:ext>
            </a:extLst>
          </p:cNvPr>
          <p:cNvSpPr/>
          <p:nvPr/>
        </p:nvSpPr>
        <p:spPr>
          <a:xfrm>
            <a:off x="3276134" y="4124856"/>
            <a:ext cx="144016" cy="144007"/>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a:extLst>
              <a:ext uri="{FF2B5EF4-FFF2-40B4-BE49-F238E27FC236}">
                <a16:creationId xmlns:a16="http://schemas.microsoft.com/office/drawing/2014/main" id="{9C0AD62C-7B08-4832-A284-1AE1B24700FD}"/>
              </a:ext>
            </a:extLst>
          </p:cNvPr>
          <p:cNvSpPr/>
          <p:nvPr/>
        </p:nvSpPr>
        <p:spPr>
          <a:xfrm>
            <a:off x="3276134" y="4471008"/>
            <a:ext cx="144016" cy="144007"/>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25E19BFA-B111-44B5-815A-9F22A3C9B3FD}"/>
              </a:ext>
            </a:extLst>
          </p:cNvPr>
          <p:cNvSpPr/>
          <p:nvPr/>
        </p:nvSpPr>
        <p:spPr>
          <a:xfrm>
            <a:off x="5225008" y="3773054"/>
            <a:ext cx="144016" cy="144007"/>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a:extLst>
              <a:ext uri="{FF2B5EF4-FFF2-40B4-BE49-F238E27FC236}">
                <a16:creationId xmlns:a16="http://schemas.microsoft.com/office/drawing/2014/main" id="{95C27BA1-269C-45BF-AB6D-AF4A1422E9AF}"/>
              </a:ext>
            </a:extLst>
          </p:cNvPr>
          <p:cNvSpPr/>
          <p:nvPr/>
        </p:nvSpPr>
        <p:spPr>
          <a:xfrm>
            <a:off x="5100054" y="4252043"/>
            <a:ext cx="144016" cy="144007"/>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35695132-D1A3-4C6E-9F24-8B12B8591F0A}"/>
              </a:ext>
            </a:extLst>
          </p:cNvPr>
          <p:cNvSpPr/>
          <p:nvPr/>
        </p:nvSpPr>
        <p:spPr>
          <a:xfrm>
            <a:off x="5762600" y="3781447"/>
            <a:ext cx="144016" cy="144007"/>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2C2274E0-7347-4433-A37A-417D64DE5065}"/>
              </a:ext>
            </a:extLst>
          </p:cNvPr>
          <p:cNvSpPr/>
          <p:nvPr/>
        </p:nvSpPr>
        <p:spPr>
          <a:xfrm>
            <a:off x="5455366" y="4249206"/>
            <a:ext cx="144016" cy="144007"/>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a:extLst>
              <a:ext uri="{FF2B5EF4-FFF2-40B4-BE49-F238E27FC236}">
                <a16:creationId xmlns:a16="http://schemas.microsoft.com/office/drawing/2014/main" id="{CA910823-0397-4BC6-AFFD-57D4ADE90C14}"/>
              </a:ext>
            </a:extLst>
          </p:cNvPr>
          <p:cNvSpPr/>
          <p:nvPr/>
        </p:nvSpPr>
        <p:spPr>
          <a:xfrm>
            <a:off x="5682208" y="4576406"/>
            <a:ext cx="144016" cy="144007"/>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31286351-7C1F-4947-AC67-727BF13B1CF6}"/>
              </a:ext>
            </a:extLst>
          </p:cNvPr>
          <p:cNvSpPr/>
          <p:nvPr/>
        </p:nvSpPr>
        <p:spPr>
          <a:xfrm>
            <a:off x="5538192" y="3853450"/>
            <a:ext cx="144016" cy="144007"/>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a:extLst>
              <a:ext uri="{FF2B5EF4-FFF2-40B4-BE49-F238E27FC236}">
                <a16:creationId xmlns:a16="http://schemas.microsoft.com/office/drawing/2014/main" id="{8A3BF49B-F118-4C8B-B449-553E18B4C63D}"/>
              </a:ext>
            </a:extLst>
          </p:cNvPr>
          <p:cNvSpPr/>
          <p:nvPr/>
        </p:nvSpPr>
        <p:spPr>
          <a:xfrm>
            <a:off x="5391003" y="4601369"/>
            <a:ext cx="144016" cy="144007"/>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BF773F69-E035-4DC6-BB6D-930D9FD92B40}"/>
              </a:ext>
            </a:extLst>
          </p:cNvPr>
          <p:cNvSpPr/>
          <p:nvPr/>
        </p:nvSpPr>
        <p:spPr>
          <a:xfrm>
            <a:off x="5995392" y="4310650"/>
            <a:ext cx="144016" cy="144007"/>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BBD2925B-3451-488E-8396-C0483D368884}"/>
              </a:ext>
            </a:extLst>
          </p:cNvPr>
          <p:cNvSpPr/>
          <p:nvPr/>
        </p:nvSpPr>
        <p:spPr>
          <a:xfrm>
            <a:off x="5995392" y="4656802"/>
            <a:ext cx="144016" cy="144007"/>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id="{FB93832C-7F03-473E-BC3F-C0D2FAD0E336}"/>
              </a:ext>
            </a:extLst>
          </p:cNvPr>
          <p:cNvSpPr/>
          <p:nvPr/>
        </p:nvSpPr>
        <p:spPr>
          <a:xfrm>
            <a:off x="3955740" y="5394187"/>
            <a:ext cx="144016" cy="144007"/>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a:extLst>
              <a:ext uri="{FF2B5EF4-FFF2-40B4-BE49-F238E27FC236}">
                <a16:creationId xmlns:a16="http://schemas.microsoft.com/office/drawing/2014/main" id="{78DAA579-5269-45CF-9365-CA63F7DC0667}"/>
              </a:ext>
            </a:extLst>
          </p:cNvPr>
          <p:cNvSpPr/>
          <p:nvPr/>
        </p:nvSpPr>
        <p:spPr>
          <a:xfrm>
            <a:off x="5682208" y="4922558"/>
            <a:ext cx="144016" cy="14400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a:extLst>
              <a:ext uri="{FF2B5EF4-FFF2-40B4-BE49-F238E27FC236}">
                <a16:creationId xmlns:a16="http://schemas.microsoft.com/office/drawing/2014/main" id="{555A1A32-F520-493A-91BE-474F6445ACE6}"/>
              </a:ext>
            </a:extLst>
          </p:cNvPr>
          <p:cNvSpPr/>
          <p:nvPr/>
        </p:nvSpPr>
        <p:spPr>
          <a:xfrm>
            <a:off x="5222130" y="3349115"/>
            <a:ext cx="144016" cy="144007"/>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a:extLst>
              <a:ext uri="{FF2B5EF4-FFF2-40B4-BE49-F238E27FC236}">
                <a16:creationId xmlns:a16="http://schemas.microsoft.com/office/drawing/2014/main" id="{C13AC375-9E00-4151-BABE-C2F44D005CA6}"/>
              </a:ext>
            </a:extLst>
          </p:cNvPr>
          <p:cNvSpPr/>
          <p:nvPr/>
        </p:nvSpPr>
        <p:spPr>
          <a:xfrm>
            <a:off x="4897016" y="3037946"/>
            <a:ext cx="144016" cy="144007"/>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a:extLst>
              <a:ext uri="{FF2B5EF4-FFF2-40B4-BE49-F238E27FC236}">
                <a16:creationId xmlns:a16="http://schemas.microsoft.com/office/drawing/2014/main" id="{749E8912-DF7D-45BE-8719-17E6E0348891}"/>
              </a:ext>
            </a:extLst>
          </p:cNvPr>
          <p:cNvSpPr/>
          <p:nvPr/>
        </p:nvSpPr>
        <p:spPr>
          <a:xfrm>
            <a:off x="3284518" y="3324777"/>
            <a:ext cx="144016" cy="144007"/>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a:extLst>
              <a:ext uri="{FF2B5EF4-FFF2-40B4-BE49-F238E27FC236}">
                <a16:creationId xmlns:a16="http://schemas.microsoft.com/office/drawing/2014/main" id="{5F286BD8-A9B5-4421-9A82-4882C142F76C}"/>
              </a:ext>
            </a:extLst>
          </p:cNvPr>
          <p:cNvSpPr/>
          <p:nvPr/>
        </p:nvSpPr>
        <p:spPr>
          <a:xfrm>
            <a:off x="4776193" y="4688284"/>
            <a:ext cx="144016" cy="14400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a:extLst>
              <a:ext uri="{FF2B5EF4-FFF2-40B4-BE49-F238E27FC236}">
                <a16:creationId xmlns:a16="http://schemas.microsoft.com/office/drawing/2014/main" id="{8EFAACA4-13B2-48DE-B787-284FCC0D5C25}"/>
              </a:ext>
            </a:extLst>
          </p:cNvPr>
          <p:cNvSpPr/>
          <p:nvPr/>
        </p:nvSpPr>
        <p:spPr>
          <a:xfrm>
            <a:off x="6130926" y="3696015"/>
            <a:ext cx="911228" cy="362401"/>
          </a:xfrm>
          <a:prstGeom prst="rect">
            <a:avLst/>
          </a:prstGeom>
          <a:solidFill>
            <a:srgbClr val="FFFF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K = 5</a:t>
            </a:r>
          </a:p>
        </p:txBody>
      </p:sp>
      <p:sp>
        <p:nvSpPr>
          <p:cNvPr id="27" name="Oval 26">
            <a:extLst>
              <a:ext uri="{FF2B5EF4-FFF2-40B4-BE49-F238E27FC236}">
                <a16:creationId xmlns:a16="http://schemas.microsoft.com/office/drawing/2014/main" id="{B9CF6D03-20D7-478E-9EAF-556A6083F61D}"/>
              </a:ext>
            </a:extLst>
          </p:cNvPr>
          <p:cNvSpPr/>
          <p:nvPr/>
        </p:nvSpPr>
        <p:spPr>
          <a:xfrm>
            <a:off x="5512159" y="4310650"/>
            <a:ext cx="45719" cy="45719"/>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Oval 65">
            <a:extLst>
              <a:ext uri="{FF2B5EF4-FFF2-40B4-BE49-F238E27FC236}">
                <a16:creationId xmlns:a16="http://schemas.microsoft.com/office/drawing/2014/main" id="{39E0CFE6-2690-4871-98F5-099F5077D16A}"/>
              </a:ext>
            </a:extLst>
          </p:cNvPr>
          <p:cNvSpPr/>
          <p:nvPr/>
        </p:nvSpPr>
        <p:spPr>
          <a:xfrm>
            <a:off x="5440151" y="4650512"/>
            <a:ext cx="45719" cy="45719"/>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a:extLst>
              <a:ext uri="{FF2B5EF4-FFF2-40B4-BE49-F238E27FC236}">
                <a16:creationId xmlns:a16="http://schemas.microsoft.com/office/drawing/2014/main" id="{464F3971-025A-458E-AD9C-546C89F1CD82}"/>
              </a:ext>
            </a:extLst>
          </p:cNvPr>
          <p:cNvSpPr/>
          <p:nvPr/>
        </p:nvSpPr>
        <p:spPr>
          <a:xfrm>
            <a:off x="5149202" y="4293096"/>
            <a:ext cx="45719" cy="45719"/>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a:extLst>
              <a:ext uri="{FF2B5EF4-FFF2-40B4-BE49-F238E27FC236}">
                <a16:creationId xmlns:a16="http://schemas.microsoft.com/office/drawing/2014/main" id="{C569FFE2-394F-4ADD-B051-95F14B1525CB}"/>
              </a:ext>
            </a:extLst>
          </p:cNvPr>
          <p:cNvSpPr/>
          <p:nvPr/>
        </p:nvSpPr>
        <p:spPr>
          <a:xfrm>
            <a:off x="4642520" y="5254689"/>
            <a:ext cx="45719" cy="45719"/>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a:extLst>
              <a:ext uri="{FF2B5EF4-FFF2-40B4-BE49-F238E27FC236}">
                <a16:creationId xmlns:a16="http://schemas.microsoft.com/office/drawing/2014/main" id="{01AA9F54-DACE-4D08-AE89-2BB77802097C}"/>
              </a:ext>
            </a:extLst>
          </p:cNvPr>
          <p:cNvSpPr/>
          <p:nvPr/>
        </p:nvSpPr>
        <p:spPr>
          <a:xfrm>
            <a:off x="4344948" y="4870227"/>
            <a:ext cx="45719" cy="45719"/>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23846049"/>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1225</TotalTime>
  <Words>1277</Words>
  <Application>Microsoft Office PowerPoint</Application>
  <PresentationFormat>On-screen Show (4:3)</PresentationFormat>
  <Paragraphs>131</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Wingdings</vt:lpstr>
      <vt:lpstr>Office 佈景主題</vt:lpstr>
      <vt:lpstr>6 KNN: How It Work? (Part 2)</vt:lpstr>
      <vt:lpstr>6 KNN: How It Work? (Part 2)</vt:lpstr>
      <vt:lpstr>6 KNN: How It Work? (Part 2)</vt:lpstr>
      <vt:lpstr>6 KNN: How It Work? (Part 2)</vt:lpstr>
      <vt:lpstr>6 KNN: How It Work? (Part 2)</vt:lpstr>
      <vt:lpstr>6 KNN: How It Work? (Part 2)</vt:lpstr>
      <vt:lpstr>6 KNN: How It Work? (Part 2)</vt:lpstr>
      <vt:lpstr>6 KNN: How It Work? (Part 2)</vt:lpstr>
      <vt:lpstr>6 KNN: How It Work? (Part 2)</vt:lpstr>
      <vt:lpstr>6.1 Euclidean Distance</vt:lpstr>
      <vt:lpstr>6.1 Euclidean Distance</vt:lpstr>
      <vt:lpstr>6.1 Euclidean Distance</vt:lpstr>
      <vt:lpstr>6.1 Euclidean Distance</vt:lpstr>
      <vt:lpstr>6.1 Euclidean Distance</vt:lpstr>
      <vt:lpstr>6.1 Euclidean Distance</vt:lpstr>
      <vt:lpstr>6.1 Euclidean Distance</vt:lpstr>
      <vt:lpstr>End of Chapter</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 JS</dc:title>
  <dc:creator>USER</dc:creator>
  <cp:lastModifiedBy>Peter Chen</cp:lastModifiedBy>
  <cp:revision>663</cp:revision>
  <dcterms:created xsi:type="dcterms:W3CDTF">2018-09-28T16:40:41Z</dcterms:created>
  <dcterms:modified xsi:type="dcterms:W3CDTF">2019-03-13T22:14:33Z</dcterms:modified>
</cp:coreProperties>
</file>