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60" r:id="rId4"/>
    <p:sldId id="261" r:id="rId5"/>
    <p:sldId id="262" r:id="rId6"/>
    <p:sldId id="263" r:id="rId7"/>
    <p:sldId id="264" r:id="rId8"/>
    <p:sldId id="265" r:id="rId9"/>
    <p:sldId id="266" r:id="rId10"/>
    <p:sldId id="267" r:id="rId11"/>
    <p:sldId id="269" r:id="rId12"/>
    <p:sldId id="268" r:id="rId13"/>
    <p:sldId id="259"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5" d="100"/>
          <a:sy n="95" d="100"/>
        </p:scale>
        <p:origin x="2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troduction.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troduction.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troduction.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troduction.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troduction.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troduction.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troduction.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troduction.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troduction.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troduction.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troduction.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Introduction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NLP Phases</a:t>
            </a:r>
          </a:p>
          <a:p>
            <a:pPr marL="342900" indent="-342900" algn="l">
              <a:buClr>
                <a:srgbClr val="0070C0"/>
              </a:buClr>
              <a:buSzPct val="80000"/>
              <a:buFont typeface="Wingdings" pitchFamily="2" charset="2"/>
              <a:buChar char="u"/>
            </a:pPr>
            <a:r>
              <a:rPr lang="en-US" sz="1800" dirty="0">
                <a:solidFill>
                  <a:schemeClr val="tx1"/>
                </a:solidFill>
              </a:rPr>
              <a:t>Following diagram shows the phases or logical steps in natural language processing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https://www.tutorialspoint.com/natural_language_processing/natural_language_processing_introduction.htm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7" name="Rectangle: Rounded Corners 6">
            <a:extLst>
              <a:ext uri="{FF2B5EF4-FFF2-40B4-BE49-F238E27FC236}">
                <a16:creationId xmlns:a16="http://schemas.microsoft.com/office/drawing/2014/main" id="{6E66FC95-002D-40F1-8F7A-3623EE80D988}"/>
              </a:ext>
            </a:extLst>
          </p:cNvPr>
          <p:cNvSpPr/>
          <p:nvPr/>
        </p:nvSpPr>
        <p:spPr>
          <a:xfrm>
            <a:off x="4175956" y="2879125"/>
            <a:ext cx="2088232" cy="54987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Morphological Processing</a:t>
            </a:r>
          </a:p>
        </p:txBody>
      </p:sp>
      <p:sp>
        <p:nvSpPr>
          <p:cNvPr id="8" name="Rectangle 7">
            <a:extLst>
              <a:ext uri="{FF2B5EF4-FFF2-40B4-BE49-F238E27FC236}">
                <a16:creationId xmlns:a16="http://schemas.microsoft.com/office/drawing/2014/main" id="{88671A08-5A94-41A0-BE4E-57315CFEACC3}"/>
              </a:ext>
            </a:extLst>
          </p:cNvPr>
          <p:cNvSpPr/>
          <p:nvPr/>
        </p:nvSpPr>
        <p:spPr>
          <a:xfrm>
            <a:off x="4355976" y="2132856"/>
            <a:ext cx="1728192" cy="3600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Sentence</a:t>
            </a:r>
          </a:p>
        </p:txBody>
      </p:sp>
      <p:cxnSp>
        <p:nvCxnSpPr>
          <p:cNvPr id="10" name="Straight Arrow Connector 9">
            <a:extLst>
              <a:ext uri="{FF2B5EF4-FFF2-40B4-BE49-F238E27FC236}">
                <a16:creationId xmlns:a16="http://schemas.microsoft.com/office/drawing/2014/main" id="{2BE579BF-45A1-4B83-B641-93660E0B307D}"/>
              </a:ext>
            </a:extLst>
          </p:cNvPr>
          <p:cNvCxnSpPr>
            <a:cxnSpLocks/>
            <a:stCxn id="8" idx="2"/>
            <a:endCxn id="7" idx="0"/>
          </p:cNvCxnSpPr>
          <p:nvPr/>
        </p:nvCxnSpPr>
        <p:spPr>
          <a:xfrm>
            <a:off x="5220072" y="2492896"/>
            <a:ext cx="0" cy="38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F783EF3D-7202-4214-86E2-21FC79CE299F}"/>
              </a:ext>
            </a:extLst>
          </p:cNvPr>
          <p:cNvSpPr/>
          <p:nvPr/>
        </p:nvSpPr>
        <p:spPr>
          <a:xfrm>
            <a:off x="4175956" y="3847964"/>
            <a:ext cx="2088232" cy="39276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 analysis</a:t>
            </a:r>
          </a:p>
        </p:txBody>
      </p:sp>
      <p:cxnSp>
        <p:nvCxnSpPr>
          <p:cNvPr id="15" name="Straight Arrow Connector 14">
            <a:extLst>
              <a:ext uri="{FF2B5EF4-FFF2-40B4-BE49-F238E27FC236}">
                <a16:creationId xmlns:a16="http://schemas.microsoft.com/office/drawing/2014/main" id="{A665226F-809C-4D88-A792-3649D75EC75B}"/>
              </a:ext>
            </a:extLst>
          </p:cNvPr>
          <p:cNvCxnSpPr>
            <a:cxnSpLocks/>
            <a:stCxn id="7" idx="2"/>
            <a:endCxn id="14" idx="0"/>
          </p:cNvCxnSpPr>
          <p:nvPr/>
        </p:nvCxnSpPr>
        <p:spPr>
          <a:xfrm>
            <a:off x="5220072" y="3429000"/>
            <a:ext cx="0" cy="418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D5CDE6-9AD0-47FB-91EA-7B35D09CEAD1}"/>
              </a:ext>
            </a:extLst>
          </p:cNvPr>
          <p:cNvSpPr/>
          <p:nvPr/>
        </p:nvSpPr>
        <p:spPr>
          <a:xfrm>
            <a:off x="4175956" y="4659693"/>
            <a:ext cx="2088232" cy="39276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Semantic analysis</a:t>
            </a:r>
          </a:p>
        </p:txBody>
      </p:sp>
      <p:cxnSp>
        <p:nvCxnSpPr>
          <p:cNvPr id="20" name="Straight Arrow Connector 19">
            <a:extLst>
              <a:ext uri="{FF2B5EF4-FFF2-40B4-BE49-F238E27FC236}">
                <a16:creationId xmlns:a16="http://schemas.microsoft.com/office/drawing/2014/main" id="{7FA960D8-93CD-48C8-A1AA-D26EC5BE2A05}"/>
              </a:ext>
            </a:extLst>
          </p:cNvPr>
          <p:cNvCxnSpPr>
            <a:cxnSpLocks/>
            <a:stCxn id="14" idx="2"/>
            <a:endCxn id="19" idx="0"/>
          </p:cNvCxnSpPr>
          <p:nvPr/>
        </p:nvCxnSpPr>
        <p:spPr>
          <a:xfrm>
            <a:off x="5220072" y="4240729"/>
            <a:ext cx="0" cy="418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637AD56-D240-44FD-8857-7C8AC6DB23B6}"/>
              </a:ext>
            </a:extLst>
          </p:cNvPr>
          <p:cNvSpPr/>
          <p:nvPr/>
        </p:nvSpPr>
        <p:spPr>
          <a:xfrm>
            <a:off x="4175956" y="5471422"/>
            <a:ext cx="2088232" cy="39276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Pragmatic analysis</a:t>
            </a:r>
          </a:p>
        </p:txBody>
      </p:sp>
      <p:cxnSp>
        <p:nvCxnSpPr>
          <p:cNvPr id="23" name="Straight Arrow Connector 22">
            <a:extLst>
              <a:ext uri="{FF2B5EF4-FFF2-40B4-BE49-F238E27FC236}">
                <a16:creationId xmlns:a16="http://schemas.microsoft.com/office/drawing/2014/main" id="{89256D00-9E3B-473B-A449-11AF90FB7948}"/>
              </a:ext>
            </a:extLst>
          </p:cNvPr>
          <p:cNvCxnSpPr>
            <a:cxnSpLocks/>
            <a:stCxn id="19" idx="2"/>
            <a:endCxn id="22" idx="0"/>
          </p:cNvCxnSpPr>
          <p:nvPr/>
        </p:nvCxnSpPr>
        <p:spPr>
          <a:xfrm>
            <a:off x="5220072" y="5052458"/>
            <a:ext cx="0" cy="418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22CBC61-3EBC-4474-9DBC-32A7A5DF6DB4}"/>
              </a:ext>
            </a:extLst>
          </p:cNvPr>
          <p:cNvSpPr/>
          <p:nvPr/>
        </p:nvSpPr>
        <p:spPr>
          <a:xfrm>
            <a:off x="1547664" y="4835570"/>
            <a:ext cx="1728192" cy="3600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Semantic rules</a:t>
            </a:r>
          </a:p>
        </p:txBody>
      </p:sp>
      <p:cxnSp>
        <p:nvCxnSpPr>
          <p:cNvPr id="30" name="Straight Arrow Connector 29">
            <a:extLst>
              <a:ext uri="{FF2B5EF4-FFF2-40B4-BE49-F238E27FC236}">
                <a16:creationId xmlns:a16="http://schemas.microsoft.com/office/drawing/2014/main" id="{C5872DD9-A4EB-46C3-9588-F3D937F56EEE}"/>
              </a:ext>
            </a:extLst>
          </p:cNvPr>
          <p:cNvCxnSpPr>
            <a:stCxn id="28" idx="3"/>
            <a:endCxn id="19" idx="1"/>
          </p:cNvCxnSpPr>
          <p:nvPr/>
        </p:nvCxnSpPr>
        <p:spPr>
          <a:xfrm flipV="1">
            <a:off x="3275856" y="4856076"/>
            <a:ext cx="900100" cy="159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06B6298-13D9-4412-AAAD-AEC96D5ED024}"/>
              </a:ext>
            </a:extLst>
          </p:cNvPr>
          <p:cNvSpPr/>
          <p:nvPr/>
        </p:nvSpPr>
        <p:spPr>
          <a:xfrm>
            <a:off x="1547664" y="5575590"/>
            <a:ext cx="1728192" cy="5034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Contextual Information</a:t>
            </a:r>
          </a:p>
        </p:txBody>
      </p:sp>
      <p:cxnSp>
        <p:nvCxnSpPr>
          <p:cNvPr id="33" name="Straight Arrow Connector 32">
            <a:extLst>
              <a:ext uri="{FF2B5EF4-FFF2-40B4-BE49-F238E27FC236}">
                <a16:creationId xmlns:a16="http://schemas.microsoft.com/office/drawing/2014/main" id="{6272140F-6B36-4BF8-A2E9-DE0D59BD0F17}"/>
              </a:ext>
            </a:extLst>
          </p:cNvPr>
          <p:cNvCxnSpPr>
            <a:stCxn id="31" idx="3"/>
            <a:endCxn id="22" idx="1"/>
          </p:cNvCxnSpPr>
          <p:nvPr/>
        </p:nvCxnSpPr>
        <p:spPr>
          <a:xfrm flipV="1">
            <a:off x="3275856" y="5667805"/>
            <a:ext cx="900100" cy="159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95127E4F-B728-42B2-B65C-4F26FE7CA61A}"/>
              </a:ext>
            </a:extLst>
          </p:cNvPr>
          <p:cNvSpPr/>
          <p:nvPr/>
        </p:nvSpPr>
        <p:spPr>
          <a:xfrm>
            <a:off x="4038600" y="6283151"/>
            <a:ext cx="2362944" cy="3600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 representation</a:t>
            </a:r>
          </a:p>
        </p:txBody>
      </p:sp>
      <p:cxnSp>
        <p:nvCxnSpPr>
          <p:cNvPr id="37" name="Straight Arrow Connector 36">
            <a:extLst>
              <a:ext uri="{FF2B5EF4-FFF2-40B4-BE49-F238E27FC236}">
                <a16:creationId xmlns:a16="http://schemas.microsoft.com/office/drawing/2014/main" id="{6C0CFD0E-0368-4876-9725-919504FE44DF}"/>
              </a:ext>
            </a:extLst>
          </p:cNvPr>
          <p:cNvCxnSpPr>
            <a:cxnSpLocks/>
            <a:stCxn id="22" idx="2"/>
            <a:endCxn id="35" idx="0"/>
          </p:cNvCxnSpPr>
          <p:nvPr/>
        </p:nvCxnSpPr>
        <p:spPr>
          <a:xfrm>
            <a:off x="5220072" y="5864187"/>
            <a:ext cx="0" cy="418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2CB9326-765E-42AD-A9BB-462F5F0EF4EA}"/>
              </a:ext>
            </a:extLst>
          </p:cNvPr>
          <p:cNvSpPr/>
          <p:nvPr/>
        </p:nvSpPr>
        <p:spPr>
          <a:xfrm>
            <a:off x="1619672" y="3720042"/>
            <a:ext cx="1728192" cy="3600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Lexicon</a:t>
            </a:r>
          </a:p>
        </p:txBody>
      </p:sp>
      <p:cxnSp>
        <p:nvCxnSpPr>
          <p:cNvPr id="43" name="Straight Arrow Connector 42">
            <a:extLst>
              <a:ext uri="{FF2B5EF4-FFF2-40B4-BE49-F238E27FC236}">
                <a16:creationId xmlns:a16="http://schemas.microsoft.com/office/drawing/2014/main" id="{2C31A28E-E700-4D4A-85B3-9904EA395A2B}"/>
              </a:ext>
            </a:extLst>
          </p:cNvPr>
          <p:cNvCxnSpPr>
            <a:stCxn id="41" idx="3"/>
            <a:endCxn id="14" idx="1"/>
          </p:cNvCxnSpPr>
          <p:nvPr/>
        </p:nvCxnSpPr>
        <p:spPr>
          <a:xfrm>
            <a:off x="3347864" y="3900062"/>
            <a:ext cx="828092" cy="144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D8BA7BF6-3B27-40A5-BEE7-5B6A7B898C78}"/>
              </a:ext>
            </a:extLst>
          </p:cNvPr>
          <p:cNvSpPr/>
          <p:nvPr/>
        </p:nvSpPr>
        <p:spPr>
          <a:xfrm>
            <a:off x="1619672" y="4187796"/>
            <a:ext cx="1728192" cy="3600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Grammar</a:t>
            </a:r>
          </a:p>
        </p:txBody>
      </p:sp>
      <p:cxnSp>
        <p:nvCxnSpPr>
          <p:cNvPr id="46" name="Straight Arrow Connector 45">
            <a:extLst>
              <a:ext uri="{FF2B5EF4-FFF2-40B4-BE49-F238E27FC236}">
                <a16:creationId xmlns:a16="http://schemas.microsoft.com/office/drawing/2014/main" id="{BFF48159-92C2-48F3-AC1D-B2FEC8419FD7}"/>
              </a:ext>
            </a:extLst>
          </p:cNvPr>
          <p:cNvCxnSpPr>
            <a:stCxn id="44" idx="3"/>
            <a:endCxn id="14" idx="1"/>
          </p:cNvCxnSpPr>
          <p:nvPr/>
        </p:nvCxnSpPr>
        <p:spPr>
          <a:xfrm flipV="1">
            <a:off x="3347864" y="4044347"/>
            <a:ext cx="828092" cy="32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896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4644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Morphological Processing</a:t>
            </a:r>
          </a:p>
          <a:p>
            <a:pPr marL="342900" indent="-342900" algn="l">
              <a:buClr>
                <a:srgbClr val="0070C0"/>
              </a:buClr>
              <a:buSzPct val="80000"/>
              <a:buFont typeface="Wingdings" pitchFamily="2" charset="2"/>
              <a:buChar char="u"/>
            </a:pPr>
            <a:r>
              <a:rPr lang="en-US" sz="1800" dirty="0">
                <a:solidFill>
                  <a:schemeClr val="tx1"/>
                </a:solidFill>
              </a:rPr>
              <a:t>It is the first phase of NLP. The purpose of this phase is to break chunks of language input into sets of tokens corresponding to paragraphs, sentences and words. For example, a word like </a:t>
            </a:r>
            <a:r>
              <a:rPr lang="en-US" sz="1800" b="1" dirty="0">
                <a:solidFill>
                  <a:schemeClr val="tx1"/>
                </a:solidFill>
              </a:rPr>
              <a:t>“uneasy”</a:t>
            </a:r>
            <a:r>
              <a:rPr lang="en-US" sz="1800" dirty="0">
                <a:solidFill>
                  <a:schemeClr val="tx1"/>
                </a:solidFill>
              </a:rPr>
              <a:t> can be broken into two sub-word tokens as </a:t>
            </a:r>
            <a:r>
              <a:rPr lang="en-US" sz="1800" b="1" dirty="0">
                <a:solidFill>
                  <a:schemeClr val="tx1"/>
                </a:solidFill>
              </a:rPr>
              <a:t>“un-easy”</a:t>
            </a:r>
            <a:r>
              <a:rPr lang="en-US" sz="1800"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Syntax Analysis</a:t>
            </a:r>
          </a:p>
          <a:p>
            <a:pPr marL="342900" indent="-342900" algn="l">
              <a:buClr>
                <a:srgbClr val="0070C0"/>
              </a:buClr>
              <a:buSzPct val="80000"/>
              <a:buFont typeface="Wingdings" pitchFamily="2" charset="2"/>
              <a:buChar char="u"/>
            </a:pPr>
            <a:r>
              <a:rPr lang="en-US" sz="1800" dirty="0">
                <a:solidFill>
                  <a:schemeClr val="tx1"/>
                </a:solidFill>
              </a:rPr>
              <a:t>It is the second phase of NLP. The purpose of this phase is two folds: to check that a sentence is well formed or not and to break it up into a structure that shows the syntactic relationships between the different words. For example, the sentence like </a:t>
            </a:r>
            <a:r>
              <a:rPr lang="en-US" sz="1800" b="1" dirty="0">
                <a:solidFill>
                  <a:schemeClr val="tx1"/>
                </a:solidFill>
              </a:rPr>
              <a:t>“The school goes to the boy”</a:t>
            </a:r>
            <a:r>
              <a:rPr lang="en-US" sz="1800" dirty="0">
                <a:solidFill>
                  <a:schemeClr val="tx1"/>
                </a:solidFill>
              </a:rPr>
              <a:t> would be rejected by syntax analyzer or parser.</a:t>
            </a:r>
          </a:p>
          <a:p>
            <a:pPr marL="342900" indent="-342900" algn="l">
              <a:buClr>
                <a:srgbClr val="0070C0"/>
              </a:buClr>
              <a:buSzPct val="80000"/>
              <a:buFont typeface="Wingdings" pitchFamily="2" charset="2"/>
              <a:buChar char="u"/>
            </a:pPr>
            <a:r>
              <a:rPr lang="en-US" sz="1800" b="1" dirty="0">
                <a:solidFill>
                  <a:schemeClr val="tx1"/>
                </a:solidFill>
              </a:rPr>
              <a:t>Semantic Analysis</a:t>
            </a:r>
          </a:p>
          <a:p>
            <a:pPr marL="342900" indent="-342900" algn="l">
              <a:buClr>
                <a:srgbClr val="0070C0"/>
              </a:buClr>
              <a:buSzPct val="80000"/>
              <a:buFont typeface="Wingdings" pitchFamily="2" charset="2"/>
              <a:buChar char="u"/>
            </a:pPr>
            <a:r>
              <a:rPr lang="en-US" sz="1800" dirty="0">
                <a:solidFill>
                  <a:schemeClr val="tx1"/>
                </a:solidFill>
              </a:rPr>
              <a:t>It is the third phase of NLP. The purpose of this phase is to draw exact meaning, or you can say dictionary meaning from the text. The text is checked for meaningfulness. For example, semantic analyzer would reject a sentence like “Hot ice-cream”.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https://www.tutorialspoint.com/natural_language_processing/natural_language_processing_introduction.htm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886753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1602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Pragmatic Analysis</a:t>
            </a:r>
          </a:p>
          <a:p>
            <a:pPr marL="342900" indent="-342900" algn="l">
              <a:buClr>
                <a:srgbClr val="0070C0"/>
              </a:buClr>
              <a:buSzPct val="80000"/>
              <a:buFont typeface="Wingdings" pitchFamily="2" charset="2"/>
              <a:buChar char="u"/>
            </a:pPr>
            <a:r>
              <a:rPr lang="en-US" sz="1800" dirty="0">
                <a:solidFill>
                  <a:schemeClr val="tx1"/>
                </a:solidFill>
              </a:rPr>
              <a:t>It is the fourth phase of NLP. Pragmatic analysis simply fits the actual objects/events, which exist in a given context with object references obtained during the last phase (semantic analysis). </a:t>
            </a:r>
          </a:p>
          <a:p>
            <a:pPr marL="342900" indent="-342900" algn="l">
              <a:buClr>
                <a:srgbClr val="0070C0"/>
              </a:buClr>
              <a:buSzPct val="80000"/>
              <a:buFont typeface="Wingdings" pitchFamily="2" charset="2"/>
              <a:buChar char="u"/>
            </a:pPr>
            <a:r>
              <a:rPr lang="en-US" sz="1800" dirty="0">
                <a:solidFill>
                  <a:schemeClr val="tx1"/>
                </a:solidFill>
              </a:rPr>
              <a:t>For example, the sentence “Put the banana in the basket on the shelf” can have two semantic interpretations and pragmatic analyzer will choose between these two possibilities.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https://www.tutorialspoint.com/natural_language_processing/natural_language_processing_introduction.htm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353676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824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Introduction</a:t>
            </a:r>
          </a:p>
          <a:p>
            <a:pPr marL="342900" indent="-342900" algn="l">
              <a:buClr>
                <a:srgbClr val="0070C0"/>
              </a:buClr>
              <a:buSzPct val="80000"/>
              <a:buFont typeface="Wingdings" pitchFamily="2" charset="2"/>
              <a:buChar char="u"/>
            </a:pPr>
            <a:r>
              <a:rPr lang="en-US" sz="1800" dirty="0">
                <a:solidFill>
                  <a:schemeClr val="tx1"/>
                </a:solidFill>
              </a:rPr>
              <a:t>Language is a method of communication with the help of which we can speak, read and write. </a:t>
            </a:r>
          </a:p>
          <a:p>
            <a:pPr marL="342900" indent="-342900" algn="l">
              <a:buClr>
                <a:srgbClr val="0070C0"/>
              </a:buClr>
              <a:buSzPct val="80000"/>
              <a:buFont typeface="Wingdings" pitchFamily="2" charset="2"/>
              <a:buChar char="u"/>
            </a:pPr>
            <a:r>
              <a:rPr lang="en-US" sz="1800" dirty="0">
                <a:solidFill>
                  <a:schemeClr val="tx1"/>
                </a:solidFill>
              </a:rPr>
              <a:t>For example, we think, we make decisions, plans and more in natural language; precisely, in words. </a:t>
            </a:r>
          </a:p>
          <a:p>
            <a:pPr marL="342900" indent="-342900" algn="l">
              <a:buClr>
                <a:srgbClr val="0070C0"/>
              </a:buClr>
              <a:buSzPct val="80000"/>
              <a:buFont typeface="Wingdings" pitchFamily="2" charset="2"/>
              <a:buChar char="u"/>
            </a:pPr>
            <a:r>
              <a:rPr lang="en-US" sz="1800" dirty="0">
                <a:solidFill>
                  <a:schemeClr val="tx1"/>
                </a:solidFill>
              </a:rPr>
              <a:t>However, the big question that confronts us in this AI era is that can we communicate in a similar manner with computers. </a:t>
            </a:r>
          </a:p>
          <a:p>
            <a:pPr marL="342900" indent="-342900" algn="l">
              <a:buClr>
                <a:srgbClr val="0070C0"/>
              </a:buClr>
              <a:buSzPct val="80000"/>
              <a:buFont typeface="Wingdings" pitchFamily="2" charset="2"/>
              <a:buChar char="u"/>
            </a:pPr>
            <a:r>
              <a:rPr lang="en-US" sz="1800" dirty="0">
                <a:solidFill>
                  <a:schemeClr val="tx1"/>
                </a:solidFill>
              </a:rPr>
              <a:t>In other words, can human beings communicate with computers in their natural language? It is a challenge for us to develop NLP applications because computers need structured data, but human speech is unstructured and often ambiguous in nature.</a:t>
            </a:r>
          </a:p>
          <a:p>
            <a:pPr marL="342900" indent="-342900" algn="l">
              <a:buClr>
                <a:srgbClr val="0070C0"/>
              </a:buClr>
              <a:buSzPct val="80000"/>
              <a:buFont typeface="Wingdings" pitchFamily="2" charset="2"/>
              <a:buChar char="u"/>
            </a:pPr>
            <a:r>
              <a:rPr lang="en-US" sz="1800" dirty="0">
                <a:solidFill>
                  <a:schemeClr val="tx1"/>
                </a:solidFill>
              </a:rPr>
              <a:t>In this sense, we can say that Natural Language Processing (NLP) is the sub-field of Computer Science especially Artificial Intelligence (AI) that is concerned about enabling computers to understand and process human language. </a:t>
            </a:r>
          </a:p>
          <a:p>
            <a:pPr marL="342900" indent="-342900" algn="l">
              <a:buClr>
                <a:srgbClr val="0070C0"/>
              </a:buClr>
              <a:buSzPct val="80000"/>
              <a:buFont typeface="Wingdings" pitchFamily="2" charset="2"/>
              <a:buChar char="u"/>
            </a:pPr>
            <a:r>
              <a:rPr lang="en-US" sz="1800" dirty="0">
                <a:solidFill>
                  <a:schemeClr val="tx1"/>
                </a:solidFill>
              </a:rPr>
              <a:t>Technically, the main task of NLP would be to program computers for analyzing and processing huge amount of natural language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https://www.tutorialspoint.com/natural_language_processing/natural_language_processing_introduction.htm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4644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History of NLP</a:t>
            </a:r>
          </a:p>
          <a:p>
            <a:pPr marL="342900" indent="-342900" algn="l">
              <a:buClr>
                <a:srgbClr val="0070C0"/>
              </a:buClr>
              <a:buSzPct val="80000"/>
              <a:buFont typeface="Wingdings" pitchFamily="2" charset="2"/>
              <a:buChar char="u"/>
            </a:pPr>
            <a:r>
              <a:rPr lang="en-US" sz="1600" dirty="0">
                <a:solidFill>
                  <a:schemeClr val="tx1"/>
                </a:solidFill>
              </a:rPr>
              <a:t>We have divided the history of NLP into four phases. The phases have distinctive concerns and styles.</a:t>
            </a:r>
          </a:p>
          <a:p>
            <a:pPr marL="342900" indent="-342900" algn="l">
              <a:buClr>
                <a:srgbClr val="0070C0"/>
              </a:buClr>
              <a:buSzPct val="80000"/>
              <a:buFont typeface="Wingdings" pitchFamily="2" charset="2"/>
              <a:buChar char="u"/>
            </a:pPr>
            <a:r>
              <a:rPr lang="en-US" sz="1600" b="1" dirty="0">
                <a:solidFill>
                  <a:schemeClr val="tx1"/>
                </a:solidFill>
              </a:rPr>
              <a:t>First Phase (Machine Translation Phase) - Late 1940s to late 1960s</a:t>
            </a:r>
          </a:p>
          <a:p>
            <a:pPr marL="342900" indent="-342900" algn="l">
              <a:buClr>
                <a:srgbClr val="0070C0"/>
              </a:buClr>
              <a:buSzPct val="80000"/>
              <a:buFont typeface="Wingdings" pitchFamily="2" charset="2"/>
              <a:buChar char="u"/>
            </a:pPr>
            <a:r>
              <a:rPr lang="en-US" sz="1600" dirty="0">
                <a:solidFill>
                  <a:schemeClr val="tx1"/>
                </a:solidFill>
              </a:rPr>
              <a:t>The work done in this phase focused mainly on machine translation (MT). This phase was a period of enthusiasm and optimism.</a:t>
            </a:r>
          </a:p>
          <a:p>
            <a:pPr marL="342900" indent="-342900" algn="l">
              <a:buClr>
                <a:srgbClr val="0070C0"/>
              </a:buClr>
              <a:buSzPct val="80000"/>
              <a:buFont typeface="Wingdings" pitchFamily="2" charset="2"/>
              <a:buChar char="u"/>
            </a:pPr>
            <a:r>
              <a:rPr lang="en-US" sz="1600" dirty="0">
                <a:solidFill>
                  <a:schemeClr val="tx1"/>
                </a:solidFill>
              </a:rPr>
              <a:t>Let us now see all that the first phase had in it −</a:t>
            </a:r>
          </a:p>
          <a:p>
            <a:pPr marL="800100" lvl="1" indent="-342900" algn="l">
              <a:buClr>
                <a:srgbClr val="0070C0"/>
              </a:buClr>
              <a:buSzPct val="80000"/>
              <a:buFont typeface="Wingdings" pitchFamily="2" charset="2"/>
              <a:buChar char="u"/>
            </a:pPr>
            <a:r>
              <a:rPr lang="en-US" sz="1600" dirty="0">
                <a:solidFill>
                  <a:schemeClr val="tx1"/>
                </a:solidFill>
              </a:rPr>
              <a:t>The research on NLP started in early 1950s after Booth &amp; Richens’ investigation and Weaver’s memorandum on machine translation in 1949.</a:t>
            </a:r>
          </a:p>
          <a:p>
            <a:pPr marL="800100" lvl="1" indent="-342900" algn="l">
              <a:buClr>
                <a:srgbClr val="0070C0"/>
              </a:buClr>
              <a:buSzPct val="80000"/>
              <a:buFont typeface="Wingdings" pitchFamily="2" charset="2"/>
              <a:buChar char="u"/>
            </a:pPr>
            <a:r>
              <a:rPr lang="en-US" sz="1600" dirty="0">
                <a:solidFill>
                  <a:schemeClr val="tx1"/>
                </a:solidFill>
              </a:rPr>
              <a:t>1954 was the year when a limited experiment on automatic translation from Russian to English demonstrated in the Georgetown-IBM experiment.</a:t>
            </a:r>
          </a:p>
          <a:p>
            <a:pPr marL="800100" lvl="1" indent="-342900" algn="l">
              <a:buClr>
                <a:srgbClr val="0070C0"/>
              </a:buClr>
              <a:buSzPct val="80000"/>
              <a:buFont typeface="Wingdings" pitchFamily="2" charset="2"/>
              <a:buChar char="u"/>
            </a:pPr>
            <a:r>
              <a:rPr lang="en-US" sz="1600" dirty="0">
                <a:solidFill>
                  <a:schemeClr val="tx1"/>
                </a:solidFill>
              </a:rPr>
              <a:t>In the same year, the publication of the journal MT (Machine Translation) started.</a:t>
            </a:r>
          </a:p>
          <a:p>
            <a:pPr marL="800100" lvl="1" indent="-342900" algn="l">
              <a:buClr>
                <a:srgbClr val="0070C0"/>
              </a:buClr>
              <a:buSzPct val="80000"/>
              <a:buFont typeface="Wingdings" pitchFamily="2" charset="2"/>
              <a:buChar char="u"/>
            </a:pPr>
            <a:r>
              <a:rPr lang="en-US" sz="1600" dirty="0">
                <a:solidFill>
                  <a:schemeClr val="tx1"/>
                </a:solidFill>
              </a:rPr>
              <a:t>The first international conference on Machine Translation (MT) was held in 1952 and second was held in 1956.</a:t>
            </a:r>
          </a:p>
          <a:p>
            <a:pPr marL="800100" lvl="1" indent="-342900" algn="l">
              <a:buClr>
                <a:srgbClr val="0070C0"/>
              </a:buClr>
              <a:buSzPct val="80000"/>
              <a:buFont typeface="Wingdings" pitchFamily="2" charset="2"/>
              <a:buChar char="u"/>
            </a:pPr>
            <a:r>
              <a:rPr lang="en-US" sz="1600" dirty="0">
                <a:solidFill>
                  <a:schemeClr val="tx1"/>
                </a:solidFill>
              </a:rPr>
              <a:t>In 1961, the work presented in </a:t>
            </a:r>
            <a:r>
              <a:rPr lang="en-US" sz="1600" dirty="0" err="1">
                <a:solidFill>
                  <a:schemeClr val="tx1"/>
                </a:solidFill>
              </a:rPr>
              <a:t>Teddington</a:t>
            </a:r>
            <a:r>
              <a:rPr lang="en-US" sz="1600" dirty="0">
                <a:solidFill>
                  <a:schemeClr val="tx1"/>
                </a:solidFill>
              </a:rPr>
              <a:t> International Conference on Machine Translation of Languages and Applied Language analysis was the high point of this phase.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https://www.tutorialspoint.com/natural_language_processing/natural_language_processing_introduction.htm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14940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7275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History of NLP</a:t>
            </a:r>
          </a:p>
          <a:p>
            <a:pPr marL="342900" indent="-342900" algn="l">
              <a:buClr>
                <a:srgbClr val="0070C0"/>
              </a:buClr>
              <a:buSzPct val="80000"/>
              <a:buFont typeface="Wingdings" pitchFamily="2" charset="2"/>
              <a:buChar char="u"/>
            </a:pPr>
            <a:r>
              <a:rPr lang="en-US" sz="1800" b="1" dirty="0">
                <a:solidFill>
                  <a:schemeClr val="tx1"/>
                </a:solidFill>
              </a:rPr>
              <a:t>Second Phase (AI Influenced Phase) – Late 1960s to late 1970s</a:t>
            </a:r>
          </a:p>
          <a:p>
            <a:pPr marL="342900" indent="-342900" algn="l">
              <a:buClr>
                <a:srgbClr val="0070C0"/>
              </a:buClr>
              <a:buSzPct val="80000"/>
              <a:buFont typeface="Wingdings" pitchFamily="2" charset="2"/>
              <a:buChar char="u"/>
            </a:pPr>
            <a:r>
              <a:rPr lang="en-US" sz="1800" dirty="0">
                <a:solidFill>
                  <a:schemeClr val="tx1"/>
                </a:solidFill>
              </a:rPr>
              <a:t>In this phase, the work done was majorly related to world knowledge and on its role in the construction and manipulation of meaning representations. That is why, this phase is also called AI-flavored phase.</a:t>
            </a:r>
          </a:p>
          <a:p>
            <a:pPr marL="342900" indent="-342900" algn="l">
              <a:buClr>
                <a:srgbClr val="0070C0"/>
              </a:buClr>
              <a:buSzPct val="80000"/>
              <a:buFont typeface="Wingdings" pitchFamily="2" charset="2"/>
              <a:buChar char="u"/>
            </a:pPr>
            <a:r>
              <a:rPr lang="en-US" sz="1800" dirty="0">
                <a:solidFill>
                  <a:schemeClr val="tx1"/>
                </a:solidFill>
              </a:rPr>
              <a:t>The phase had in it, the following −</a:t>
            </a:r>
          </a:p>
          <a:p>
            <a:pPr marL="800100" lvl="1" indent="-342900" algn="l">
              <a:buClr>
                <a:srgbClr val="0070C0"/>
              </a:buClr>
              <a:buSzPct val="80000"/>
              <a:buFont typeface="Wingdings" pitchFamily="2" charset="2"/>
              <a:buChar char="u"/>
            </a:pPr>
            <a:r>
              <a:rPr lang="en-US" sz="1800" dirty="0">
                <a:solidFill>
                  <a:schemeClr val="tx1"/>
                </a:solidFill>
              </a:rPr>
              <a:t>In early 1961, the work began on the problems of addressing and constructing data or knowledge base. This work was influenced by AI.</a:t>
            </a:r>
          </a:p>
          <a:p>
            <a:pPr marL="800100" lvl="1" indent="-342900" algn="l">
              <a:buClr>
                <a:srgbClr val="0070C0"/>
              </a:buClr>
              <a:buSzPct val="80000"/>
              <a:buFont typeface="Wingdings" pitchFamily="2" charset="2"/>
              <a:buChar char="u"/>
            </a:pPr>
            <a:r>
              <a:rPr lang="en-US" sz="1800" dirty="0">
                <a:solidFill>
                  <a:schemeClr val="tx1"/>
                </a:solidFill>
              </a:rPr>
              <a:t>In the same year, a BASEBALL question-answering system was also developed. The input to this system was restricted and the language processing involved was a simple one.</a:t>
            </a:r>
          </a:p>
          <a:p>
            <a:pPr marL="800100" lvl="1" indent="-342900" algn="l">
              <a:buClr>
                <a:srgbClr val="0070C0"/>
              </a:buClr>
              <a:buSzPct val="80000"/>
              <a:buFont typeface="Wingdings" pitchFamily="2" charset="2"/>
              <a:buChar char="u"/>
            </a:pPr>
            <a:r>
              <a:rPr lang="en-US" sz="1800" dirty="0">
                <a:solidFill>
                  <a:schemeClr val="tx1"/>
                </a:solidFill>
              </a:rPr>
              <a:t>A much advanced system was described in Minsky (1968). This system, when compared to the BASEBALL question-answering system, was recognized and provided for the need of inference on the knowledge base in interpreting and responding to language input.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https://www.tutorialspoint.com/natural_language_processing/natural_language_processing_introduction.htm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775312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5365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History of NLP</a:t>
            </a:r>
          </a:p>
          <a:p>
            <a:pPr marL="342900" indent="-342900" algn="l">
              <a:buClr>
                <a:srgbClr val="0070C0"/>
              </a:buClr>
              <a:buSzPct val="80000"/>
              <a:buFont typeface="Wingdings" pitchFamily="2" charset="2"/>
              <a:buChar char="u"/>
            </a:pPr>
            <a:r>
              <a:rPr lang="en-US" sz="1800" b="1" dirty="0">
                <a:solidFill>
                  <a:schemeClr val="tx1"/>
                </a:solidFill>
              </a:rPr>
              <a:t>Third Phase (</a:t>
            </a:r>
            <a:r>
              <a:rPr lang="en-US" sz="1800" b="1" dirty="0" err="1">
                <a:solidFill>
                  <a:schemeClr val="tx1"/>
                </a:solidFill>
              </a:rPr>
              <a:t>Grammatico</a:t>
            </a:r>
            <a:r>
              <a:rPr lang="en-US" sz="1800" b="1" dirty="0">
                <a:solidFill>
                  <a:schemeClr val="tx1"/>
                </a:solidFill>
              </a:rPr>
              <a:t>-logical Phase) – Late 1970s to late 1980s</a:t>
            </a:r>
          </a:p>
          <a:p>
            <a:pPr marL="342900" indent="-342900" algn="l">
              <a:buClr>
                <a:srgbClr val="0070C0"/>
              </a:buClr>
              <a:buSzPct val="80000"/>
              <a:buFont typeface="Wingdings" pitchFamily="2" charset="2"/>
              <a:buChar char="u"/>
            </a:pPr>
            <a:r>
              <a:rPr lang="en-US" sz="1800" dirty="0">
                <a:solidFill>
                  <a:schemeClr val="tx1"/>
                </a:solidFill>
              </a:rPr>
              <a:t>This phase can be described as the </a:t>
            </a:r>
            <a:r>
              <a:rPr lang="en-US" sz="1800" dirty="0" err="1">
                <a:solidFill>
                  <a:schemeClr val="tx1"/>
                </a:solidFill>
              </a:rPr>
              <a:t>grammatico</a:t>
            </a:r>
            <a:r>
              <a:rPr lang="en-US" sz="1800" dirty="0">
                <a:solidFill>
                  <a:schemeClr val="tx1"/>
                </a:solidFill>
              </a:rPr>
              <a:t>-logical phase. Due to the failure of practical system building in last phase, the researchers moved towards the use of logic for knowledge representation and reasoning in AI.</a:t>
            </a:r>
          </a:p>
          <a:p>
            <a:pPr marL="342900" indent="-342900" algn="l">
              <a:buClr>
                <a:srgbClr val="0070C0"/>
              </a:buClr>
              <a:buSzPct val="80000"/>
              <a:buFont typeface="Wingdings" pitchFamily="2" charset="2"/>
              <a:buChar char="u"/>
            </a:pPr>
            <a:r>
              <a:rPr lang="en-US" sz="1800" dirty="0">
                <a:solidFill>
                  <a:schemeClr val="tx1"/>
                </a:solidFill>
              </a:rPr>
              <a:t>The third phase had the following in it −</a:t>
            </a:r>
          </a:p>
          <a:p>
            <a:pPr marL="800100" lvl="1"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grammatico</a:t>
            </a:r>
            <a:r>
              <a:rPr lang="en-US" sz="1800" dirty="0">
                <a:solidFill>
                  <a:schemeClr val="tx1"/>
                </a:solidFill>
              </a:rPr>
              <a:t>-logical approach, towards the end of decade, helped us with powerful general-purpose sentence processors like SRI’s Core Language Engine and Discourse Representation Theory, which offered a means of tackling more extended discourse.</a:t>
            </a:r>
          </a:p>
          <a:p>
            <a:pPr marL="800100" lvl="1" indent="-342900" algn="l">
              <a:buClr>
                <a:srgbClr val="0070C0"/>
              </a:buClr>
              <a:buSzPct val="80000"/>
              <a:buFont typeface="Wingdings" pitchFamily="2" charset="2"/>
              <a:buChar char="u"/>
            </a:pPr>
            <a:r>
              <a:rPr lang="en-US" sz="1800" dirty="0">
                <a:solidFill>
                  <a:schemeClr val="tx1"/>
                </a:solidFill>
              </a:rPr>
              <a:t>In this phase we got some practical resources &amp; tools like parsers, e.g. </a:t>
            </a:r>
            <a:r>
              <a:rPr lang="en-US" sz="1800" dirty="0" err="1">
                <a:solidFill>
                  <a:schemeClr val="tx1"/>
                </a:solidFill>
              </a:rPr>
              <a:t>Alvey</a:t>
            </a:r>
            <a:r>
              <a:rPr lang="en-US" sz="1800" dirty="0">
                <a:solidFill>
                  <a:schemeClr val="tx1"/>
                </a:solidFill>
              </a:rPr>
              <a:t> Natural Language Tools along with more operational and commercial systems, e.g. for database query.</a:t>
            </a:r>
          </a:p>
          <a:p>
            <a:pPr marL="800100" lvl="1" indent="-342900" algn="l">
              <a:buClr>
                <a:srgbClr val="0070C0"/>
              </a:buClr>
              <a:buSzPct val="80000"/>
              <a:buFont typeface="Wingdings" pitchFamily="2" charset="2"/>
              <a:buChar char="u"/>
            </a:pPr>
            <a:r>
              <a:rPr lang="en-US" sz="1800" dirty="0">
                <a:solidFill>
                  <a:schemeClr val="tx1"/>
                </a:solidFill>
              </a:rPr>
              <a:t>The work on lexicon in 1980s also pointed in the direction of </a:t>
            </a:r>
            <a:r>
              <a:rPr lang="en-US" sz="1800" dirty="0" err="1">
                <a:solidFill>
                  <a:schemeClr val="tx1"/>
                </a:solidFill>
              </a:rPr>
              <a:t>grammatico</a:t>
            </a:r>
            <a:r>
              <a:rPr lang="en-US" sz="1800" dirty="0">
                <a:solidFill>
                  <a:schemeClr val="tx1"/>
                </a:solidFill>
              </a:rPr>
              <a:t>-logical approach.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https://www.tutorialspoint.com/natural_language_processing/natural_language_processing_introduction.htm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826338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1764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History of NLP</a:t>
            </a:r>
          </a:p>
          <a:p>
            <a:pPr marL="342900" indent="-342900" algn="l">
              <a:buClr>
                <a:srgbClr val="0070C0"/>
              </a:buClr>
              <a:buSzPct val="80000"/>
              <a:buFont typeface="Wingdings" pitchFamily="2" charset="2"/>
              <a:buChar char="u"/>
            </a:pPr>
            <a:r>
              <a:rPr lang="en-US" sz="1800" b="1" dirty="0">
                <a:solidFill>
                  <a:schemeClr val="tx1"/>
                </a:solidFill>
              </a:rPr>
              <a:t>Fourth Phase (Lexical &amp; Corpus Phase) – The 1990s</a:t>
            </a:r>
          </a:p>
          <a:p>
            <a:pPr marL="342900" indent="-342900" algn="l">
              <a:buClr>
                <a:srgbClr val="0070C0"/>
              </a:buClr>
              <a:buSzPct val="80000"/>
              <a:buFont typeface="Wingdings" pitchFamily="2" charset="2"/>
              <a:buChar char="u"/>
            </a:pPr>
            <a:r>
              <a:rPr lang="en-US" sz="1800" dirty="0">
                <a:solidFill>
                  <a:schemeClr val="tx1"/>
                </a:solidFill>
              </a:rPr>
              <a:t>We can describe this as a lexical &amp; corpus phase. The phase had a lexicalized approach to grammar that appeared in late 1980s and became an increasing influence. There was a revolution in natural language processing in this decade with the introduction of machine learning algorithms for language processing.</a:t>
            </a:r>
          </a:p>
          <a:p>
            <a:pPr marL="342900" indent="-342900" algn="l">
              <a:buClr>
                <a:srgbClr val="0070C0"/>
              </a:buClr>
              <a:buSzPct val="80000"/>
              <a:buFont typeface="Wingdings" pitchFamily="2" charset="2"/>
              <a:buChar char="u"/>
            </a:pPr>
            <a:r>
              <a:rPr lang="en-US" sz="1800" b="1" dirty="0">
                <a:solidFill>
                  <a:schemeClr val="tx1"/>
                </a:solidFill>
              </a:rPr>
              <a:t>Study of Human Languages</a:t>
            </a:r>
          </a:p>
          <a:p>
            <a:pPr marL="342900" indent="-342900" algn="l">
              <a:buClr>
                <a:srgbClr val="0070C0"/>
              </a:buClr>
              <a:buSzPct val="80000"/>
              <a:buFont typeface="Wingdings" pitchFamily="2" charset="2"/>
              <a:buChar char="u"/>
            </a:pPr>
            <a:r>
              <a:rPr lang="en-US" sz="1800" dirty="0">
                <a:solidFill>
                  <a:schemeClr val="tx1"/>
                </a:solidFill>
              </a:rPr>
              <a:t>Language is a crucial component for human lives and also the most fundamental aspect of our behavior. We can experience it in mainly two forms - written and spoken. In the written form, it is a way to pass our knowledge from one generation to the next. In the spoken form, it is the primary medium for human beings to coordinate with each other in their day-to-day behavior. Language is studied in various academic disciplines. Each discipline comes with its own set of problems and a set of solution to address those.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https://www.tutorialspoint.com/natural_language_processing/natural_language_processing_introduction.htm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21710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Consider the following table to understand this </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https://www.tutorialspoint.com/natural_language_processing/natural_language_processing_introduction.htm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graphicFrame>
        <p:nvGraphicFramePr>
          <p:cNvPr id="7" name="Table 7">
            <a:extLst>
              <a:ext uri="{FF2B5EF4-FFF2-40B4-BE49-F238E27FC236}">
                <a16:creationId xmlns:a16="http://schemas.microsoft.com/office/drawing/2014/main" id="{DE4A446D-1202-4125-999C-9D1E6DAE58EF}"/>
              </a:ext>
            </a:extLst>
          </p:cNvPr>
          <p:cNvGraphicFramePr>
            <a:graphicFrameLocks noGrp="1"/>
          </p:cNvGraphicFramePr>
          <p:nvPr>
            <p:extLst>
              <p:ext uri="{D42A27DB-BD31-4B8C-83A1-F6EECF244321}">
                <p14:modId xmlns:p14="http://schemas.microsoft.com/office/powerpoint/2010/main" val="558263306"/>
              </p:ext>
            </p:extLst>
          </p:nvPr>
        </p:nvGraphicFramePr>
        <p:xfrm>
          <a:off x="395536" y="1705123"/>
          <a:ext cx="8352928" cy="3755959"/>
        </p:xfrm>
        <a:graphic>
          <a:graphicData uri="http://schemas.openxmlformats.org/drawingml/2006/table">
            <a:tbl>
              <a:tblPr firstRow="1" bandRow="1">
                <a:tableStyleId>{5C22544A-7EE6-4342-B048-85BDC9FD1C3A}</a:tableStyleId>
              </a:tblPr>
              <a:tblGrid>
                <a:gridCol w="1306488">
                  <a:extLst>
                    <a:ext uri="{9D8B030D-6E8A-4147-A177-3AD203B41FA5}">
                      <a16:colId xmlns:a16="http://schemas.microsoft.com/office/drawing/2014/main" val="2110224869"/>
                    </a:ext>
                  </a:extLst>
                </a:gridCol>
                <a:gridCol w="3455462">
                  <a:extLst>
                    <a:ext uri="{9D8B030D-6E8A-4147-A177-3AD203B41FA5}">
                      <a16:colId xmlns:a16="http://schemas.microsoft.com/office/drawing/2014/main" val="3676272714"/>
                    </a:ext>
                  </a:extLst>
                </a:gridCol>
                <a:gridCol w="3590978">
                  <a:extLst>
                    <a:ext uri="{9D8B030D-6E8A-4147-A177-3AD203B41FA5}">
                      <a16:colId xmlns:a16="http://schemas.microsoft.com/office/drawing/2014/main" val="30739076"/>
                    </a:ext>
                  </a:extLst>
                </a:gridCol>
              </a:tblGrid>
              <a:tr h="304947">
                <a:tc>
                  <a:txBody>
                    <a:bodyPr/>
                    <a:lstStyle/>
                    <a:p>
                      <a:pPr fontAlgn="t"/>
                      <a:r>
                        <a:rPr lang="en-US" sz="1200" dirty="0">
                          <a:effectLst/>
                        </a:rPr>
                        <a:t>Discipline</a:t>
                      </a:r>
                    </a:p>
                  </a:txBody>
                  <a:tcPr marL="76200" marR="76200" marT="76200" marB="76200"/>
                </a:tc>
                <a:tc>
                  <a:txBody>
                    <a:bodyPr/>
                    <a:lstStyle/>
                    <a:p>
                      <a:pPr fontAlgn="t"/>
                      <a:r>
                        <a:rPr lang="en-US" sz="1200" dirty="0">
                          <a:effectLst/>
                        </a:rPr>
                        <a:t>Problems</a:t>
                      </a:r>
                    </a:p>
                  </a:txBody>
                  <a:tcPr marL="76200" marR="76200" marT="76200" marB="76200"/>
                </a:tc>
                <a:tc>
                  <a:txBody>
                    <a:bodyPr/>
                    <a:lstStyle/>
                    <a:p>
                      <a:pPr fontAlgn="t"/>
                      <a:r>
                        <a:rPr lang="en-US" sz="1200">
                          <a:effectLst/>
                        </a:rPr>
                        <a:t>Tools</a:t>
                      </a:r>
                    </a:p>
                  </a:txBody>
                  <a:tcPr marL="76200" marR="76200" marT="76200" marB="76200"/>
                </a:tc>
                <a:extLst>
                  <a:ext uri="{0D108BD9-81ED-4DB2-BD59-A6C34878D82A}">
                    <a16:rowId xmlns:a16="http://schemas.microsoft.com/office/drawing/2014/main" val="1443674195"/>
                  </a:ext>
                </a:extLst>
              </a:tr>
              <a:tr h="637617">
                <a:tc>
                  <a:txBody>
                    <a:bodyPr/>
                    <a:lstStyle/>
                    <a:p>
                      <a:pPr algn="just" fontAlgn="t"/>
                      <a:r>
                        <a:rPr lang="en-US" sz="1200">
                          <a:solidFill>
                            <a:srgbClr val="000000"/>
                          </a:solidFill>
                          <a:effectLst/>
                        </a:rPr>
                        <a:t>Linguists</a:t>
                      </a:r>
                    </a:p>
                  </a:txBody>
                  <a:tcPr marL="76200" marR="76200" marT="76200" marB="76200"/>
                </a:tc>
                <a:tc>
                  <a:txBody>
                    <a:bodyPr/>
                    <a:lstStyle/>
                    <a:p>
                      <a:pPr algn="just" fontAlgn="t"/>
                      <a:r>
                        <a:rPr lang="en-US" sz="1200">
                          <a:solidFill>
                            <a:srgbClr val="000000"/>
                          </a:solidFill>
                          <a:effectLst/>
                        </a:rPr>
                        <a:t>How phrases and sentences can be formed with words?</a:t>
                      </a:r>
                    </a:p>
                    <a:p>
                      <a:pPr algn="just" fontAlgn="t"/>
                      <a:r>
                        <a:rPr lang="en-US" sz="1200">
                          <a:solidFill>
                            <a:srgbClr val="000000"/>
                          </a:solidFill>
                          <a:effectLst/>
                        </a:rPr>
                        <a:t>What curbs the possible meaning for a sentence?</a:t>
                      </a:r>
                    </a:p>
                  </a:txBody>
                  <a:tcPr marL="76200" marR="76200" marT="76200" marB="76200"/>
                </a:tc>
                <a:tc>
                  <a:txBody>
                    <a:bodyPr/>
                    <a:lstStyle/>
                    <a:p>
                      <a:pPr algn="just" fontAlgn="t"/>
                      <a:r>
                        <a:rPr lang="en-US" sz="1200">
                          <a:solidFill>
                            <a:srgbClr val="000000"/>
                          </a:solidFill>
                          <a:effectLst/>
                        </a:rPr>
                        <a:t>Intuitions about well-formedness and meaning.</a:t>
                      </a:r>
                    </a:p>
                    <a:p>
                      <a:pPr algn="just" fontAlgn="t"/>
                      <a:r>
                        <a:rPr lang="en-US" sz="1200">
                          <a:solidFill>
                            <a:srgbClr val="000000"/>
                          </a:solidFill>
                          <a:effectLst/>
                        </a:rPr>
                        <a:t>Mathematical model of structure. For example, model theoretic semantics, formal language theory.</a:t>
                      </a:r>
                    </a:p>
                  </a:txBody>
                  <a:tcPr marL="76200" marR="76200" marT="76200" marB="76200"/>
                </a:tc>
                <a:extLst>
                  <a:ext uri="{0D108BD9-81ED-4DB2-BD59-A6C34878D82A}">
                    <a16:rowId xmlns:a16="http://schemas.microsoft.com/office/drawing/2014/main" val="302357330"/>
                  </a:ext>
                </a:extLst>
              </a:tr>
              <a:tr h="803952">
                <a:tc>
                  <a:txBody>
                    <a:bodyPr/>
                    <a:lstStyle/>
                    <a:p>
                      <a:pPr algn="just" fontAlgn="t"/>
                      <a:r>
                        <a:rPr lang="en-US" sz="1200">
                          <a:solidFill>
                            <a:srgbClr val="000000"/>
                          </a:solidFill>
                          <a:effectLst/>
                        </a:rPr>
                        <a:t>Psycholinguists</a:t>
                      </a:r>
                    </a:p>
                  </a:txBody>
                  <a:tcPr marL="76200" marR="76200" marT="76200" marB="76200"/>
                </a:tc>
                <a:tc>
                  <a:txBody>
                    <a:bodyPr/>
                    <a:lstStyle/>
                    <a:p>
                      <a:pPr algn="just" fontAlgn="t"/>
                      <a:r>
                        <a:rPr lang="en-US" sz="1200">
                          <a:solidFill>
                            <a:srgbClr val="000000"/>
                          </a:solidFill>
                          <a:effectLst/>
                        </a:rPr>
                        <a:t>How human beings can identify the structure of sentences?</a:t>
                      </a:r>
                    </a:p>
                    <a:p>
                      <a:pPr algn="just" fontAlgn="t"/>
                      <a:r>
                        <a:rPr lang="en-US" sz="1200">
                          <a:solidFill>
                            <a:srgbClr val="000000"/>
                          </a:solidFill>
                          <a:effectLst/>
                        </a:rPr>
                        <a:t>How the meaning of words can be identified?</a:t>
                      </a:r>
                    </a:p>
                    <a:p>
                      <a:pPr algn="just" fontAlgn="t"/>
                      <a:r>
                        <a:rPr lang="en-US" sz="1200">
                          <a:solidFill>
                            <a:srgbClr val="000000"/>
                          </a:solidFill>
                          <a:effectLst/>
                        </a:rPr>
                        <a:t>When does understanding take place?</a:t>
                      </a:r>
                    </a:p>
                  </a:txBody>
                  <a:tcPr marL="76200" marR="76200" marT="76200" marB="76200"/>
                </a:tc>
                <a:tc>
                  <a:txBody>
                    <a:bodyPr/>
                    <a:lstStyle/>
                    <a:p>
                      <a:pPr algn="just" fontAlgn="t"/>
                      <a:r>
                        <a:rPr lang="en-US" sz="1200">
                          <a:solidFill>
                            <a:srgbClr val="000000"/>
                          </a:solidFill>
                          <a:effectLst/>
                        </a:rPr>
                        <a:t>Experimental techniques mainly for measuring the performance of human beings.</a:t>
                      </a:r>
                    </a:p>
                    <a:p>
                      <a:pPr algn="just" fontAlgn="t"/>
                      <a:r>
                        <a:rPr lang="en-US" sz="1200">
                          <a:solidFill>
                            <a:srgbClr val="000000"/>
                          </a:solidFill>
                          <a:effectLst/>
                        </a:rPr>
                        <a:t>Statistical analysis of observations.</a:t>
                      </a:r>
                    </a:p>
                  </a:txBody>
                  <a:tcPr marL="76200" marR="76200" marT="76200" marB="76200"/>
                </a:tc>
                <a:extLst>
                  <a:ext uri="{0D108BD9-81ED-4DB2-BD59-A6C34878D82A}">
                    <a16:rowId xmlns:a16="http://schemas.microsoft.com/office/drawing/2014/main" val="3849036386"/>
                  </a:ext>
                </a:extLst>
              </a:tr>
              <a:tr h="642883">
                <a:tc>
                  <a:txBody>
                    <a:bodyPr/>
                    <a:lstStyle/>
                    <a:p>
                      <a:pPr algn="just" fontAlgn="t"/>
                      <a:r>
                        <a:rPr lang="en-US" sz="1200">
                          <a:solidFill>
                            <a:srgbClr val="000000"/>
                          </a:solidFill>
                          <a:effectLst/>
                        </a:rPr>
                        <a:t>Philosophers</a:t>
                      </a:r>
                    </a:p>
                  </a:txBody>
                  <a:tcPr marL="76200" marR="76200" marT="76200" marB="76200"/>
                </a:tc>
                <a:tc>
                  <a:txBody>
                    <a:bodyPr/>
                    <a:lstStyle/>
                    <a:p>
                      <a:pPr algn="just" fontAlgn="t"/>
                      <a:r>
                        <a:rPr lang="en-US" sz="1200">
                          <a:solidFill>
                            <a:srgbClr val="000000"/>
                          </a:solidFill>
                          <a:effectLst/>
                        </a:rPr>
                        <a:t>How do words and sentences acquire the meaning?</a:t>
                      </a:r>
                    </a:p>
                    <a:p>
                      <a:pPr algn="just" fontAlgn="t"/>
                      <a:r>
                        <a:rPr lang="en-US" sz="1200">
                          <a:solidFill>
                            <a:srgbClr val="000000"/>
                          </a:solidFill>
                          <a:effectLst/>
                        </a:rPr>
                        <a:t>How the objects are identified by the words?</a:t>
                      </a:r>
                    </a:p>
                    <a:p>
                      <a:pPr algn="just" fontAlgn="t"/>
                      <a:r>
                        <a:rPr lang="en-US" sz="1200">
                          <a:solidFill>
                            <a:srgbClr val="000000"/>
                          </a:solidFill>
                          <a:effectLst/>
                        </a:rPr>
                        <a:t>What is meaning?</a:t>
                      </a:r>
                    </a:p>
                  </a:txBody>
                  <a:tcPr marL="76200" marR="76200" marT="76200" marB="76200"/>
                </a:tc>
                <a:tc>
                  <a:txBody>
                    <a:bodyPr/>
                    <a:lstStyle/>
                    <a:p>
                      <a:pPr algn="just" fontAlgn="t"/>
                      <a:r>
                        <a:rPr lang="en-US" sz="1200">
                          <a:solidFill>
                            <a:srgbClr val="000000"/>
                          </a:solidFill>
                          <a:effectLst/>
                        </a:rPr>
                        <a:t>Natural language argumentation by using intuition.</a:t>
                      </a:r>
                    </a:p>
                    <a:p>
                      <a:pPr algn="just" fontAlgn="t"/>
                      <a:r>
                        <a:rPr lang="en-US" sz="1200">
                          <a:solidFill>
                            <a:srgbClr val="000000"/>
                          </a:solidFill>
                          <a:effectLst/>
                        </a:rPr>
                        <a:t>Mathematical models like logic and model theory.</a:t>
                      </a:r>
                    </a:p>
                  </a:txBody>
                  <a:tcPr marL="76200" marR="76200" marT="76200" marB="76200"/>
                </a:tc>
                <a:extLst>
                  <a:ext uri="{0D108BD9-81ED-4DB2-BD59-A6C34878D82A}">
                    <a16:rowId xmlns:a16="http://schemas.microsoft.com/office/drawing/2014/main" val="3270844004"/>
                  </a:ext>
                </a:extLst>
              </a:tr>
              <a:tr h="1134679">
                <a:tc>
                  <a:txBody>
                    <a:bodyPr/>
                    <a:lstStyle/>
                    <a:p>
                      <a:pPr algn="just" fontAlgn="t"/>
                      <a:r>
                        <a:rPr lang="en-US" sz="1200">
                          <a:solidFill>
                            <a:srgbClr val="000000"/>
                          </a:solidFill>
                          <a:effectLst/>
                        </a:rPr>
                        <a:t>Computational Linguists</a:t>
                      </a:r>
                    </a:p>
                  </a:txBody>
                  <a:tcPr marL="76200" marR="76200" marT="76200" marB="76200"/>
                </a:tc>
                <a:tc>
                  <a:txBody>
                    <a:bodyPr/>
                    <a:lstStyle/>
                    <a:p>
                      <a:pPr algn="just" fontAlgn="t"/>
                      <a:r>
                        <a:rPr lang="en-US" sz="1200">
                          <a:solidFill>
                            <a:srgbClr val="000000"/>
                          </a:solidFill>
                          <a:effectLst/>
                        </a:rPr>
                        <a:t>How can we identify the structure of a sentence</a:t>
                      </a:r>
                    </a:p>
                    <a:p>
                      <a:pPr algn="just" fontAlgn="t"/>
                      <a:r>
                        <a:rPr lang="en-US" sz="1200">
                          <a:solidFill>
                            <a:srgbClr val="000000"/>
                          </a:solidFill>
                          <a:effectLst/>
                        </a:rPr>
                        <a:t>How knowledge and reasoning can be modeled?</a:t>
                      </a:r>
                    </a:p>
                    <a:p>
                      <a:pPr algn="just" fontAlgn="t"/>
                      <a:r>
                        <a:rPr lang="en-US" sz="1200">
                          <a:solidFill>
                            <a:srgbClr val="000000"/>
                          </a:solidFill>
                          <a:effectLst/>
                        </a:rPr>
                        <a:t>How we can use language to accomplish specific tasks?</a:t>
                      </a:r>
                    </a:p>
                  </a:txBody>
                  <a:tcPr marL="76200" marR="76200" marT="76200" marB="76200"/>
                </a:tc>
                <a:tc>
                  <a:txBody>
                    <a:bodyPr/>
                    <a:lstStyle/>
                    <a:p>
                      <a:pPr algn="just" fontAlgn="t"/>
                      <a:r>
                        <a:rPr lang="en-US" sz="1200" dirty="0">
                          <a:solidFill>
                            <a:srgbClr val="000000"/>
                          </a:solidFill>
                          <a:effectLst/>
                        </a:rPr>
                        <a:t>Algorithms</a:t>
                      </a:r>
                    </a:p>
                    <a:p>
                      <a:pPr algn="just" fontAlgn="t"/>
                      <a:r>
                        <a:rPr lang="en-US" sz="1200" dirty="0">
                          <a:solidFill>
                            <a:srgbClr val="000000"/>
                          </a:solidFill>
                          <a:effectLst/>
                        </a:rPr>
                        <a:t>Data structures</a:t>
                      </a:r>
                    </a:p>
                    <a:p>
                      <a:pPr algn="just" fontAlgn="t"/>
                      <a:r>
                        <a:rPr lang="en-US" sz="1200" dirty="0">
                          <a:solidFill>
                            <a:srgbClr val="000000"/>
                          </a:solidFill>
                          <a:effectLst/>
                        </a:rPr>
                        <a:t>Formal models of representation and reasoning.</a:t>
                      </a:r>
                    </a:p>
                    <a:p>
                      <a:pPr algn="just" fontAlgn="t"/>
                      <a:r>
                        <a:rPr lang="en-US" sz="1200" dirty="0">
                          <a:solidFill>
                            <a:srgbClr val="000000"/>
                          </a:solidFill>
                          <a:effectLst/>
                        </a:rPr>
                        <a:t>AI techniques like search &amp; representation methods.</a:t>
                      </a:r>
                    </a:p>
                  </a:txBody>
                  <a:tcPr marL="76200" marR="76200" marT="76200" marB="76200"/>
                </a:tc>
                <a:extLst>
                  <a:ext uri="{0D108BD9-81ED-4DB2-BD59-A6C34878D82A}">
                    <a16:rowId xmlns:a16="http://schemas.microsoft.com/office/drawing/2014/main" val="2239478206"/>
                  </a:ext>
                </a:extLst>
              </a:tr>
            </a:tbl>
          </a:graphicData>
        </a:graphic>
      </p:graphicFrame>
    </p:spTree>
    <p:extLst>
      <p:ext uri="{BB962C8B-B14F-4D97-AF65-F5344CB8AC3E}">
        <p14:creationId xmlns:p14="http://schemas.microsoft.com/office/powerpoint/2010/main" val="77221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9604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Ambiguity and Uncertainty in Language</a:t>
            </a:r>
          </a:p>
          <a:p>
            <a:pPr marL="342900" indent="-342900" algn="l">
              <a:buClr>
                <a:srgbClr val="0070C0"/>
              </a:buClr>
              <a:buSzPct val="80000"/>
              <a:buFont typeface="Wingdings" pitchFamily="2" charset="2"/>
              <a:buChar char="u"/>
            </a:pPr>
            <a:r>
              <a:rPr lang="en-US" sz="1800" dirty="0">
                <a:solidFill>
                  <a:schemeClr val="tx1"/>
                </a:solidFill>
              </a:rPr>
              <a:t>Ambiguity, generally used in natural language processing, can be referred as the ability of being understood in more than one way. In simple terms, we can say that ambiguity is the capability of being understood in more than one way. Natural language is very ambiguous. NLP has the following types of ambiguities −</a:t>
            </a:r>
          </a:p>
          <a:p>
            <a:pPr marL="342900" indent="-342900" algn="l">
              <a:buClr>
                <a:srgbClr val="0070C0"/>
              </a:buClr>
              <a:buSzPct val="80000"/>
              <a:buFont typeface="Wingdings" pitchFamily="2" charset="2"/>
              <a:buChar char="u"/>
            </a:pPr>
            <a:r>
              <a:rPr lang="en-US" sz="1800" b="1" dirty="0">
                <a:solidFill>
                  <a:schemeClr val="tx1"/>
                </a:solidFill>
              </a:rPr>
              <a:t>Lexical Ambiguity</a:t>
            </a:r>
          </a:p>
          <a:p>
            <a:pPr marL="342900" indent="-342900" algn="l">
              <a:buClr>
                <a:srgbClr val="0070C0"/>
              </a:buClr>
              <a:buSzPct val="80000"/>
              <a:buFont typeface="Wingdings" pitchFamily="2" charset="2"/>
              <a:buChar char="u"/>
            </a:pPr>
            <a:r>
              <a:rPr lang="en-US" sz="1800" dirty="0">
                <a:solidFill>
                  <a:schemeClr val="tx1"/>
                </a:solidFill>
              </a:rPr>
              <a:t>The ambiguity of a single word is called lexical ambiguity. For example, treating the word </a:t>
            </a:r>
            <a:r>
              <a:rPr lang="en-US" sz="1800" b="1" dirty="0">
                <a:solidFill>
                  <a:schemeClr val="tx1"/>
                </a:solidFill>
              </a:rPr>
              <a:t>silver</a:t>
            </a:r>
            <a:r>
              <a:rPr lang="en-US" sz="1800" dirty="0">
                <a:solidFill>
                  <a:schemeClr val="tx1"/>
                </a:solidFill>
              </a:rPr>
              <a:t> as a noun, an adjective, or a verb.</a:t>
            </a:r>
          </a:p>
          <a:p>
            <a:pPr marL="342900" indent="-342900" algn="l">
              <a:buClr>
                <a:srgbClr val="0070C0"/>
              </a:buClr>
              <a:buSzPct val="80000"/>
              <a:buFont typeface="Wingdings" pitchFamily="2" charset="2"/>
              <a:buChar char="u"/>
            </a:pPr>
            <a:r>
              <a:rPr lang="en-US" sz="1800" b="1" dirty="0">
                <a:solidFill>
                  <a:schemeClr val="tx1"/>
                </a:solidFill>
              </a:rPr>
              <a:t>Syntactic Ambiguity</a:t>
            </a:r>
          </a:p>
          <a:p>
            <a:pPr marL="342900" indent="-342900" algn="l">
              <a:buClr>
                <a:srgbClr val="0070C0"/>
              </a:buClr>
              <a:buSzPct val="80000"/>
              <a:buFont typeface="Wingdings" pitchFamily="2" charset="2"/>
              <a:buChar char="u"/>
            </a:pPr>
            <a:r>
              <a:rPr lang="en-US" sz="1800" dirty="0">
                <a:solidFill>
                  <a:schemeClr val="tx1"/>
                </a:solidFill>
              </a:rPr>
              <a:t>This kind of ambiguity occurs when a sentence is parsed in different ways. For example, the sentence “The man saw the girl with the telescope”. It is ambiguous whether the man saw the girl carrying a telescope or he saw her through his telescope.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https://www.tutorialspoint.com/natural_language_processing/natural_language_processing_introduction.htm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3575912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9685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Semantic Ambiguity</a:t>
            </a:r>
          </a:p>
          <a:p>
            <a:pPr marL="342900" indent="-342900" algn="l">
              <a:buClr>
                <a:srgbClr val="0070C0"/>
              </a:buClr>
              <a:buSzPct val="80000"/>
              <a:buFont typeface="Wingdings" pitchFamily="2" charset="2"/>
              <a:buChar char="u"/>
            </a:pPr>
            <a:r>
              <a:rPr lang="en-US" sz="1800" dirty="0">
                <a:solidFill>
                  <a:schemeClr val="tx1"/>
                </a:solidFill>
              </a:rPr>
              <a:t>This kind of ambiguity occurs when the meaning of the words themselves can be misinterpreted. In other words, semantic ambiguity happens when a sentence contains an ambiguous word or phrase. For example, the sentence “The car hit the pole while it was moving” is having semantic ambiguity because the interpretations can be “The car, while moving, hit the pole” and “The car hit the pole while the pole was moving”.</a:t>
            </a:r>
          </a:p>
          <a:p>
            <a:pPr marL="342900" indent="-342900" algn="l">
              <a:buClr>
                <a:srgbClr val="0070C0"/>
              </a:buClr>
              <a:buSzPct val="80000"/>
              <a:buFont typeface="Wingdings" pitchFamily="2" charset="2"/>
              <a:buChar char="u"/>
            </a:pPr>
            <a:r>
              <a:rPr lang="en-US" sz="1800" b="1" dirty="0">
                <a:solidFill>
                  <a:schemeClr val="tx1"/>
                </a:solidFill>
              </a:rPr>
              <a:t>Anaphoric Ambiguity</a:t>
            </a:r>
          </a:p>
          <a:p>
            <a:pPr marL="342900" indent="-342900" algn="l">
              <a:buClr>
                <a:srgbClr val="0070C0"/>
              </a:buClr>
              <a:buSzPct val="80000"/>
              <a:buFont typeface="Wingdings" pitchFamily="2" charset="2"/>
              <a:buChar char="u"/>
            </a:pPr>
            <a:r>
              <a:rPr lang="en-US" sz="1800" dirty="0">
                <a:solidFill>
                  <a:schemeClr val="tx1"/>
                </a:solidFill>
              </a:rPr>
              <a:t>This kind of ambiguity arises due to the use of anaphora entities in discourse. For example, the horse ran up the hill. It was very steep. It soon got tired. Here, the anaphoric reference of “it” in two situations cause ambiguity.</a:t>
            </a:r>
          </a:p>
          <a:p>
            <a:pPr marL="342900" indent="-342900" algn="l">
              <a:buClr>
                <a:srgbClr val="0070C0"/>
              </a:buClr>
              <a:buSzPct val="80000"/>
              <a:buFont typeface="Wingdings" pitchFamily="2" charset="2"/>
              <a:buChar char="u"/>
            </a:pPr>
            <a:r>
              <a:rPr lang="en-US" sz="1800" b="1" dirty="0">
                <a:solidFill>
                  <a:schemeClr val="tx1"/>
                </a:solidFill>
              </a:rPr>
              <a:t>Pragmatic ambiguity</a:t>
            </a:r>
          </a:p>
          <a:p>
            <a:pPr marL="342900" indent="-342900" algn="l">
              <a:buClr>
                <a:srgbClr val="0070C0"/>
              </a:buClr>
              <a:buSzPct val="80000"/>
              <a:buFont typeface="Wingdings" pitchFamily="2" charset="2"/>
              <a:buChar char="u"/>
            </a:pPr>
            <a:r>
              <a:rPr lang="en-US" sz="1800" dirty="0">
                <a:solidFill>
                  <a:schemeClr val="tx1"/>
                </a:solidFill>
              </a:rPr>
              <a:t>Such kind of ambiguity refers to the situation where the context of a phrase gives it multiple interpretations. In simple words, we can say that pragmatic ambiguity arises when the statement is not specific. For example, the sentence “I like you too” can have multiple interpretations like I like you (just like you like me), I like you (just like someone else dose).</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https://www.tutorialspoint.com/natural_language_processing/natural_language_processing_introduction.htm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403079793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TotalTime>
  <Words>1957</Words>
  <Application>Microsoft Office PowerPoint</Application>
  <PresentationFormat>On-screen Show (4:3)</PresentationFormat>
  <Paragraphs>149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佈景主題</vt:lpstr>
      <vt:lpstr>2 Introduction</vt:lpstr>
      <vt:lpstr>2 Introduction</vt:lpstr>
      <vt:lpstr>2 Introduction</vt:lpstr>
      <vt:lpstr>2 Introduction</vt:lpstr>
      <vt:lpstr>2 Introduction</vt:lpstr>
      <vt:lpstr>2 Introduction</vt:lpstr>
      <vt:lpstr>2 Introduction</vt:lpstr>
      <vt:lpstr>2 Introduction</vt:lpstr>
      <vt:lpstr>2 Introduction</vt:lpstr>
      <vt:lpstr>2 Introduction</vt:lpstr>
      <vt:lpstr>2 Introduction</vt:lpstr>
      <vt:lpstr>2 Introduction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353</cp:revision>
  <dcterms:created xsi:type="dcterms:W3CDTF">2018-09-28T16:40:41Z</dcterms:created>
  <dcterms:modified xsi:type="dcterms:W3CDTF">2020-05-01T04:32:34Z</dcterms:modified>
</cp:coreProperties>
</file>