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0" r:id="rId4"/>
    <p:sldId id="261" r:id="rId5"/>
    <p:sldId id="263" r:id="rId6"/>
    <p:sldId id="264" r:id="rId7"/>
    <p:sldId id="262" r:id="rId8"/>
    <p:sldId id="265" r:id="rId9"/>
    <p:sldId id="266" r:id="rId10"/>
    <p:sldId id="267"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linguistic_resource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Linguistic Resource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few examples of corpus</a:t>
            </a:r>
          </a:p>
          <a:p>
            <a:pPr marL="342900" indent="-342900" algn="l">
              <a:buClr>
                <a:srgbClr val="0070C0"/>
              </a:buClr>
              <a:buSzPct val="80000"/>
              <a:buFont typeface="Wingdings" pitchFamily="2" charset="2"/>
              <a:buChar char="u"/>
            </a:pPr>
            <a:r>
              <a:rPr lang="en-US" sz="1800" b="1" dirty="0" err="1">
                <a:solidFill>
                  <a:schemeClr val="tx1"/>
                </a:solidFill>
              </a:rPr>
              <a:t>PropBank</a:t>
            </a:r>
            <a:r>
              <a:rPr lang="en-US" sz="1800" b="1" dirty="0">
                <a:solidFill>
                  <a:schemeClr val="tx1"/>
                </a:solidFill>
              </a:rPr>
              <a:t> Corpus</a:t>
            </a:r>
          </a:p>
          <a:p>
            <a:pPr marL="342900" indent="-342900" algn="l">
              <a:buClr>
                <a:srgbClr val="0070C0"/>
              </a:buClr>
              <a:buSzPct val="80000"/>
              <a:buFont typeface="Wingdings" pitchFamily="2" charset="2"/>
              <a:buChar char="u"/>
            </a:pPr>
            <a:r>
              <a:rPr lang="en-US" sz="1800" dirty="0" err="1">
                <a:solidFill>
                  <a:schemeClr val="tx1"/>
                </a:solidFill>
              </a:rPr>
              <a:t>PropBank</a:t>
            </a:r>
            <a:r>
              <a:rPr lang="en-US" sz="1800" dirty="0">
                <a:solidFill>
                  <a:schemeClr val="tx1"/>
                </a:solidFill>
              </a:rPr>
              <a:t> more specifically called “Proposition Bank” is a corpus, which is annotated with verbal propositions and their arguments. The corpus is a verb-oriented resource; the annotations here are more closely related to the syntactic level. Martha Palmer et al., Department of Linguistic, University of Colorado Boulder developed it. We can use the term </a:t>
            </a:r>
            <a:r>
              <a:rPr lang="en-US" sz="1800" dirty="0" err="1">
                <a:solidFill>
                  <a:schemeClr val="tx1"/>
                </a:solidFill>
              </a:rPr>
              <a:t>PropBank</a:t>
            </a:r>
            <a:r>
              <a:rPr lang="en-US" sz="1800" dirty="0">
                <a:solidFill>
                  <a:schemeClr val="tx1"/>
                </a:solidFill>
              </a:rPr>
              <a:t> as a common noun referring to any corpus that has been annotated with propositions and their arguments.</a:t>
            </a:r>
          </a:p>
          <a:p>
            <a:pPr marL="342900" indent="-342900" algn="l">
              <a:buClr>
                <a:srgbClr val="0070C0"/>
              </a:buClr>
              <a:buSzPct val="80000"/>
              <a:buFont typeface="Wingdings" pitchFamily="2" charset="2"/>
              <a:buChar char="u"/>
            </a:pPr>
            <a:r>
              <a:rPr lang="en-US" sz="1800" dirty="0">
                <a:solidFill>
                  <a:schemeClr val="tx1"/>
                </a:solidFill>
              </a:rPr>
              <a:t>In Natural Language Processing (NLP), the </a:t>
            </a:r>
            <a:r>
              <a:rPr lang="en-US" sz="1800" dirty="0" err="1">
                <a:solidFill>
                  <a:schemeClr val="tx1"/>
                </a:solidFill>
              </a:rPr>
              <a:t>PropBank</a:t>
            </a:r>
            <a:r>
              <a:rPr lang="en-US" sz="1800" dirty="0">
                <a:solidFill>
                  <a:schemeClr val="tx1"/>
                </a:solidFill>
              </a:rPr>
              <a:t> project has played a very significant role. </a:t>
            </a:r>
          </a:p>
          <a:p>
            <a:pPr marL="342900" indent="-342900" algn="l">
              <a:buClr>
                <a:srgbClr val="0070C0"/>
              </a:buClr>
              <a:buSzPct val="80000"/>
              <a:buFont typeface="Wingdings" pitchFamily="2" charset="2"/>
              <a:buChar char="u"/>
            </a:pPr>
            <a:r>
              <a:rPr lang="en-US" sz="1800" dirty="0">
                <a:solidFill>
                  <a:schemeClr val="tx1"/>
                </a:solidFill>
              </a:rPr>
              <a:t>It helps in semantic role labeling.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51437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few examples of corpus</a:t>
            </a:r>
          </a:p>
          <a:p>
            <a:pPr marL="342900" indent="-342900" algn="l">
              <a:buClr>
                <a:srgbClr val="0070C0"/>
              </a:buClr>
              <a:buSzPct val="80000"/>
              <a:buFont typeface="Wingdings" pitchFamily="2" charset="2"/>
              <a:buChar char="u"/>
            </a:pPr>
            <a:r>
              <a:rPr lang="en-US" sz="1800" b="1" dirty="0" err="1">
                <a:solidFill>
                  <a:schemeClr val="tx1"/>
                </a:solidFill>
              </a:rPr>
              <a:t>VerbNet</a:t>
            </a:r>
            <a:r>
              <a:rPr lang="en-US" sz="1800" b="1" dirty="0">
                <a:solidFill>
                  <a:schemeClr val="tx1"/>
                </a:solidFill>
              </a:rPr>
              <a:t>(VN)</a:t>
            </a:r>
          </a:p>
          <a:p>
            <a:pPr marL="342900" indent="-342900" algn="l">
              <a:buClr>
                <a:srgbClr val="0070C0"/>
              </a:buClr>
              <a:buSzPct val="80000"/>
              <a:buFont typeface="Wingdings" pitchFamily="2" charset="2"/>
              <a:buChar char="u"/>
            </a:pPr>
            <a:r>
              <a:rPr lang="en-US" sz="1800" dirty="0" err="1">
                <a:solidFill>
                  <a:schemeClr val="tx1"/>
                </a:solidFill>
              </a:rPr>
              <a:t>VerbNet</a:t>
            </a:r>
            <a:r>
              <a:rPr lang="en-US" sz="1800" dirty="0">
                <a:solidFill>
                  <a:schemeClr val="tx1"/>
                </a:solidFill>
              </a:rPr>
              <a:t>(VN) is the hierarchical domain-independent and largest lexical resource present in English that incorporates both semantic as well as syntactic information about its contents. VN is a broad-coverage verb lexicon having mappings to other lexical resources such as WordNet, </a:t>
            </a:r>
            <a:r>
              <a:rPr lang="en-US" sz="1800" dirty="0" err="1">
                <a:solidFill>
                  <a:schemeClr val="tx1"/>
                </a:solidFill>
              </a:rPr>
              <a:t>Xtag</a:t>
            </a:r>
            <a:r>
              <a:rPr lang="en-US" sz="1800" dirty="0">
                <a:solidFill>
                  <a:schemeClr val="tx1"/>
                </a:solidFill>
              </a:rPr>
              <a:t> and </a:t>
            </a:r>
            <a:r>
              <a:rPr lang="en-US" sz="1800" dirty="0" err="1">
                <a:solidFill>
                  <a:schemeClr val="tx1"/>
                </a:solidFill>
              </a:rPr>
              <a:t>FrameNet</a:t>
            </a:r>
            <a:r>
              <a:rPr lang="en-US" sz="1800" dirty="0">
                <a:solidFill>
                  <a:schemeClr val="tx1"/>
                </a:solidFill>
              </a:rPr>
              <a:t>. It is organized into verb classes extending Levin classes by refinement and addition of subclasses for achieving syntactic and semantic coherence among class members.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32088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Each </a:t>
            </a:r>
            <a:r>
              <a:rPr lang="en-US" sz="1800" dirty="0" err="1">
                <a:solidFill>
                  <a:schemeClr val="tx1"/>
                </a:solidFill>
              </a:rPr>
              <a:t>VerbNet</a:t>
            </a:r>
            <a:r>
              <a:rPr lang="en-US" sz="1800" dirty="0">
                <a:solidFill>
                  <a:schemeClr val="tx1"/>
                </a:solidFill>
              </a:rPr>
              <a:t> (VN) class contains −</a:t>
            </a:r>
          </a:p>
          <a:p>
            <a:pPr marL="342900" indent="-342900" algn="l">
              <a:buClr>
                <a:srgbClr val="0070C0"/>
              </a:buClr>
              <a:buSzPct val="80000"/>
              <a:buFont typeface="Wingdings" pitchFamily="2" charset="2"/>
              <a:buChar char="u"/>
            </a:pPr>
            <a:r>
              <a:rPr lang="en-US" sz="1800" b="1" dirty="0">
                <a:solidFill>
                  <a:schemeClr val="tx1"/>
                </a:solidFill>
              </a:rPr>
              <a:t>A set of syntactic descriptions or syntactic frames</a:t>
            </a:r>
          </a:p>
          <a:p>
            <a:pPr marL="342900" indent="-342900" algn="l">
              <a:buClr>
                <a:srgbClr val="0070C0"/>
              </a:buClr>
              <a:buSzPct val="80000"/>
              <a:buFont typeface="Wingdings" pitchFamily="2" charset="2"/>
              <a:buChar char="u"/>
            </a:pPr>
            <a:r>
              <a:rPr lang="en-US" sz="1800" dirty="0">
                <a:solidFill>
                  <a:schemeClr val="tx1"/>
                </a:solidFill>
              </a:rPr>
              <a:t>For depicting the possible surface realizations of the argument structure for constructions such as transitive, intransitive, prepositional phrases, resultatives, and a large set of diathesis alternations.</a:t>
            </a:r>
          </a:p>
          <a:p>
            <a:pPr marL="342900" indent="-342900" algn="l">
              <a:buClr>
                <a:srgbClr val="0070C0"/>
              </a:buClr>
              <a:buSzPct val="80000"/>
              <a:buFont typeface="Wingdings" pitchFamily="2" charset="2"/>
              <a:buChar char="u"/>
            </a:pPr>
            <a:r>
              <a:rPr lang="en-US" sz="1800" dirty="0">
                <a:solidFill>
                  <a:schemeClr val="tx1"/>
                </a:solidFill>
              </a:rPr>
              <a:t>A set of semantic descriptions such as animate, human, organization</a:t>
            </a:r>
          </a:p>
          <a:p>
            <a:pPr marL="342900" indent="-342900" algn="l">
              <a:buClr>
                <a:srgbClr val="0070C0"/>
              </a:buClr>
              <a:buSzPct val="80000"/>
              <a:buFont typeface="Wingdings" pitchFamily="2" charset="2"/>
              <a:buChar char="u"/>
            </a:pPr>
            <a:r>
              <a:rPr lang="en-US" sz="1800" dirty="0">
                <a:solidFill>
                  <a:schemeClr val="tx1"/>
                </a:solidFill>
              </a:rPr>
              <a:t>For constraining, the types of thematic roles allowed by the arguments, and further restrictions may be imposed. This will help in indicating the syntactic nature of the constituent likely to be associated with the thematic role.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66763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12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WordNet</a:t>
            </a:r>
          </a:p>
          <a:p>
            <a:pPr marL="342900" indent="-342900" algn="l">
              <a:buClr>
                <a:srgbClr val="0070C0"/>
              </a:buClr>
              <a:buSzPct val="80000"/>
              <a:buFont typeface="Wingdings" pitchFamily="2" charset="2"/>
              <a:buChar char="u"/>
            </a:pPr>
            <a:r>
              <a:rPr lang="en-US" sz="1800" dirty="0">
                <a:solidFill>
                  <a:schemeClr val="tx1"/>
                </a:solidFill>
              </a:rPr>
              <a:t>WordNet, created by Princeton is a lexical database for English language. It is the part of the NLTK corpus. In WordNet, nouns, verbs, adjectives and adverbs are grouped into sets of cognitive synonyms called </a:t>
            </a:r>
            <a:r>
              <a:rPr lang="en-US" sz="1800" b="1" dirty="0" err="1">
                <a:solidFill>
                  <a:schemeClr val="tx1"/>
                </a:solidFill>
              </a:rPr>
              <a:t>Synsets</a:t>
            </a:r>
            <a:r>
              <a:rPr lang="en-US" sz="1800" dirty="0">
                <a:solidFill>
                  <a:schemeClr val="tx1"/>
                </a:solidFill>
              </a:rPr>
              <a:t>. All the </a:t>
            </a:r>
            <a:r>
              <a:rPr lang="en-US" sz="1800" dirty="0" err="1">
                <a:solidFill>
                  <a:schemeClr val="tx1"/>
                </a:solidFill>
              </a:rPr>
              <a:t>synsets</a:t>
            </a:r>
            <a:r>
              <a:rPr lang="en-US" sz="1800" dirty="0">
                <a:solidFill>
                  <a:schemeClr val="tx1"/>
                </a:solidFill>
              </a:rPr>
              <a:t> are linked with the help of conceptual-semantic and lexical relations. Its structure makes it very useful for natural language processing (NLP).</a:t>
            </a:r>
          </a:p>
          <a:p>
            <a:pPr marL="342900" indent="-342900" algn="l">
              <a:buClr>
                <a:srgbClr val="0070C0"/>
              </a:buClr>
              <a:buSzPct val="80000"/>
              <a:buFont typeface="Wingdings" pitchFamily="2" charset="2"/>
              <a:buChar char="u"/>
            </a:pPr>
            <a:r>
              <a:rPr lang="en-US" sz="1800" dirty="0">
                <a:solidFill>
                  <a:schemeClr val="tx1"/>
                </a:solidFill>
              </a:rPr>
              <a:t>In information systems, WordNet is used for various purposes like word-sense disambiguation, information retrieval, automatic text classification and machine translation. One of the most important uses of WordNet is to find out the similarity among words. For this task, various algorithms have been implemented in various packages like Similarity in Perl, NLTK in Python and ADW in Java.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16974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Linguistic Resource</a:t>
            </a:r>
          </a:p>
          <a:p>
            <a:pPr marL="342900" indent="-342900" algn="l">
              <a:buClr>
                <a:srgbClr val="0070C0"/>
              </a:buClr>
              <a:buSzPct val="80000"/>
              <a:buFont typeface="Wingdings" pitchFamily="2" charset="2"/>
              <a:buChar char="u"/>
            </a:pPr>
            <a:r>
              <a:rPr lang="en-US" sz="1800" b="1" dirty="0">
                <a:solidFill>
                  <a:schemeClr val="tx1"/>
                </a:solidFill>
              </a:rPr>
              <a:t>Corpus</a:t>
            </a:r>
          </a:p>
          <a:p>
            <a:pPr marL="342900" indent="-342900" algn="l">
              <a:buClr>
                <a:srgbClr val="0070C0"/>
              </a:buClr>
              <a:buSzPct val="80000"/>
              <a:buFont typeface="Wingdings" pitchFamily="2" charset="2"/>
              <a:buChar char="u"/>
            </a:pPr>
            <a:r>
              <a:rPr lang="en-US" sz="1800" dirty="0">
                <a:solidFill>
                  <a:schemeClr val="tx1"/>
                </a:solidFill>
              </a:rPr>
              <a:t>A corpus is a large and structured set of machine-readable texts that have been produced in a natural communicative setting. </a:t>
            </a:r>
          </a:p>
          <a:p>
            <a:pPr marL="342900" indent="-342900" algn="l">
              <a:buClr>
                <a:srgbClr val="0070C0"/>
              </a:buClr>
              <a:buSzPct val="80000"/>
              <a:buFont typeface="Wingdings" pitchFamily="2" charset="2"/>
              <a:buChar char="u"/>
            </a:pPr>
            <a:r>
              <a:rPr lang="en-US" sz="1800" dirty="0">
                <a:solidFill>
                  <a:schemeClr val="tx1"/>
                </a:solidFill>
              </a:rPr>
              <a:t>Its plural is corpora. </a:t>
            </a:r>
          </a:p>
          <a:p>
            <a:pPr marL="342900" indent="-342900" algn="l">
              <a:buClr>
                <a:srgbClr val="0070C0"/>
              </a:buClr>
              <a:buSzPct val="80000"/>
              <a:buFont typeface="Wingdings" pitchFamily="2" charset="2"/>
              <a:buChar char="u"/>
            </a:pPr>
            <a:r>
              <a:rPr lang="en-US" sz="1800" dirty="0">
                <a:solidFill>
                  <a:schemeClr val="tx1"/>
                </a:solidFill>
              </a:rPr>
              <a:t>They can be derived in different ways like text that was originally electronic, transcripts of spoken language and optical character recognition, etc.</a:t>
            </a:r>
          </a:p>
          <a:p>
            <a:pPr marL="342900" indent="-342900" algn="l">
              <a:buClr>
                <a:srgbClr val="0070C0"/>
              </a:buClr>
              <a:buSzPct val="80000"/>
              <a:buFont typeface="Wingdings" pitchFamily="2" charset="2"/>
              <a:buChar char="u"/>
            </a:pPr>
            <a:r>
              <a:rPr lang="en-US" sz="1800" b="1" dirty="0">
                <a:solidFill>
                  <a:schemeClr val="tx1"/>
                </a:solidFill>
              </a:rPr>
              <a:t>Elements of Corpus Design</a:t>
            </a:r>
          </a:p>
          <a:p>
            <a:pPr marL="342900" indent="-342900" algn="l">
              <a:buClr>
                <a:srgbClr val="0070C0"/>
              </a:buClr>
              <a:buSzPct val="80000"/>
              <a:buFont typeface="Wingdings" pitchFamily="2" charset="2"/>
              <a:buChar char="u"/>
            </a:pPr>
            <a:r>
              <a:rPr lang="en-US" sz="1800" dirty="0">
                <a:solidFill>
                  <a:schemeClr val="tx1"/>
                </a:solidFill>
              </a:rPr>
              <a:t>Language is infinite but a corpus has to be finite in size. For the corpus to be finite in size, we need to sample and proportionally include a wide range of text types to ensure a good corpus design.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Linguistic Resource</a:t>
            </a:r>
          </a:p>
          <a:p>
            <a:pPr marL="342900" indent="-342900" algn="l">
              <a:buClr>
                <a:srgbClr val="0070C0"/>
              </a:buClr>
              <a:buSzPct val="80000"/>
              <a:buFont typeface="Wingdings" pitchFamily="2" charset="2"/>
              <a:buChar char="u"/>
            </a:pPr>
            <a:r>
              <a:rPr lang="en-US" sz="1800" dirty="0">
                <a:solidFill>
                  <a:schemeClr val="tx1"/>
                </a:solidFill>
              </a:rPr>
              <a:t>Let us now learn about some important elements for corpus design −</a:t>
            </a:r>
          </a:p>
          <a:p>
            <a:pPr marL="342900" indent="-342900" algn="l">
              <a:buClr>
                <a:srgbClr val="0070C0"/>
              </a:buClr>
              <a:buSzPct val="80000"/>
              <a:buFont typeface="Wingdings" pitchFamily="2" charset="2"/>
              <a:buChar char="u"/>
            </a:pPr>
            <a:r>
              <a:rPr lang="en-US" sz="1800" b="1" dirty="0">
                <a:solidFill>
                  <a:schemeClr val="tx1"/>
                </a:solidFill>
              </a:rPr>
              <a:t>Corpus Representativeness</a:t>
            </a:r>
          </a:p>
          <a:p>
            <a:pPr marL="342900" indent="-342900" algn="l">
              <a:buClr>
                <a:srgbClr val="0070C0"/>
              </a:buClr>
              <a:buSzPct val="80000"/>
              <a:buFont typeface="Wingdings" pitchFamily="2" charset="2"/>
              <a:buChar char="u"/>
            </a:pPr>
            <a:r>
              <a:rPr lang="en-US" sz="1800" dirty="0">
                <a:solidFill>
                  <a:schemeClr val="tx1"/>
                </a:solidFill>
              </a:rPr>
              <a:t>Representativeness is a defining feature of corpus design. The following definitions from two great researchers − Leech and </a:t>
            </a:r>
            <a:r>
              <a:rPr lang="en-US" sz="1800" dirty="0" err="1">
                <a:solidFill>
                  <a:schemeClr val="tx1"/>
                </a:solidFill>
              </a:rPr>
              <a:t>Biber</a:t>
            </a:r>
            <a:r>
              <a:rPr lang="en-US" sz="1800" dirty="0">
                <a:solidFill>
                  <a:schemeClr val="tx1"/>
                </a:solidFill>
              </a:rPr>
              <a:t>, will help us understand corpus representativeness −</a:t>
            </a:r>
          </a:p>
          <a:p>
            <a:pPr marL="800100" lvl="1" indent="-342900" algn="l">
              <a:buClr>
                <a:srgbClr val="0070C0"/>
              </a:buClr>
              <a:buSzPct val="80000"/>
              <a:buFont typeface="Wingdings" pitchFamily="2" charset="2"/>
              <a:buChar char="u"/>
            </a:pPr>
            <a:r>
              <a:rPr lang="en-US" sz="1800" b="1" dirty="0">
                <a:solidFill>
                  <a:schemeClr val="tx1"/>
                </a:solidFill>
              </a:rPr>
              <a:t>According to Leech (1991),</a:t>
            </a:r>
            <a:r>
              <a:rPr lang="en-US" sz="1800" dirty="0">
                <a:solidFill>
                  <a:schemeClr val="tx1"/>
                </a:solidFill>
              </a:rPr>
              <a:t> “A corpus is thought to be representative of the language variety it is supposed to represent if the findings based on its contents can be generalized to the said language variety”.</a:t>
            </a:r>
          </a:p>
          <a:p>
            <a:pPr marL="800100" lvl="1" indent="-342900" algn="l">
              <a:buClr>
                <a:srgbClr val="0070C0"/>
              </a:buClr>
              <a:buSzPct val="80000"/>
              <a:buFont typeface="Wingdings" pitchFamily="2" charset="2"/>
              <a:buChar char="u"/>
            </a:pPr>
            <a:r>
              <a:rPr lang="en-US" sz="1800" b="1" dirty="0">
                <a:solidFill>
                  <a:schemeClr val="tx1"/>
                </a:solidFill>
              </a:rPr>
              <a:t>According to </a:t>
            </a:r>
            <a:r>
              <a:rPr lang="en-US" sz="1800" b="1" dirty="0" err="1">
                <a:solidFill>
                  <a:schemeClr val="tx1"/>
                </a:solidFill>
              </a:rPr>
              <a:t>Biber</a:t>
            </a:r>
            <a:r>
              <a:rPr lang="en-US" sz="1800" b="1" dirty="0">
                <a:solidFill>
                  <a:schemeClr val="tx1"/>
                </a:solidFill>
              </a:rPr>
              <a:t> (1993),</a:t>
            </a:r>
            <a:r>
              <a:rPr lang="en-US" sz="1800" dirty="0">
                <a:solidFill>
                  <a:schemeClr val="tx1"/>
                </a:solidFill>
              </a:rPr>
              <a:t> “Representativeness refers to the extent to which a sample includes the full range of variability in a population”.</a:t>
            </a:r>
          </a:p>
          <a:p>
            <a:pPr marL="342900" indent="-342900" algn="l">
              <a:buClr>
                <a:srgbClr val="0070C0"/>
              </a:buClr>
              <a:buSzPct val="80000"/>
              <a:buFont typeface="Wingdings" pitchFamily="2" charset="2"/>
              <a:buChar char="u"/>
            </a:pPr>
            <a:r>
              <a:rPr lang="en-US" sz="1800" dirty="0">
                <a:solidFill>
                  <a:schemeClr val="tx1"/>
                </a:solidFill>
              </a:rPr>
              <a:t>In this way, we can conclude that representativeness of a corpus are determined by the following two factors −</a:t>
            </a:r>
          </a:p>
          <a:p>
            <a:pPr marL="800100" lvl="1" indent="-342900" algn="l">
              <a:buClr>
                <a:srgbClr val="0070C0"/>
              </a:buClr>
              <a:buSzPct val="80000"/>
              <a:buFont typeface="Wingdings" pitchFamily="2" charset="2"/>
              <a:buChar char="u"/>
            </a:pPr>
            <a:r>
              <a:rPr lang="en-US" sz="1800" b="1" dirty="0">
                <a:solidFill>
                  <a:schemeClr val="tx1"/>
                </a:solidFill>
              </a:rPr>
              <a:t>Balance</a:t>
            </a:r>
            <a:r>
              <a:rPr lang="en-US" sz="1800" dirty="0">
                <a:solidFill>
                  <a:schemeClr val="tx1"/>
                </a:solidFill>
              </a:rPr>
              <a:t> − The range of genre include in a corpus</a:t>
            </a:r>
          </a:p>
          <a:p>
            <a:pPr marL="800100" lvl="1" indent="-342900" algn="l">
              <a:buClr>
                <a:srgbClr val="0070C0"/>
              </a:buClr>
              <a:buSzPct val="80000"/>
              <a:buFont typeface="Wingdings" pitchFamily="2" charset="2"/>
              <a:buChar char="u"/>
            </a:pPr>
            <a:r>
              <a:rPr lang="en-US" sz="1800" b="1" dirty="0">
                <a:solidFill>
                  <a:schemeClr val="tx1"/>
                </a:solidFill>
              </a:rPr>
              <a:t>Sampling</a:t>
            </a:r>
            <a:r>
              <a:rPr lang="en-US" sz="1800" dirty="0">
                <a:solidFill>
                  <a:schemeClr val="tx1"/>
                </a:solidFill>
              </a:rPr>
              <a:t> − How the chunks for each genre are selected.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43077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184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Linguistic Resource</a:t>
            </a:r>
          </a:p>
          <a:p>
            <a:pPr marL="342900" indent="-342900" algn="l">
              <a:buClr>
                <a:srgbClr val="0070C0"/>
              </a:buClr>
              <a:buSzPct val="80000"/>
              <a:buFont typeface="Wingdings" pitchFamily="2" charset="2"/>
              <a:buChar char="u"/>
            </a:pPr>
            <a:r>
              <a:rPr lang="en-US" sz="1800" b="1" dirty="0">
                <a:solidFill>
                  <a:schemeClr val="tx1"/>
                </a:solidFill>
              </a:rPr>
              <a:t>Corpus Balance</a:t>
            </a:r>
          </a:p>
          <a:p>
            <a:pPr marL="342900" indent="-342900" algn="l">
              <a:buClr>
                <a:srgbClr val="0070C0"/>
              </a:buClr>
              <a:buSzPct val="80000"/>
              <a:buFont typeface="Wingdings" pitchFamily="2" charset="2"/>
              <a:buChar char="u"/>
            </a:pPr>
            <a:r>
              <a:rPr lang="en-US" sz="1800" dirty="0">
                <a:solidFill>
                  <a:schemeClr val="tx1"/>
                </a:solidFill>
              </a:rPr>
              <a:t>Another very important element of corpus design is corpus balance – the range of genre included in a corpus. We have already studied that representativeness of a general corpus depends upon how balanced the corpus is. A balanced corpus covers a wide range of text categories, which are supposed to be representatives of the language. We do not have any reliable scientific measure for balance but the best estimation and intuition works in this concern. In other words, we can say that the accepted balance is determined by its intended uses only.</a:t>
            </a:r>
          </a:p>
          <a:p>
            <a:pPr marL="342900" indent="-342900" algn="l">
              <a:buClr>
                <a:srgbClr val="0070C0"/>
              </a:buClr>
              <a:buSzPct val="80000"/>
              <a:buFont typeface="Wingdings" pitchFamily="2" charset="2"/>
              <a:buChar char="u"/>
            </a:pPr>
            <a:r>
              <a:rPr lang="en-US" sz="1800" b="1" dirty="0">
                <a:solidFill>
                  <a:schemeClr val="tx1"/>
                </a:solidFill>
              </a:rPr>
              <a:t>Sampling</a:t>
            </a:r>
          </a:p>
          <a:p>
            <a:pPr marL="342900" indent="-342900" algn="l">
              <a:buClr>
                <a:srgbClr val="0070C0"/>
              </a:buClr>
              <a:buSzPct val="80000"/>
              <a:buFont typeface="Wingdings" pitchFamily="2" charset="2"/>
              <a:buChar char="u"/>
            </a:pPr>
            <a:r>
              <a:rPr lang="en-US" sz="1800" dirty="0">
                <a:solidFill>
                  <a:schemeClr val="tx1"/>
                </a:solidFill>
              </a:rPr>
              <a:t>Another important element of corpus design is sampling. Corpus representativeness and balance is very closely associated with sampling. That is why we can say that sampling is inescapable in corpus building.</a:t>
            </a:r>
          </a:p>
          <a:p>
            <a:pPr marL="800100" lvl="1" indent="-342900" algn="l">
              <a:buClr>
                <a:srgbClr val="0070C0"/>
              </a:buClr>
              <a:buSzPct val="80000"/>
              <a:buFont typeface="Wingdings" pitchFamily="2" charset="2"/>
              <a:buChar char="u"/>
            </a:pPr>
            <a:r>
              <a:rPr lang="en-US" sz="1800" dirty="0">
                <a:solidFill>
                  <a:schemeClr val="tx1"/>
                </a:solidFill>
              </a:rPr>
              <a:t>According to </a:t>
            </a:r>
            <a:r>
              <a:rPr lang="en-US" sz="1800" b="1" dirty="0" err="1">
                <a:solidFill>
                  <a:schemeClr val="tx1"/>
                </a:solidFill>
              </a:rPr>
              <a:t>Biber</a:t>
            </a:r>
            <a:r>
              <a:rPr lang="en-US" sz="1800" b="1" dirty="0">
                <a:solidFill>
                  <a:schemeClr val="tx1"/>
                </a:solidFill>
              </a:rPr>
              <a:t>(1993)</a:t>
            </a:r>
            <a:r>
              <a:rPr lang="en-US" sz="1800" dirty="0">
                <a:solidFill>
                  <a:schemeClr val="tx1"/>
                </a:solidFill>
              </a:rPr>
              <a:t>, “Some of the first considerations in constructing a corpus concern the overall design: for example, the kinds of texts included, the number of texts, the selection of particular texts, the selection of text samples from within texts, and the length of text samples. Each of these involves a sampling decision, either conscious or not.”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29101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184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Linguistic Resource</a:t>
            </a:r>
          </a:p>
          <a:p>
            <a:pPr marL="342900" indent="-342900" algn="l">
              <a:buClr>
                <a:srgbClr val="0070C0"/>
              </a:buClr>
              <a:buSzPct val="80000"/>
              <a:buFont typeface="Wingdings" pitchFamily="2" charset="2"/>
              <a:buChar char="u"/>
            </a:pPr>
            <a:r>
              <a:rPr lang="en-US" sz="1800" dirty="0">
                <a:solidFill>
                  <a:schemeClr val="tx1"/>
                </a:solidFill>
              </a:rPr>
              <a:t>While obtaining a representative sample, we need to consider the following −</a:t>
            </a:r>
          </a:p>
          <a:p>
            <a:pPr marL="800100" lvl="1" indent="-342900" algn="l">
              <a:buClr>
                <a:srgbClr val="0070C0"/>
              </a:buClr>
              <a:buSzPct val="80000"/>
              <a:buFont typeface="Wingdings" pitchFamily="2" charset="2"/>
              <a:buChar char="u"/>
            </a:pPr>
            <a:r>
              <a:rPr lang="en-US" sz="1800" b="1" dirty="0">
                <a:solidFill>
                  <a:schemeClr val="tx1"/>
                </a:solidFill>
              </a:rPr>
              <a:t>Sampling unit</a:t>
            </a:r>
            <a:r>
              <a:rPr lang="en-US" sz="1800" dirty="0">
                <a:solidFill>
                  <a:schemeClr val="tx1"/>
                </a:solidFill>
              </a:rPr>
              <a:t> − It refers to the unit which requires a sample. For example, for written text, a sampling unit may be a newspaper, journal or a book.</a:t>
            </a:r>
          </a:p>
          <a:p>
            <a:pPr marL="800100" lvl="1" indent="-342900" algn="l">
              <a:buClr>
                <a:srgbClr val="0070C0"/>
              </a:buClr>
              <a:buSzPct val="80000"/>
              <a:buFont typeface="Wingdings" pitchFamily="2" charset="2"/>
              <a:buChar char="u"/>
            </a:pPr>
            <a:r>
              <a:rPr lang="en-US" sz="1800" b="1" dirty="0">
                <a:solidFill>
                  <a:schemeClr val="tx1"/>
                </a:solidFill>
              </a:rPr>
              <a:t>Sampling frame</a:t>
            </a:r>
            <a:r>
              <a:rPr lang="en-US" sz="1800" dirty="0">
                <a:solidFill>
                  <a:schemeClr val="tx1"/>
                </a:solidFill>
              </a:rPr>
              <a:t> − The list of al sampling units is called a sampling frame.</a:t>
            </a:r>
          </a:p>
          <a:p>
            <a:pPr marL="800100" lvl="1" indent="-342900" algn="l">
              <a:buClr>
                <a:srgbClr val="0070C0"/>
              </a:buClr>
              <a:buSzPct val="80000"/>
              <a:buFont typeface="Wingdings" pitchFamily="2" charset="2"/>
              <a:buChar char="u"/>
            </a:pPr>
            <a:r>
              <a:rPr lang="en-US" sz="1800" b="1" dirty="0">
                <a:solidFill>
                  <a:schemeClr val="tx1"/>
                </a:solidFill>
              </a:rPr>
              <a:t>Population</a:t>
            </a:r>
            <a:r>
              <a:rPr lang="en-US" sz="1800" dirty="0">
                <a:solidFill>
                  <a:schemeClr val="tx1"/>
                </a:solidFill>
              </a:rPr>
              <a:t> − It may be referred as the assembly of all sampling units. It is defined in terms of language production, language reception or language as a product.</a:t>
            </a:r>
          </a:p>
          <a:p>
            <a:pPr marL="342900" indent="-342900" algn="l">
              <a:buClr>
                <a:srgbClr val="0070C0"/>
              </a:buClr>
              <a:buSzPct val="80000"/>
              <a:buFont typeface="Wingdings" pitchFamily="2" charset="2"/>
              <a:buChar char="u"/>
            </a:pPr>
            <a:r>
              <a:rPr lang="en-US" sz="1800" b="1" dirty="0">
                <a:solidFill>
                  <a:schemeClr val="tx1"/>
                </a:solidFill>
              </a:rPr>
              <a:t>Corpus Size</a:t>
            </a:r>
          </a:p>
          <a:p>
            <a:pPr marL="342900" indent="-342900" algn="l">
              <a:buClr>
                <a:srgbClr val="0070C0"/>
              </a:buClr>
              <a:buSzPct val="80000"/>
              <a:buFont typeface="Wingdings" pitchFamily="2" charset="2"/>
              <a:buChar char="u"/>
            </a:pPr>
            <a:r>
              <a:rPr lang="en-US" sz="1800" dirty="0">
                <a:solidFill>
                  <a:schemeClr val="tx1"/>
                </a:solidFill>
              </a:rPr>
              <a:t>Another important element of corpus design is its size. How large the corpus should be? There is no specific answer to this question. The size of the corpus depends upon the purpose for which it is intended as well as on some practical considerations as follows −</a:t>
            </a:r>
          </a:p>
          <a:p>
            <a:pPr marL="800100" lvl="1" indent="-342900" algn="l">
              <a:buClr>
                <a:srgbClr val="0070C0"/>
              </a:buClr>
              <a:buSzPct val="80000"/>
              <a:buFont typeface="Wingdings" pitchFamily="2" charset="2"/>
              <a:buChar char="u"/>
            </a:pPr>
            <a:r>
              <a:rPr lang="en-US" sz="1800" dirty="0">
                <a:solidFill>
                  <a:schemeClr val="tx1"/>
                </a:solidFill>
              </a:rPr>
              <a:t>Kind of query anticipated from the user.</a:t>
            </a:r>
          </a:p>
          <a:p>
            <a:pPr marL="800100" lvl="1" indent="-342900" algn="l">
              <a:buClr>
                <a:srgbClr val="0070C0"/>
              </a:buClr>
              <a:buSzPct val="80000"/>
              <a:buFont typeface="Wingdings" pitchFamily="2" charset="2"/>
              <a:buChar char="u"/>
            </a:pPr>
            <a:r>
              <a:rPr lang="en-US" sz="1800" dirty="0">
                <a:solidFill>
                  <a:schemeClr val="tx1"/>
                </a:solidFill>
              </a:rPr>
              <a:t>The methodology used by the users to study the data.</a:t>
            </a:r>
          </a:p>
          <a:p>
            <a:pPr marL="800100" lvl="1" indent="-342900" algn="l">
              <a:buClr>
                <a:srgbClr val="0070C0"/>
              </a:buClr>
              <a:buSzPct val="80000"/>
              <a:buFont typeface="Wingdings" pitchFamily="2" charset="2"/>
              <a:buChar char="u"/>
            </a:pPr>
            <a:r>
              <a:rPr lang="en-US" sz="1800" dirty="0">
                <a:solidFill>
                  <a:schemeClr val="tx1"/>
                </a:solidFill>
              </a:rPr>
              <a:t>Availability of the source of data</a:t>
            </a:r>
            <a:r>
              <a:rPr lang="en-US" sz="14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57857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Linguistic Resource</a:t>
            </a:r>
          </a:p>
          <a:p>
            <a:pPr marL="342900" indent="-342900" algn="l">
              <a:buClr>
                <a:srgbClr val="0070C0"/>
              </a:buClr>
              <a:buSzPct val="80000"/>
              <a:buFont typeface="Wingdings" pitchFamily="2" charset="2"/>
              <a:buChar char="u"/>
            </a:pPr>
            <a:r>
              <a:rPr lang="en-US" sz="1800" dirty="0">
                <a:solidFill>
                  <a:schemeClr val="tx1"/>
                </a:solidFill>
              </a:rPr>
              <a:t>With the advancement in technology, the corpus size also increases. </a:t>
            </a:r>
          </a:p>
          <a:p>
            <a:pPr marL="342900" indent="-342900" algn="l">
              <a:buClr>
                <a:srgbClr val="0070C0"/>
              </a:buClr>
              <a:buSzPct val="80000"/>
              <a:buFont typeface="Wingdings" pitchFamily="2" charset="2"/>
              <a:buChar char="u"/>
            </a:pPr>
            <a:r>
              <a:rPr lang="en-US" sz="1800" dirty="0">
                <a:solidFill>
                  <a:schemeClr val="tx1"/>
                </a:solidFill>
              </a:rPr>
              <a:t>The following table of comparison will help you understand how the corpus size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Table 7">
            <a:extLst>
              <a:ext uri="{FF2B5EF4-FFF2-40B4-BE49-F238E27FC236}">
                <a16:creationId xmlns:a16="http://schemas.microsoft.com/office/drawing/2014/main" id="{F8A35F07-5A23-4A58-A201-05D276A00DD1}"/>
              </a:ext>
            </a:extLst>
          </p:cNvPr>
          <p:cNvGraphicFramePr>
            <a:graphicFrameLocks noGrp="1"/>
          </p:cNvGraphicFramePr>
          <p:nvPr/>
        </p:nvGraphicFramePr>
        <p:xfrm>
          <a:off x="1043608" y="2780927"/>
          <a:ext cx="6397816" cy="2133600"/>
        </p:xfrm>
        <a:graphic>
          <a:graphicData uri="http://schemas.openxmlformats.org/drawingml/2006/table">
            <a:tbl>
              <a:tblPr firstRow="1" bandRow="1">
                <a:tableStyleId>{5C22544A-7EE6-4342-B048-85BDC9FD1C3A}</a:tableStyleId>
              </a:tblPr>
              <a:tblGrid>
                <a:gridCol w="1812798">
                  <a:extLst>
                    <a:ext uri="{9D8B030D-6E8A-4147-A177-3AD203B41FA5}">
                      <a16:colId xmlns:a16="http://schemas.microsoft.com/office/drawing/2014/main" val="3767007631"/>
                    </a:ext>
                  </a:extLst>
                </a:gridCol>
                <a:gridCol w="2713800">
                  <a:extLst>
                    <a:ext uri="{9D8B030D-6E8A-4147-A177-3AD203B41FA5}">
                      <a16:colId xmlns:a16="http://schemas.microsoft.com/office/drawing/2014/main" val="3756453715"/>
                    </a:ext>
                  </a:extLst>
                </a:gridCol>
                <a:gridCol w="1871218">
                  <a:extLst>
                    <a:ext uri="{9D8B030D-6E8A-4147-A177-3AD203B41FA5}">
                      <a16:colId xmlns:a16="http://schemas.microsoft.com/office/drawing/2014/main" val="1434622343"/>
                    </a:ext>
                  </a:extLst>
                </a:gridCol>
              </a:tblGrid>
              <a:tr h="370840">
                <a:tc>
                  <a:txBody>
                    <a:bodyPr/>
                    <a:lstStyle/>
                    <a:p>
                      <a:pPr algn="l" fontAlgn="t"/>
                      <a:r>
                        <a:rPr lang="en-US" sz="1800" b="0" dirty="0">
                          <a:effectLst/>
                        </a:rPr>
                        <a:t>Year</a:t>
                      </a:r>
                    </a:p>
                  </a:txBody>
                  <a:tcPr marL="76200" marR="76200" marT="76200" marB="76200"/>
                </a:tc>
                <a:tc>
                  <a:txBody>
                    <a:bodyPr/>
                    <a:lstStyle/>
                    <a:p>
                      <a:pPr algn="l" fontAlgn="t"/>
                      <a:r>
                        <a:rPr lang="en-US" sz="1800" b="0">
                          <a:effectLst/>
                        </a:rPr>
                        <a:t>Name of the Corpus</a:t>
                      </a:r>
                    </a:p>
                  </a:txBody>
                  <a:tcPr marL="76200" marR="76200" marT="76200" marB="76200"/>
                </a:tc>
                <a:tc>
                  <a:txBody>
                    <a:bodyPr/>
                    <a:lstStyle/>
                    <a:p>
                      <a:pPr algn="l" fontAlgn="t"/>
                      <a:r>
                        <a:rPr lang="en-US" sz="1800" b="0">
                          <a:effectLst/>
                        </a:rPr>
                        <a:t>Size (in words)</a:t>
                      </a:r>
                    </a:p>
                  </a:txBody>
                  <a:tcPr marL="76200" marR="76200" marT="76200" marB="76200"/>
                </a:tc>
                <a:extLst>
                  <a:ext uri="{0D108BD9-81ED-4DB2-BD59-A6C34878D82A}">
                    <a16:rowId xmlns:a16="http://schemas.microsoft.com/office/drawing/2014/main" val="3441651999"/>
                  </a:ext>
                </a:extLst>
              </a:tr>
              <a:tr h="370840">
                <a:tc>
                  <a:txBody>
                    <a:bodyPr/>
                    <a:lstStyle/>
                    <a:p>
                      <a:pPr algn="l" fontAlgn="t"/>
                      <a:r>
                        <a:rPr lang="en-US" sz="1800" b="0">
                          <a:effectLst/>
                        </a:rPr>
                        <a:t>1960s - 70s</a:t>
                      </a:r>
                    </a:p>
                  </a:txBody>
                  <a:tcPr marL="76200" marR="76200" marT="76200" marB="76200"/>
                </a:tc>
                <a:tc>
                  <a:txBody>
                    <a:bodyPr/>
                    <a:lstStyle/>
                    <a:p>
                      <a:pPr algn="l" fontAlgn="t"/>
                      <a:r>
                        <a:rPr lang="en-US" sz="1800" b="0">
                          <a:effectLst/>
                        </a:rPr>
                        <a:t>Brown and LOB</a:t>
                      </a:r>
                    </a:p>
                  </a:txBody>
                  <a:tcPr marL="76200" marR="76200" marT="76200" marB="76200"/>
                </a:tc>
                <a:tc>
                  <a:txBody>
                    <a:bodyPr/>
                    <a:lstStyle/>
                    <a:p>
                      <a:pPr algn="l" fontAlgn="t"/>
                      <a:r>
                        <a:rPr lang="en-US" sz="1800" b="0">
                          <a:effectLst/>
                        </a:rPr>
                        <a:t>1 Million words</a:t>
                      </a:r>
                    </a:p>
                  </a:txBody>
                  <a:tcPr marL="76200" marR="76200" marT="76200" marB="76200"/>
                </a:tc>
                <a:extLst>
                  <a:ext uri="{0D108BD9-81ED-4DB2-BD59-A6C34878D82A}">
                    <a16:rowId xmlns:a16="http://schemas.microsoft.com/office/drawing/2014/main" val="1706838921"/>
                  </a:ext>
                </a:extLst>
              </a:tr>
              <a:tr h="370840">
                <a:tc>
                  <a:txBody>
                    <a:bodyPr/>
                    <a:lstStyle/>
                    <a:p>
                      <a:pPr algn="l" fontAlgn="t"/>
                      <a:r>
                        <a:rPr lang="en-US" sz="1800" b="0">
                          <a:effectLst/>
                        </a:rPr>
                        <a:t>1980s</a:t>
                      </a:r>
                    </a:p>
                  </a:txBody>
                  <a:tcPr marL="76200" marR="76200" marT="76200" marB="76200"/>
                </a:tc>
                <a:tc>
                  <a:txBody>
                    <a:bodyPr/>
                    <a:lstStyle/>
                    <a:p>
                      <a:pPr algn="l" fontAlgn="t"/>
                      <a:r>
                        <a:rPr lang="en-US" sz="1800" b="0">
                          <a:effectLst/>
                        </a:rPr>
                        <a:t>The Birmingham corpora</a:t>
                      </a:r>
                    </a:p>
                  </a:txBody>
                  <a:tcPr marL="76200" marR="76200" marT="76200" marB="76200"/>
                </a:tc>
                <a:tc>
                  <a:txBody>
                    <a:bodyPr/>
                    <a:lstStyle/>
                    <a:p>
                      <a:pPr algn="l" fontAlgn="t"/>
                      <a:r>
                        <a:rPr lang="en-US" sz="1800" b="0">
                          <a:effectLst/>
                        </a:rPr>
                        <a:t>20 Million words</a:t>
                      </a:r>
                    </a:p>
                  </a:txBody>
                  <a:tcPr marL="76200" marR="76200" marT="76200" marB="76200"/>
                </a:tc>
                <a:extLst>
                  <a:ext uri="{0D108BD9-81ED-4DB2-BD59-A6C34878D82A}">
                    <a16:rowId xmlns:a16="http://schemas.microsoft.com/office/drawing/2014/main" val="972475125"/>
                  </a:ext>
                </a:extLst>
              </a:tr>
              <a:tr h="370840">
                <a:tc>
                  <a:txBody>
                    <a:bodyPr/>
                    <a:lstStyle/>
                    <a:p>
                      <a:pPr algn="l" fontAlgn="t"/>
                      <a:r>
                        <a:rPr lang="en-US" sz="1800" b="0">
                          <a:effectLst/>
                        </a:rPr>
                        <a:t>1990s</a:t>
                      </a:r>
                    </a:p>
                  </a:txBody>
                  <a:tcPr marL="76200" marR="76200" marT="76200" marB="76200"/>
                </a:tc>
                <a:tc>
                  <a:txBody>
                    <a:bodyPr/>
                    <a:lstStyle/>
                    <a:p>
                      <a:pPr algn="l" fontAlgn="t"/>
                      <a:r>
                        <a:rPr lang="en-US" sz="1800" b="0">
                          <a:effectLst/>
                        </a:rPr>
                        <a:t>The British National corpus</a:t>
                      </a:r>
                    </a:p>
                  </a:txBody>
                  <a:tcPr marL="76200" marR="76200" marT="76200" marB="76200"/>
                </a:tc>
                <a:tc>
                  <a:txBody>
                    <a:bodyPr/>
                    <a:lstStyle/>
                    <a:p>
                      <a:pPr algn="l" fontAlgn="t"/>
                      <a:r>
                        <a:rPr lang="en-US" sz="1800" b="0">
                          <a:effectLst/>
                        </a:rPr>
                        <a:t>100 Million words</a:t>
                      </a:r>
                    </a:p>
                  </a:txBody>
                  <a:tcPr marL="76200" marR="76200" marT="76200" marB="76200"/>
                </a:tc>
                <a:extLst>
                  <a:ext uri="{0D108BD9-81ED-4DB2-BD59-A6C34878D82A}">
                    <a16:rowId xmlns:a16="http://schemas.microsoft.com/office/drawing/2014/main" val="1757544628"/>
                  </a:ext>
                </a:extLst>
              </a:tr>
              <a:tr h="370840">
                <a:tc>
                  <a:txBody>
                    <a:bodyPr/>
                    <a:lstStyle/>
                    <a:p>
                      <a:pPr algn="l" fontAlgn="t"/>
                      <a:r>
                        <a:rPr lang="en-US" sz="1800" b="0">
                          <a:effectLst/>
                        </a:rPr>
                        <a:t>Early 21</a:t>
                      </a:r>
                      <a:r>
                        <a:rPr lang="en-US" sz="1800" b="0" baseline="30000">
                          <a:effectLst/>
                        </a:rPr>
                        <a:t>st</a:t>
                      </a:r>
                      <a:r>
                        <a:rPr lang="en-US" sz="1800" b="0">
                          <a:effectLst/>
                        </a:rPr>
                        <a:t> century</a:t>
                      </a:r>
                    </a:p>
                  </a:txBody>
                  <a:tcPr marL="76200" marR="76200" marT="76200" marB="76200"/>
                </a:tc>
                <a:tc>
                  <a:txBody>
                    <a:bodyPr/>
                    <a:lstStyle/>
                    <a:p>
                      <a:pPr algn="l" fontAlgn="t"/>
                      <a:r>
                        <a:rPr lang="en-US" sz="1800" b="0">
                          <a:effectLst/>
                        </a:rPr>
                        <a:t>The Bank of English corpus</a:t>
                      </a:r>
                    </a:p>
                  </a:txBody>
                  <a:tcPr marL="76200" marR="76200" marT="76200" marB="76200"/>
                </a:tc>
                <a:tc>
                  <a:txBody>
                    <a:bodyPr/>
                    <a:lstStyle/>
                    <a:p>
                      <a:pPr algn="l" fontAlgn="t"/>
                      <a:r>
                        <a:rPr lang="en-US" sz="1800" b="0" dirty="0">
                          <a:effectLst/>
                        </a:rPr>
                        <a:t>650 Million words</a:t>
                      </a:r>
                    </a:p>
                  </a:txBody>
                  <a:tcPr marL="76200" marR="76200" marT="76200" marB="76200"/>
                </a:tc>
                <a:extLst>
                  <a:ext uri="{0D108BD9-81ED-4DB2-BD59-A6C34878D82A}">
                    <a16:rowId xmlns:a16="http://schemas.microsoft.com/office/drawing/2014/main" val="2592276144"/>
                  </a:ext>
                </a:extLst>
              </a:tr>
            </a:tbl>
          </a:graphicData>
        </a:graphic>
      </p:graphicFrame>
    </p:spTree>
    <p:extLst>
      <p:ext uri="{BB962C8B-B14F-4D97-AF65-F5344CB8AC3E}">
        <p14:creationId xmlns:p14="http://schemas.microsoft.com/office/powerpoint/2010/main" val="7676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few examples of corpus</a:t>
            </a:r>
          </a:p>
          <a:p>
            <a:pPr marL="342900" indent="-342900" algn="l">
              <a:buClr>
                <a:srgbClr val="0070C0"/>
              </a:buClr>
              <a:buSzPct val="80000"/>
              <a:buFont typeface="Wingdings" pitchFamily="2" charset="2"/>
              <a:buChar char="u"/>
            </a:pPr>
            <a:r>
              <a:rPr lang="en-US" sz="1800" b="1" dirty="0" err="1">
                <a:solidFill>
                  <a:schemeClr val="tx1"/>
                </a:solidFill>
              </a:rPr>
              <a:t>TreeBank</a:t>
            </a:r>
            <a:r>
              <a:rPr lang="en-US" sz="1800" b="1" dirty="0">
                <a:solidFill>
                  <a:schemeClr val="tx1"/>
                </a:solidFill>
              </a:rPr>
              <a:t> Corpus</a:t>
            </a:r>
          </a:p>
          <a:p>
            <a:pPr marL="342900" indent="-342900" algn="l">
              <a:buClr>
                <a:srgbClr val="0070C0"/>
              </a:buClr>
              <a:buSzPct val="80000"/>
              <a:buFont typeface="Wingdings" pitchFamily="2" charset="2"/>
              <a:buChar char="u"/>
            </a:pPr>
            <a:r>
              <a:rPr lang="en-US" sz="1800" dirty="0">
                <a:solidFill>
                  <a:schemeClr val="tx1"/>
                </a:solidFill>
              </a:rPr>
              <a:t>It may be defined as linguistically parsed text corpus that annotates syntactic or semantic sentence structure. Geoffrey Leech coined the term ‘treebank’, which represents that the most common way of representing the grammatical analysis is by means of a tree structure. Generally, Treebanks are created on the top of a corpus, which has already been annotated with part-of-speech tags.</a:t>
            </a:r>
          </a:p>
          <a:p>
            <a:pPr marL="342900" indent="-342900" algn="l">
              <a:buClr>
                <a:srgbClr val="0070C0"/>
              </a:buClr>
              <a:buSzPct val="80000"/>
              <a:buFont typeface="Wingdings" pitchFamily="2" charset="2"/>
              <a:buChar char="u"/>
            </a:pPr>
            <a:r>
              <a:rPr lang="en-US" sz="1800" b="1" dirty="0">
                <a:solidFill>
                  <a:schemeClr val="tx1"/>
                </a:solidFill>
              </a:rPr>
              <a:t>Types of </a:t>
            </a:r>
            <a:r>
              <a:rPr lang="en-US" sz="1800" b="1" dirty="0" err="1">
                <a:solidFill>
                  <a:schemeClr val="tx1"/>
                </a:solidFill>
              </a:rPr>
              <a:t>TreeBank</a:t>
            </a:r>
            <a:r>
              <a:rPr lang="en-US" sz="1800" b="1" dirty="0">
                <a:solidFill>
                  <a:schemeClr val="tx1"/>
                </a:solidFill>
              </a:rPr>
              <a:t> Corpus</a:t>
            </a:r>
          </a:p>
          <a:p>
            <a:pPr marL="342900" indent="-342900" algn="l">
              <a:buClr>
                <a:srgbClr val="0070C0"/>
              </a:buClr>
              <a:buSzPct val="80000"/>
              <a:buFont typeface="Wingdings" pitchFamily="2" charset="2"/>
              <a:buChar char="u"/>
            </a:pPr>
            <a:r>
              <a:rPr lang="en-US" sz="1800" dirty="0">
                <a:solidFill>
                  <a:schemeClr val="tx1"/>
                </a:solidFill>
              </a:rPr>
              <a:t>Semantic and Syntactic Treebanks are the two most common types of Treebanks in linguistics. </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28948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few examples of corpus</a:t>
            </a:r>
          </a:p>
          <a:p>
            <a:pPr marL="342900" indent="-342900" algn="l">
              <a:buClr>
                <a:srgbClr val="0070C0"/>
              </a:buClr>
              <a:buSzPct val="80000"/>
              <a:buFont typeface="Wingdings" pitchFamily="2" charset="2"/>
              <a:buChar char="u"/>
            </a:pPr>
            <a:r>
              <a:rPr lang="en-US" sz="1800" dirty="0">
                <a:solidFill>
                  <a:schemeClr val="tx1"/>
                </a:solidFill>
              </a:rPr>
              <a:t>Let us now learn more about these types −</a:t>
            </a:r>
          </a:p>
          <a:p>
            <a:pPr marL="342900" indent="-342900" algn="l">
              <a:buClr>
                <a:srgbClr val="0070C0"/>
              </a:buClr>
              <a:buSzPct val="80000"/>
              <a:buFont typeface="Wingdings" pitchFamily="2" charset="2"/>
              <a:buChar char="u"/>
            </a:pPr>
            <a:r>
              <a:rPr lang="en-US" sz="1800" b="1" dirty="0">
                <a:solidFill>
                  <a:schemeClr val="tx1"/>
                </a:solidFill>
              </a:rPr>
              <a:t>Semantic Treebanks</a:t>
            </a:r>
          </a:p>
          <a:p>
            <a:pPr marL="342900" indent="-342900" algn="l">
              <a:buClr>
                <a:srgbClr val="0070C0"/>
              </a:buClr>
              <a:buSzPct val="80000"/>
              <a:buFont typeface="Wingdings" pitchFamily="2" charset="2"/>
              <a:buChar char="u"/>
            </a:pPr>
            <a:r>
              <a:rPr lang="en-US" sz="1800" dirty="0">
                <a:solidFill>
                  <a:schemeClr val="tx1"/>
                </a:solidFill>
              </a:rPr>
              <a:t>These Treebanks use a formal representation of sentence’s semantic structure. They vary in the depth of their semantic representation. Robot Commands Treebank, </a:t>
            </a:r>
            <a:r>
              <a:rPr lang="en-US" sz="1800" dirty="0" err="1">
                <a:solidFill>
                  <a:schemeClr val="tx1"/>
                </a:solidFill>
              </a:rPr>
              <a:t>Geoquery</a:t>
            </a:r>
            <a:r>
              <a:rPr lang="en-US" sz="1800" dirty="0">
                <a:solidFill>
                  <a:schemeClr val="tx1"/>
                </a:solidFill>
              </a:rPr>
              <a:t>, Groningen Meaning Bank, </a:t>
            </a:r>
            <a:r>
              <a:rPr lang="en-US" sz="1800" dirty="0" err="1">
                <a:solidFill>
                  <a:schemeClr val="tx1"/>
                </a:solidFill>
              </a:rPr>
              <a:t>RoboCup</a:t>
            </a:r>
            <a:r>
              <a:rPr lang="en-US" sz="1800" dirty="0">
                <a:solidFill>
                  <a:schemeClr val="tx1"/>
                </a:solidFill>
              </a:rPr>
              <a:t> Corpus are some of the examples of Semantic Treebanks.</a:t>
            </a:r>
          </a:p>
          <a:p>
            <a:pPr marL="342900" indent="-342900" algn="l">
              <a:buClr>
                <a:srgbClr val="0070C0"/>
              </a:buClr>
              <a:buSzPct val="80000"/>
              <a:buFont typeface="Wingdings" pitchFamily="2" charset="2"/>
              <a:buChar char="u"/>
            </a:pPr>
            <a:r>
              <a:rPr lang="en-US" sz="1800" b="1" dirty="0">
                <a:solidFill>
                  <a:schemeClr val="tx1"/>
                </a:solidFill>
              </a:rPr>
              <a:t>Syntactic Treebanks</a:t>
            </a:r>
          </a:p>
          <a:p>
            <a:pPr marL="342900" indent="-342900" algn="l">
              <a:buClr>
                <a:srgbClr val="0070C0"/>
              </a:buClr>
              <a:buSzPct val="80000"/>
              <a:buFont typeface="Wingdings" pitchFamily="2" charset="2"/>
              <a:buChar char="u"/>
            </a:pPr>
            <a:r>
              <a:rPr lang="en-US" sz="1800" dirty="0">
                <a:solidFill>
                  <a:schemeClr val="tx1"/>
                </a:solidFill>
              </a:rPr>
              <a:t>Opposite to the semantic Treebanks, inputs to the Syntactic Treebank systems are expressions of the formal language obtained from the conversion of parsed Treebank data. The outputs of such systems are predicate logic based meaning representation. Various syntactic Treebanks in different languages have been created so far. For example, </a:t>
            </a:r>
            <a:r>
              <a:rPr lang="en-US" sz="1800" b="1" dirty="0">
                <a:solidFill>
                  <a:schemeClr val="tx1"/>
                </a:solidFill>
              </a:rPr>
              <a:t>Penn Arabic Treebank, Columbia Arabic Treebank</a:t>
            </a:r>
            <a:r>
              <a:rPr lang="en-US" sz="1800" dirty="0">
                <a:solidFill>
                  <a:schemeClr val="tx1"/>
                </a:solidFill>
              </a:rPr>
              <a:t> are syntactic Treebanks created in Arabia language. </a:t>
            </a:r>
            <a:r>
              <a:rPr lang="en-US" sz="1800" b="1" dirty="0" err="1">
                <a:solidFill>
                  <a:schemeClr val="tx1"/>
                </a:solidFill>
              </a:rPr>
              <a:t>Sininca</a:t>
            </a:r>
            <a:r>
              <a:rPr lang="en-US" sz="1800" dirty="0">
                <a:solidFill>
                  <a:schemeClr val="tx1"/>
                </a:solidFill>
              </a:rPr>
              <a:t> syntactic Treebank created in Chinese language. </a:t>
            </a:r>
            <a:r>
              <a:rPr lang="en-US" sz="1800" b="1" dirty="0">
                <a:solidFill>
                  <a:schemeClr val="tx1"/>
                </a:solidFill>
              </a:rPr>
              <a:t>Lucy, </a:t>
            </a:r>
            <a:r>
              <a:rPr lang="en-US" sz="1800" b="1" dirty="0" err="1">
                <a:solidFill>
                  <a:schemeClr val="tx1"/>
                </a:solidFill>
              </a:rPr>
              <a:t>Susane</a:t>
            </a:r>
            <a:r>
              <a:rPr lang="en-US" sz="1800" dirty="0">
                <a:solidFill>
                  <a:schemeClr val="tx1"/>
                </a:solidFill>
              </a:rPr>
              <a:t> and </a:t>
            </a:r>
            <a:r>
              <a:rPr lang="en-US" sz="1800" b="1" dirty="0">
                <a:solidFill>
                  <a:schemeClr val="tx1"/>
                </a:solidFill>
              </a:rPr>
              <a:t>BLLIP WSJ</a:t>
            </a:r>
            <a:r>
              <a:rPr lang="en-US" sz="1800" dirty="0">
                <a:solidFill>
                  <a:schemeClr val="tx1"/>
                </a:solidFill>
              </a:rPr>
              <a:t> syntactic corpus created in English language.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96058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Linguistic Resource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few examples of corpus</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Applications of </a:t>
            </a:r>
            <a:r>
              <a:rPr lang="en-US" sz="1800" b="1" dirty="0" err="1">
                <a:solidFill>
                  <a:schemeClr val="tx1"/>
                </a:solidFill>
              </a:rPr>
              <a:t>TreeBank</a:t>
            </a:r>
            <a:r>
              <a:rPr lang="en-US" sz="1800" b="1" dirty="0">
                <a:solidFill>
                  <a:schemeClr val="tx1"/>
                </a:solidFill>
              </a:rPr>
              <a:t> Corpus</a:t>
            </a:r>
          </a:p>
          <a:p>
            <a:pPr marL="342900" indent="-342900" algn="l">
              <a:buClr>
                <a:srgbClr val="0070C0"/>
              </a:buClr>
              <a:buSzPct val="80000"/>
              <a:buFont typeface="Wingdings" pitchFamily="2" charset="2"/>
              <a:buChar char="u"/>
            </a:pPr>
            <a:r>
              <a:rPr lang="en-US" sz="1800" dirty="0">
                <a:solidFill>
                  <a:schemeClr val="tx1"/>
                </a:solidFill>
              </a:rPr>
              <a:t>Followings are some of the applications of </a:t>
            </a:r>
            <a:r>
              <a:rPr lang="en-US" sz="1800" dirty="0" err="1">
                <a:solidFill>
                  <a:schemeClr val="tx1"/>
                </a:solidFill>
              </a:rPr>
              <a:t>TreeBanks</a:t>
            </a:r>
            <a:r>
              <a:rPr lang="en-US" sz="1800" dirty="0">
                <a:solidFill>
                  <a:schemeClr val="tx1"/>
                </a:solidFill>
              </a:rPr>
              <a:t> −</a:t>
            </a:r>
          </a:p>
          <a:p>
            <a:pPr marL="342900" indent="-342900" algn="l">
              <a:buClr>
                <a:srgbClr val="0070C0"/>
              </a:buClr>
              <a:buSzPct val="80000"/>
              <a:buFont typeface="Wingdings" pitchFamily="2" charset="2"/>
              <a:buChar char="u"/>
            </a:pPr>
            <a:r>
              <a:rPr lang="en-US" sz="1800" b="1" dirty="0">
                <a:solidFill>
                  <a:schemeClr val="tx1"/>
                </a:solidFill>
              </a:rPr>
              <a:t>In Computational Linguistics</a:t>
            </a:r>
          </a:p>
          <a:p>
            <a:pPr marL="342900" indent="-342900" algn="l">
              <a:buClr>
                <a:srgbClr val="0070C0"/>
              </a:buClr>
              <a:buSzPct val="80000"/>
              <a:buFont typeface="Wingdings" pitchFamily="2" charset="2"/>
              <a:buChar char="u"/>
            </a:pPr>
            <a:r>
              <a:rPr lang="en-US" sz="1800" dirty="0">
                <a:solidFill>
                  <a:schemeClr val="tx1"/>
                </a:solidFill>
              </a:rPr>
              <a:t>If we talk about Computational Linguistic then the best use of </a:t>
            </a:r>
            <a:r>
              <a:rPr lang="en-US" sz="1800" dirty="0" err="1">
                <a:solidFill>
                  <a:schemeClr val="tx1"/>
                </a:solidFill>
              </a:rPr>
              <a:t>TreeBanks</a:t>
            </a:r>
            <a:r>
              <a:rPr lang="en-US" sz="1800" dirty="0">
                <a:solidFill>
                  <a:schemeClr val="tx1"/>
                </a:solidFill>
              </a:rPr>
              <a:t> is to engineer state-of-the-art natural language processing systems such as part-of-speech taggers, parsers, semantic analyzers and machine translation systems.</a:t>
            </a:r>
          </a:p>
          <a:p>
            <a:pPr marL="342900" indent="-342900" algn="l">
              <a:buClr>
                <a:srgbClr val="0070C0"/>
              </a:buClr>
              <a:buSzPct val="80000"/>
              <a:buFont typeface="Wingdings" pitchFamily="2" charset="2"/>
              <a:buChar char="u"/>
            </a:pPr>
            <a:r>
              <a:rPr lang="en-US" sz="1800" b="1" dirty="0">
                <a:solidFill>
                  <a:schemeClr val="tx1"/>
                </a:solidFill>
              </a:rPr>
              <a:t>In Corpus Linguistics</a:t>
            </a:r>
          </a:p>
          <a:p>
            <a:pPr marL="342900" indent="-342900" algn="l">
              <a:buClr>
                <a:srgbClr val="0070C0"/>
              </a:buClr>
              <a:buSzPct val="80000"/>
              <a:buFont typeface="Wingdings" pitchFamily="2" charset="2"/>
              <a:buChar char="u"/>
            </a:pPr>
            <a:r>
              <a:rPr lang="en-US" sz="1800" dirty="0">
                <a:solidFill>
                  <a:schemeClr val="tx1"/>
                </a:solidFill>
              </a:rPr>
              <a:t>In case of Corpus linguistics, the best use of Treebanks is to study syntactic phenomena.</a:t>
            </a:r>
          </a:p>
          <a:p>
            <a:pPr marL="342900" indent="-342900" algn="l">
              <a:buClr>
                <a:srgbClr val="0070C0"/>
              </a:buClr>
              <a:buSzPct val="80000"/>
              <a:buFont typeface="Wingdings" pitchFamily="2" charset="2"/>
              <a:buChar char="u"/>
            </a:pPr>
            <a:r>
              <a:rPr lang="en-US" sz="1800" b="1" dirty="0">
                <a:solidFill>
                  <a:schemeClr val="tx1"/>
                </a:solidFill>
              </a:rPr>
              <a:t>In Theoretical Linguistics and Psycholinguistics</a:t>
            </a:r>
          </a:p>
          <a:p>
            <a:pPr marL="342900" indent="-342900" algn="l">
              <a:buClr>
                <a:srgbClr val="0070C0"/>
              </a:buClr>
              <a:buSzPct val="80000"/>
              <a:buFont typeface="Wingdings" pitchFamily="2" charset="2"/>
              <a:buChar char="u"/>
            </a:pPr>
            <a:r>
              <a:rPr lang="en-US" sz="1800" dirty="0">
                <a:solidFill>
                  <a:schemeClr val="tx1"/>
                </a:solidFill>
              </a:rPr>
              <a:t>The best use of Treebanks in theoretical and psycholinguistics is interaction evidence.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https://www.tutorialspoint.com/natural_language_processing/natural_language_processing_linguistic_resources.htm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37588235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1842</Words>
  <Application>Microsoft Office PowerPoint</Application>
  <PresentationFormat>On-screen Show (4:3)</PresentationFormat>
  <Paragraphs>141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佈景主題</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3 Linguistic Resource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363</cp:revision>
  <dcterms:created xsi:type="dcterms:W3CDTF">2018-09-28T16:40:41Z</dcterms:created>
  <dcterms:modified xsi:type="dcterms:W3CDTF">2020-05-01T04:50:40Z</dcterms:modified>
</cp:coreProperties>
</file>