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60" r:id="rId4"/>
    <p:sldId id="261" r:id="rId5"/>
    <p:sldId id="262" r:id="rId6"/>
    <p:sldId id="264" r:id="rId7"/>
    <p:sldId id="263" r:id="rId8"/>
    <p:sldId id="265" r:id="rId9"/>
    <p:sldId id="266" r:id="rId10"/>
    <p:sldId id="267" r:id="rId11"/>
    <p:sldId id="269" r:id="rId12"/>
    <p:sldId id="268" r:id="rId13"/>
    <p:sldId id="270" r:id="rId14"/>
    <p:sldId id="271" r:id="rId15"/>
    <p:sldId id="273" r:id="rId16"/>
    <p:sldId id="272" r:id="rId17"/>
    <p:sldId id="274" r:id="rId18"/>
    <p:sldId id="275" r:id="rId19"/>
    <p:sldId id="276" r:id="rId20"/>
    <p:sldId id="277"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5" d="100"/>
          <a:sy n="95" d="100"/>
        </p:scale>
        <p:origin x="216"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word_level_analysi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Word Level Analysis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20162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Whereas graphically, a DFA can be represented by diagraphs called state diagrams where −</a:t>
            </a:r>
          </a:p>
          <a:p>
            <a:pPr marL="800100" lvl="1" indent="-342900" algn="l">
              <a:buClr>
                <a:srgbClr val="0070C0"/>
              </a:buClr>
              <a:buSzPct val="80000"/>
              <a:buFont typeface="Wingdings" pitchFamily="2" charset="2"/>
              <a:buChar char="u"/>
            </a:pPr>
            <a:r>
              <a:rPr lang="en-US" sz="1800" dirty="0">
                <a:solidFill>
                  <a:schemeClr val="tx1"/>
                </a:solidFill>
              </a:rPr>
              <a:t>The states are represented by </a:t>
            </a:r>
            <a:r>
              <a:rPr lang="en-US" sz="1800" b="1" dirty="0">
                <a:solidFill>
                  <a:schemeClr val="tx1"/>
                </a:solidFill>
              </a:rPr>
              <a:t>vertices</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The transitions are shown by labeled </a:t>
            </a:r>
            <a:r>
              <a:rPr lang="en-US" sz="1800" b="1" dirty="0">
                <a:solidFill>
                  <a:schemeClr val="tx1"/>
                </a:solidFill>
              </a:rPr>
              <a:t>arcs</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The initial state is represented by an </a:t>
            </a:r>
            <a:r>
              <a:rPr lang="en-US" sz="1800" b="1" dirty="0">
                <a:solidFill>
                  <a:schemeClr val="tx1"/>
                </a:solidFill>
              </a:rPr>
              <a:t>empty incoming arc</a:t>
            </a:r>
            <a:r>
              <a:rPr lang="en-US" sz="1800" dirty="0">
                <a:solidFill>
                  <a:schemeClr val="tx1"/>
                </a:solidFill>
              </a:rPr>
              <a:t>.</a:t>
            </a:r>
          </a:p>
          <a:p>
            <a:pPr marL="800100" lvl="1" indent="-342900" algn="l">
              <a:buClr>
                <a:srgbClr val="0070C0"/>
              </a:buClr>
              <a:buSzPct val="80000"/>
              <a:buFont typeface="Wingdings" pitchFamily="2" charset="2"/>
              <a:buChar char="u"/>
            </a:pPr>
            <a:r>
              <a:rPr lang="en-US" sz="1800" dirty="0">
                <a:solidFill>
                  <a:schemeClr val="tx1"/>
                </a:solidFill>
              </a:rPr>
              <a:t>The final state is represented by </a:t>
            </a:r>
            <a:r>
              <a:rPr lang="en-US" sz="1800" b="1" dirty="0">
                <a:solidFill>
                  <a:schemeClr val="tx1"/>
                </a:solidFill>
              </a:rPr>
              <a:t>double circle</a:t>
            </a:r>
            <a:r>
              <a:rPr lang="en-US" sz="1800" dirty="0">
                <a:solidFill>
                  <a:schemeClr val="tx1"/>
                </a:solidFill>
              </a:rPr>
              <a:t>.</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04898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23762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Example of DFA</a:t>
            </a:r>
          </a:p>
          <a:p>
            <a:pPr marL="342900" indent="-342900" algn="l">
              <a:buClr>
                <a:srgbClr val="0070C0"/>
              </a:buClr>
              <a:buSzPct val="80000"/>
              <a:buFont typeface="Wingdings" pitchFamily="2" charset="2"/>
              <a:buChar char="u"/>
            </a:pPr>
            <a:r>
              <a:rPr lang="en-US" sz="1800" dirty="0">
                <a:solidFill>
                  <a:schemeClr val="tx1"/>
                </a:solidFill>
              </a:rPr>
              <a:t>Suppose a DFA be</a:t>
            </a:r>
          </a:p>
          <a:p>
            <a:pPr marL="800100" lvl="1" indent="-342900" algn="l">
              <a:buClr>
                <a:srgbClr val="0070C0"/>
              </a:buClr>
              <a:buSzPct val="80000"/>
              <a:buFont typeface="Wingdings" pitchFamily="2" charset="2"/>
              <a:buChar char="u"/>
            </a:pPr>
            <a:r>
              <a:rPr lang="en-US" sz="1800" dirty="0">
                <a:solidFill>
                  <a:schemeClr val="tx1"/>
                </a:solidFill>
              </a:rPr>
              <a:t>Q = {a, b, c},</a:t>
            </a:r>
          </a:p>
          <a:p>
            <a:pPr marL="800100" lvl="1" indent="-342900" algn="l">
              <a:buClr>
                <a:srgbClr val="0070C0"/>
              </a:buClr>
              <a:buSzPct val="80000"/>
              <a:buFont typeface="Wingdings" pitchFamily="2" charset="2"/>
              <a:buChar char="u"/>
            </a:pPr>
            <a:r>
              <a:rPr lang="en-US" sz="1800" dirty="0">
                <a:solidFill>
                  <a:schemeClr val="tx1"/>
                </a:solidFill>
              </a:rPr>
              <a:t>Σ = {0, 1},</a:t>
            </a:r>
          </a:p>
          <a:p>
            <a:pPr marL="800100" lvl="1" indent="-342900" algn="l">
              <a:buClr>
                <a:srgbClr val="0070C0"/>
              </a:buClr>
              <a:buSzPct val="80000"/>
              <a:buFont typeface="Wingdings" pitchFamily="2" charset="2"/>
              <a:buChar char="u"/>
            </a:pPr>
            <a:r>
              <a:rPr lang="en-US" sz="1800" dirty="0">
                <a:solidFill>
                  <a:schemeClr val="tx1"/>
                </a:solidFill>
              </a:rPr>
              <a:t>q</a:t>
            </a:r>
            <a:r>
              <a:rPr lang="en-US" sz="1800" baseline="-25000" dirty="0">
                <a:solidFill>
                  <a:schemeClr val="tx1"/>
                </a:solidFill>
              </a:rPr>
              <a:t>0</a:t>
            </a:r>
            <a:r>
              <a:rPr lang="en-US" sz="1800" dirty="0">
                <a:solidFill>
                  <a:schemeClr val="tx1"/>
                </a:solidFill>
              </a:rPr>
              <a:t> = {a},</a:t>
            </a:r>
          </a:p>
          <a:p>
            <a:pPr marL="800100" lvl="1" indent="-342900" algn="l">
              <a:buClr>
                <a:srgbClr val="0070C0"/>
              </a:buClr>
              <a:buSzPct val="80000"/>
              <a:buFont typeface="Wingdings" pitchFamily="2" charset="2"/>
              <a:buChar char="u"/>
            </a:pPr>
            <a:r>
              <a:rPr lang="en-US" sz="1800" dirty="0">
                <a:solidFill>
                  <a:schemeClr val="tx1"/>
                </a:solidFill>
              </a:rPr>
              <a:t>F = {c},</a:t>
            </a:r>
          </a:p>
          <a:p>
            <a:pPr marL="342900" indent="-342900" algn="l">
              <a:buClr>
                <a:srgbClr val="0070C0"/>
              </a:buClr>
              <a:buSzPct val="80000"/>
              <a:buFont typeface="Wingdings" pitchFamily="2" charset="2"/>
              <a:buChar char="u"/>
            </a:pPr>
            <a:r>
              <a:rPr lang="en-US" sz="1800" dirty="0">
                <a:solidFill>
                  <a:schemeClr val="tx1"/>
                </a:solidFill>
              </a:rPr>
              <a:t>Transition function δ is shown in the table as follows: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8" name="Table 8">
            <a:extLst>
              <a:ext uri="{FF2B5EF4-FFF2-40B4-BE49-F238E27FC236}">
                <a16:creationId xmlns:a16="http://schemas.microsoft.com/office/drawing/2014/main" id="{E4FCB2EB-8882-4ED1-ADFE-912E8FEDFD4A}"/>
              </a:ext>
            </a:extLst>
          </p:cNvPr>
          <p:cNvGraphicFramePr>
            <a:graphicFrameLocks noGrp="1"/>
          </p:cNvGraphicFramePr>
          <p:nvPr>
            <p:extLst>
              <p:ext uri="{D42A27DB-BD31-4B8C-83A1-F6EECF244321}">
                <p14:modId xmlns:p14="http://schemas.microsoft.com/office/powerpoint/2010/main" val="1345131754"/>
              </p:ext>
            </p:extLst>
          </p:nvPr>
        </p:nvGraphicFramePr>
        <p:xfrm>
          <a:off x="1187624" y="3836070"/>
          <a:ext cx="5943347" cy="1706880"/>
        </p:xfrm>
        <a:graphic>
          <a:graphicData uri="http://schemas.openxmlformats.org/drawingml/2006/table">
            <a:tbl>
              <a:tblPr firstRow="1" bandRow="1">
                <a:tableStyleId>{5C22544A-7EE6-4342-B048-85BDC9FD1C3A}</a:tableStyleId>
              </a:tblPr>
              <a:tblGrid>
                <a:gridCol w="1459865">
                  <a:extLst>
                    <a:ext uri="{9D8B030D-6E8A-4147-A177-3AD203B41FA5}">
                      <a16:colId xmlns:a16="http://schemas.microsoft.com/office/drawing/2014/main" val="3569646424"/>
                    </a:ext>
                  </a:extLst>
                </a:gridCol>
                <a:gridCol w="2241741">
                  <a:extLst>
                    <a:ext uri="{9D8B030D-6E8A-4147-A177-3AD203B41FA5}">
                      <a16:colId xmlns:a16="http://schemas.microsoft.com/office/drawing/2014/main" val="3413305401"/>
                    </a:ext>
                  </a:extLst>
                </a:gridCol>
                <a:gridCol w="2241741">
                  <a:extLst>
                    <a:ext uri="{9D8B030D-6E8A-4147-A177-3AD203B41FA5}">
                      <a16:colId xmlns:a16="http://schemas.microsoft.com/office/drawing/2014/main" val="1013023910"/>
                    </a:ext>
                  </a:extLst>
                </a:gridCol>
              </a:tblGrid>
              <a:tr h="370840">
                <a:tc>
                  <a:txBody>
                    <a:bodyPr/>
                    <a:lstStyle/>
                    <a:p>
                      <a:pPr fontAlgn="t"/>
                      <a:r>
                        <a:rPr lang="en-US" dirty="0">
                          <a:effectLst/>
                        </a:rPr>
                        <a:t>Current State</a:t>
                      </a:r>
                    </a:p>
                  </a:txBody>
                  <a:tcPr marL="76200" marR="76200" marT="76200" marB="76200"/>
                </a:tc>
                <a:tc>
                  <a:txBody>
                    <a:bodyPr/>
                    <a:lstStyle/>
                    <a:p>
                      <a:pPr fontAlgn="t"/>
                      <a:r>
                        <a:rPr lang="en-US">
                          <a:effectLst/>
                        </a:rPr>
                        <a:t>Next State for Input 0</a:t>
                      </a:r>
                    </a:p>
                  </a:txBody>
                  <a:tcPr marL="76200" marR="76200" marT="76200" marB="76200"/>
                </a:tc>
                <a:tc>
                  <a:txBody>
                    <a:bodyPr/>
                    <a:lstStyle/>
                    <a:p>
                      <a:pPr fontAlgn="t"/>
                      <a:r>
                        <a:rPr lang="en-US">
                          <a:effectLst/>
                        </a:rPr>
                        <a:t>Next State for Input 1</a:t>
                      </a:r>
                    </a:p>
                  </a:txBody>
                  <a:tcPr marL="76200" marR="76200" marT="76200" marB="76200"/>
                </a:tc>
                <a:extLst>
                  <a:ext uri="{0D108BD9-81ED-4DB2-BD59-A6C34878D82A}">
                    <a16:rowId xmlns:a16="http://schemas.microsoft.com/office/drawing/2014/main" val="3447329228"/>
                  </a:ext>
                </a:extLst>
              </a:tr>
              <a:tr h="370840">
                <a:tc>
                  <a:txBody>
                    <a:bodyPr/>
                    <a:lstStyle/>
                    <a:p>
                      <a:pPr fontAlgn="t"/>
                      <a:r>
                        <a:rPr lang="en-US">
                          <a:effectLst/>
                        </a:rPr>
                        <a:t>A</a:t>
                      </a:r>
                    </a:p>
                  </a:txBody>
                  <a:tcPr marL="76200" marR="76200" marT="76200" marB="76200"/>
                </a:tc>
                <a:tc>
                  <a:txBody>
                    <a:bodyPr/>
                    <a:lstStyle/>
                    <a:p>
                      <a:pPr fontAlgn="t"/>
                      <a:r>
                        <a:rPr lang="en-US">
                          <a:effectLst/>
                        </a:rPr>
                        <a:t>a</a:t>
                      </a:r>
                    </a:p>
                  </a:txBody>
                  <a:tcPr marL="76200" marR="76200" marT="76200" marB="76200"/>
                </a:tc>
                <a:tc>
                  <a:txBody>
                    <a:bodyPr/>
                    <a:lstStyle/>
                    <a:p>
                      <a:pPr fontAlgn="t"/>
                      <a:r>
                        <a:rPr lang="en-US">
                          <a:effectLst/>
                        </a:rPr>
                        <a:t>B</a:t>
                      </a:r>
                    </a:p>
                  </a:txBody>
                  <a:tcPr marL="76200" marR="76200" marT="76200" marB="76200"/>
                </a:tc>
                <a:extLst>
                  <a:ext uri="{0D108BD9-81ED-4DB2-BD59-A6C34878D82A}">
                    <a16:rowId xmlns:a16="http://schemas.microsoft.com/office/drawing/2014/main" val="726530194"/>
                  </a:ext>
                </a:extLst>
              </a:tr>
              <a:tr h="370840">
                <a:tc>
                  <a:txBody>
                    <a:bodyPr/>
                    <a:lstStyle/>
                    <a:p>
                      <a:pPr fontAlgn="t"/>
                      <a:r>
                        <a:rPr lang="en-US">
                          <a:effectLst/>
                        </a:rPr>
                        <a:t>B</a:t>
                      </a:r>
                    </a:p>
                  </a:txBody>
                  <a:tcPr marL="76200" marR="76200" marT="76200" marB="76200"/>
                </a:tc>
                <a:tc>
                  <a:txBody>
                    <a:bodyPr/>
                    <a:lstStyle/>
                    <a:p>
                      <a:pPr fontAlgn="t"/>
                      <a:r>
                        <a:rPr lang="en-US">
                          <a:effectLst/>
                        </a:rPr>
                        <a:t>b</a:t>
                      </a:r>
                    </a:p>
                  </a:txBody>
                  <a:tcPr marL="76200" marR="76200" marT="76200" marB="76200"/>
                </a:tc>
                <a:tc>
                  <a:txBody>
                    <a:bodyPr/>
                    <a:lstStyle/>
                    <a:p>
                      <a:pPr fontAlgn="t"/>
                      <a:r>
                        <a:rPr lang="en-US">
                          <a:effectLst/>
                        </a:rPr>
                        <a:t>A</a:t>
                      </a:r>
                    </a:p>
                  </a:txBody>
                  <a:tcPr marL="76200" marR="76200" marT="76200" marB="76200"/>
                </a:tc>
                <a:extLst>
                  <a:ext uri="{0D108BD9-81ED-4DB2-BD59-A6C34878D82A}">
                    <a16:rowId xmlns:a16="http://schemas.microsoft.com/office/drawing/2014/main" val="612338363"/>
                  </a:ext>
                </a:extLst>
              </a:tr>
              <a:tr h="370840">
                <a:tc>
                  <a:txBody>
                    <a:bodyPr/>
                    <a:lstStyle/>
                    <a:p>
                      <a:pPr fontAlgn="t"/>
                      <a:r>
                        <a:rPr lang="en-US">
                          <a:effectLst/>
                        </a:rPr>
                        <a:t>C</a:t>
                      </a:r>
                    </a:p>
                  </a:txBody>
                  <a:tcPr marL="76200" marR="76200" marT="76200" marB="76200"/>
                </a:tc>
                <a:tc>
                  <a:txBody>
                    <a:bodyPr/>
                    <a:lstStyle/>
                    <a:p>
                      <a:pPr fontAlgn="t"/>
                      <a:r>
                        <a:rPr lang="en-US">
                          <a:effectLst/>
                        </a:rPr>
                        <a:t>c</a:t>
                      </a:r>
                    </a:p>
                  </a:txBody>
                  <a:tcPr marL="76200" marR="76200" marT="76200" marB="76200"/>
                </a:tc>
                <a:tc>
                  <a:txBody>
                    <a:bodyPr/>
                    <a:lstStyle/>
                    <a:p>
                      <a:pPr fontAlgn="t"/>
                      <a:r>
                        <a:rPr lang="en-US" dirty="0">
                          <a:effectLst/>
                        </a:rPr>
                        <a:t>C</a:t>
                      </a:r>
                    </a:p>
                  </a:txBody>
                  <a:tcPr marL="76200" marR="76200" marT="76200" marB="76200"/>
                </a:tc>
                <a:extLst>
                  <a:ext uri="{0D108BD9-81ED-4DB2-BD59-A6C34878D82A}">
                    <a16:rowId xmlns:a16="http://schemas.microsoft.com/office/drawing/2014/main" val="1719235093"/>
                  </a:ext>
                </a:extLst>
              </a:tr>
            </a:tbl>
          </a:graphicData>
        </a:graphic>
      </p:graphicFrame>
    </p:spTree>
    <p:extLst>
      <p:ext uri="{BB962C8B-B14F-4D97-AF65-F5344CB8AC3E}">
        <p14:creationId xmlns:p14="http://schemas.microsoft.com/office/powerpoint/2010/main" val="323827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50405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graphical representation of this DFA would be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3074" name="Picture 2" descr="Graphical Representation">
            <a:extLst>
              <a:ext uri="{FF2B5EF4-FFF2-40B4-BE49-F238E27FC236}">
                <a16:creationId xmlns:a16="http://schemas.microsoft.com/office/drawing/2014/main" id="{CAAA447E-177F-4DD8-86BF-825AE257B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988840"/>
            <a:ext cx="4981575" cy="2286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96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36724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Non-deterministic Finite Automation (NDFA)</a:t>
            </a: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It may be defined as the type of finite automation where for every input symbol we cannot determine the state to which the machine will move i.e. the machine can move to any combination of the states. It has a finite number of states that is why the machine is called Non-deterministic Finite Automation (NDFA).</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Mathematically, NDFA can be represented by a 5-tuple (Q, Σ, δ, q0, F), where −</a:t>
            </a:r>
            <a:endParaRPr lang="en-US" altLang="en-US" sz="1800" dirty="0">
              <a:solidFill>
                <a:schemeClr val="tx1"/>
              </a:solidFill>
              <a:latin typeface="+mj-lt"/>
            </a:endParaRP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Q is a finite set of states.</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Σ is a finite set of symbols, called the alphabet of the automaton.</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δ : is the transition function where δ: Q × Σ → 2 </a:t>
            </a:r>
            <a:r>
              <a:rPr lang="en-US" altLang="en-US" sz="1800" baseline="30000" dirty="0">
                <a:solidFill>
                  <a:schemeClr val="tx1"/>
                </a:solidFill>
                <a:latin typeface="+mj-lt"/>
                <a:cs typeface="Arial" panose="020B0604020202020204" pitchFamily="34" charset="0"/>
              </a:rPr>
              <a:t>Q</a:t>
            </a:r>
            <a:r>
              <a:rPr lang="en-US" altLang="en-US" sz="1800" dirty="0">
                <a:solidFill>
                  <a:schemeClr val="tx1"/>
                </a:solidFill>
                <a:latin typeface="+mj-lt"/>
                <a:cs typeface="Arial" panose="020B0604020202020204" pitchFamily="34" charset="0"/>
              </a:rPr>
              <a:t>.</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q0 : is the initial state from where any input is processed (q0 ∈ Q).</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F : is a set of final state/states of Q (F ⊆ Q).</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24524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19442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Whereas graphically (same as DFA), a NDFA can be represented by diagraphs called state diagrams where −</a:t>
            </a:r>
            <a:endParaRPr lang="en-US" altLang="en-US" sz="1800" dirty="0">
              <a:solidFill>
                <a:schemeClr val="tx1"/>
              </a:solidFill>
              <a:latin typeface="+mj-lt"/>
            </a:endParaRP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The states are represented by </a:t>
            </a:r>
            <a:r>
              <a:rPr lang="en-US" altLang="en-US" sz="1800" b="1" dirty="0">
                <a:solidFill>
                  <a:schemeClr val="tx1"/>
                </a:solidFill>
                <a:latin typeface="+mj-lt"/>
                <a:cs typeface="Arial" panose="020B0604020202020204" pitchFamily="34" charset="0"/>
              </a:rPr>
              <a:t>vertices</a:t>
            </a:r>
            <a:r>
              <a:rPr lang="en-US" altLang="en-US" sz="1800" dirty="0">
                <a:solidFill>
                  <a:schemeClr val="tx1"/>
                </a:solidFill>
                <a:latin typeface="+mj-lt"/>
                <a:cs typeface="Arial" panose="020B0604020202020204" pitchFamily="34" charset="0"/>
              </a:rPr>
              <a:t>.</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The transitions are shown by labeled </a:t>
            </a:r>
            <a:r>
              <a:rPr lang="en-US" altLang="en-US" sz="1800" b="1" dirty="0">
                <a:solidFill>
                  <a:schemeClr val="tx1"/>
                </a:solidFill>
                <a:latin typeface="+mj-lt"/>
                <a:cs typeface="Arial" panose="020B0604020202020204" pitchFamily="34" charset="0"/>
              </a:rPr>
              <a:t>arcs</a:t>
            </a:r>
            <a:r>
              <a:rPr lang="en-US" altLang="en-US" sz="1800" dirty="0">
                <a:solidFill>
                  <a:schemeClr val="tx1"/>
                </a:solidFill>
                <a:latin typeface="+mj-lt"/>
                <a:cs typeface="Arial" panose="020B0604020202020204" pitchFamily="34" charset="0"/>
              </a:rPr>
              <a:t>.</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The initial state is represented by an </a:t>
            </a:r>
            <a:r>
              <a:rPr lang="en-US" altLang="en-US" sz="1800" b="1" dirty="0">
                <a:solidFill>
                  <a:schemeClr val="tx1"/>
                </a:solidFill>
                <a:latin typeface="+mj-lt"/>
                <a:cs typeface="Arial" panose="020B0604020202020204" pitchFamily="34" charset="0"/>
              </a:rPr>
              <a:t>empty incoming arc</a:t>
            </a:r>
            <a:r>
              <a:rPr lang="en-US" altLang="en-US" sz="1800" dirty="0">
                <a:solidFill>
                  <a:schemeClr val="tx1"/>
                </a:solidFill>
                <a:latin typeface="+mj-lt"/>
                <a:cs typeface="Arial" panose="020B0604020202020204" pitchFamily="34" charset="0"/>
              </a:rPr>
              <a:t>.</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The final state is represented by double </a:t>
            </a:r>
            <a:r>
              <a:rPr lang="en-US" altLang="en-US" sz="1800" b="1" dirty="0">
                <a:solidFill>
                  <a:schemeClr val="tx1"/>
                </a:solidFill>
                <a:latin typeface="+mj-lt"/>
                <a:cs typeface="Arial" panose="020B0604020202020204" pitchFamily="34" charset="0"/>
              </a:rPr>
              <a:t>circle</a:t>
            </a:r>
            <a:r>
              <a:rPr lang="en-US" altLang="en-US" sz="1800" dirty="0">
                <a:solidFill>
                  <a:schemeClr val="tx1"/>
                </a:solidFill>
                <a:latin typeface="+mj-lt"/>
                <a:cs typeface="Arial" panose="020B0604020202020204" pitchFamily="34" charset="0"/>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12006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23762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chemeClr val="tx1"/>
                </a:solidFill>
                <a:cs typeface="Arial" panose="020B0604020202020204" pitchFamily="34" charset="0"/>
              </a:rPr>
              <a:t>Example of NDFA</a:t>
            </a:r>
            <a:endParaRPr lang="en-US" altLang="en-US" sz="1800" dirty="0">
              <a:solidFill>
                <a:schemeClr val="tx1"/>
              </a:solidFill>
              <a:latin typeface="+mj-lt"/>
              <a:cs typeface="Arial" panose="020B0604020202020204" pitchFamily="34" charset="0"/>
            </a:endParaRP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Suppose a NDFA be</a:t>
            </a:r>
            <a:endParaRPr lang="en-US" altLang="en-US" sz="1800" dirty="0">
              <a:solidFill>
                <a:schemeClr val="tx1"/>
              </a:solidFill>
              <a:latin typeface="+mj-lt"/>
            </a:endParaRP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Q = {a, b, c},</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Σ = {0, 1},</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q0 = {a},</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F = {c},</a:t>
            </a:r>
          </a:p>
          <a:p>
            <a:pPr marL="800100" lvl="1"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Transition function δ is shown in the table as follows −</a:t>
            </a:r>
          </a:p>
          <a:p>
            <a:pPr lvl="0" algn="l" eaLnBrk="0" fontAlgn="base" hangingPunct="0">
              <a:spcBef>
                <a:spcPct val="0"/>
              </a:spcBef>
              <a:spcAft>
                <a:spcPct val="0"/>
              </a:spcAft>
            </a:pP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graphicFrame>
        <p:nvGraphicFramePr>
          <p:cNvPr id="7" name="Table 8">
            <a:extLst>
              <a:ext uri="{FF2B5EF4-FFF2-40B4-BE49-F238E27FC236}">
                <a16:creationId xmlns:a16="http://schemas.microsoft.com/office/drawing/2014/main" id="{76B16169-A575-4716-8F6A-04040191CF4A}"/>
              </a:ext>
            </a:extLst>
          </p:cNvPr>
          <p:cNvGraphicFramePr>
            <a:graphicFrameLocks noGrp="1"/>
          </p:cNvGraphicFramePr>
          <p:nvPr/>
        </p:nvGraphicFramePr>
        <p:xfrm>
          <a:off x="1187624" y="3836070"/>
          <a:ext cx="5943347" cy="1706880"/>
        </p:xfrm>
        <a:graphic>
          <a:graphicData uri="http://schemas.openxmlformats.org/drawingml/2006/table">
            <a:tbl>
              <a:tblPr firstRow="1" bandRow="1">
                <a:tableStyleId>{5C22544A-7EE6-4342-B048-85BDC9FD1C3A}</a:tableStyleId>
              </a:tblPr>
              <a:tblGrid>
                <a:gridCol w="1459865">
                  <a:extLst>
                    <a:ext uri="{9D8B030D-6E8A-4147-A177-3AD203B41FA5}">
                      <a16:colId xmlns:a16="http://schemas.microsoft.com/office/drawing/2014/main" val="3569646424"/>
                    </a:ext>
                  </a:extLst>
                </a:gridCol>
                <a:gridCol w="2241741">
                  <a:extLst>
                    <a:ext uri="{9D8B030D-6E8A-4147-A177-3AD203B41FA5}">
                      <a16:colId xmlns:a16="http://schemas.microsoft.com/office/drawing/2014/main" val="3413305401"/>
                    </a:ext>
                  </a:extLst>
                </a:gridCol>
                <a:gridCol w="2241741">
                  <a:extLst>
                    <a:ext uri="{9D8B030D-6E8A-4147-A177-3AD203B41FA5}">
                      <a16:colId xmlns:a16="http://schemas.microsoft.com/office/drawing/2014/main" val="1013023910"/>
                    </a:ext>
                  </a:extLst>
                </a:gridCol>
              </a:tblGrid>
              <a:tr h="370840">
                <a:tc>
                  <a:txBody>
                    <a:bodyPr/>
                    <a:lstStyle/>
                    <a:p>
                      <a:pPr fontAlgn="t"/>
                      <a:r>
                        <a:rPr lang="en-US" dirty="0">
                          <a:effectLst/>
                        </a:rPr>
                        <a:t>Current State</a:t>
                      </a:r>
                    </a:p>
                  </a:txBody>
                  <a:tcPr marL="76200" marR="76200" marT="76200" marB="76200"/>
                </a:tc>
                <a:tc>
                  <a:txBody>
                    <a:bodyPr/>
                    <a:lstStyle/>
                    <a:p>
                      <a:pPr fontAlgn="t"/>
                      <a:r>
                        <a:rPr lang="en-US">
                          <a:effectLst/>
                        </a:rPr>
                        <a:t>Next State for Input 0</a:t>
                      </a:r>
                    </a:p>
                  </a:txBody>
                  <a:tcPr marL="76200" marR="76200" marT="76200" marB="76200"/>
                </a:tc>
                <a:tc>
                  <a:txBody>
                    <a:bodyPr/>
                    <a:lstStyle/>
                    <a:p>
                      <a:pPr fontAlgn="t"/>
                      <a:r>
                        <a:rPr lang="en-US">
                          <a:effectLst/>
                        </a:rPr>
                        <a:t>Next State for Input 1</a:t>
                      </a:r>
                    </a:p>
                  </a:txBody>
                  <a:tcPr marL="76200" marR="76200" marT="76200" marB="76200"/>
                </a:tc>
                <a:extLst>
                  <a:ext uri="{0D108BD9-81ED-4DB2-BD59-A6C34878D82A}">
                    <a16:rowId xmlns:a16="http://schemas.microsoft.com/office/drawing/2014/main" val="3447329228"/>
                  </a:ext>
                </a:extLst>
              </a:tr>
              <a:tr h="370840">
                <a:tc>
                  <a:txBody>
                    <a:bodyPr/>
                    <a:lstStyle/>
                    <a:p>
                      <a:pPr fontAlgn="t"/>
                      <a:r>
                        <a:rPr lang="en-US">
                          <a:effectLst/>
                        </a:rPr>
                        <a:t>A</a:t>
                      </a:r>
                    </a:p>
                  </a:txBody>
                  <a:tcPr marL="76200" marR="76200" marT="76200" marB="76200"/>
                </a:tc>
                <a:tc>
                  <a:txBody>
                    <a:bodyPr/>
                    <a:lstStyle/>
                    <a:p>
                      <a:pPr fontAlgn="t"/>
                      <a:r>
                        <a:rPr lang="en-US">
                          <a:effectLst/>
                        </a:rPr>
                        <a:t>a, b</a:t>
                      </a:r>
                    </a:p>
                  </a:txBody>
                  <a:tcPr marL="76200" marR="76200" marT="76200" marB="76200"/>
                </a:tc>
                <a:tc>
                  <a:txBody>
                    <a:bodyPr/>
                    <a:lstStyle/>
                    <a:p>
                      <a:pPr fontAlgn="t"/>
                      <a:r>
                        <a:rPr lang="en-US">
                          <a:effectLst/>
                        </a:rPr>
                        <a:t>B</a:t>
                      </a:r>
                    </a:p>
                  </a:txBody>
                  <a:tcPr marL="76200" marR="76200" marT="76200" marB="76200"/>
                </a:tc>
                <a:extLst>
                  <a:ext uri="{0D108BD9-81ED-4DB2-BD59-A6C34878D82A}">
                    <a16:rowId xmlns:a16="http://schemas.microsoft.com/office/drawing/2014/main" val="726530194"/>
                  </a:ext>
                </a:extLst>
              </a:tr>
              <a:tr h="370840">
                <a:tc>
                  <a:txBody>
                    <a:bodyPr/>
                    <a:lstStyle/>
                    <a:p>
                      <a:pPr fontAlgn="t"/>
                      <a:r>
                        <a:rPr lang="en-US">
                          <a:effectLst/>
                        </a:rPr>
                        <a:t>B</a:t>
                      </a:r>
                    </a:p>
                  </a:txBody>
                  <a:tcPr marL="76200" marR="76200" marT="76200" marB="76200"/>
                </a:tc>
                <a:tc>
                  <a:txBody>
                    <a:bodyPr/>
                    <a:lstStyle/>
                    <a:p>
                      <a:pPr fontAlgn="t"/>
                      <a:r>
                        <a:rPr lang="en-US">
                          <a:effectLst/>
                        </a:rPr>
                        <a:t>C</a:t>
                      </a:r>
                    </a:p>
                  </a:txBody>
                  <a:tcPr marL="76200" marR="76200" marT="76200" marB="76200"/>
                </a:tc>
                <a:tc>
                  <a:txBody>
                    <a:bodyPr/>
                    <a:lstStyle/>
                    <a:p>
                      <a:pPr fontAlgn="t"/>
                      <a:r>
                        <a:rPr lang="en-US">
                          <a:effectLst/>
                        </a:rPr>
                        <a:t>a, c</a:t>
                      </a:r>
                    </a:p>
                  </a:txBody>
                  <a:tcPr marL="76200" marR="76200" marT="76200" marB="76200"/>
                </a:tc>
                <a:extLst>
                  <a:ext uri="{0D108BD9-81ED-4DB2-BD59-A6C34878D82A}">
                    <a16:rowId xmlns:a16="http://schemas.microsoft.com/office/drawing/2014/main" val="612338363"/>
                  </a:ext>
                </a:extLst>
              </a:tr>
              <a:tr h="370840">
                <a:tc>
                  <a:txBody>
                    <a:bodyPr/>
                    <a:lstStyle/>
                    <a:p>
                      <a:pPr fontAlgn="t"/>
                      <a:r>
                        <a:rPr lang="en-US">
                          <a:effectLst/>
                        </a:rPr>
                        <a:t>C</a:t>
                      </a:r>
                    </a:p>
                  </a:txBody>
                  <a:tcPr marL="76200" marR="76200" marT="76200" marB="76200"/>
                </a:tc>
                <a:tc>
                  <a:txBody>
                    <a:bodyPr/>
                    <a:lstStyle/>
                    <a:p>
                      <a:pPr fontAlgn="t"/>
                      <a:r>
                        <a:rPr lang="en-US">
                          <a:effectLst/>
                        </a:rPr>
                        <a:t>b, c</a:t>
                      </a:r>
                    </a:p>
                  </a:txBody>
                  <a:tcPr marL="76200" marR="76200" marT="76200" marB="76200"/>
                </a:tc>
                <a:tc>
                  <a:txBody>
                    <a:bodyPr/>
                    <a:lstStyle/>
                    <a:p>
                      <a:pPr fontAlgn="t"/>
                      <a:r>
                        <a:rPr lang="en-US" dirty="0">
                          <a:effectLst/>
                        </a:rPr>
                        <a:t>C</a:t>
                      </a:r>
                    </a:p>
                  </a:txBody>
                  <a:tcPr marL="76200" marR="76200" marT="76200" marB="76200"/>
                </a:tc>
                <a:extLst>
                  <a:ext uri="{0D108BD9-81ED-4DB2-BD59-A6C34878D82A}">
                    <a16:rowId xmlns:a16="http://schemas.microsoft.com/office/drawing/2014/main" val="1719235093"/>
                  </a:ext>
                </a:extLst>
              </a:tr>
            </a:tbl>
          </a:graphicData>
        </a:graphic>
      </p:graphicFrame>
    </p:spTree>
    <p:extLst>
      <p:ext uri="{BB962C8B-B14F-4D97-AF65-F5344CB8AC3E}">
        <p14:creationId xmlns:p14="http://schemas.microsoft.com/office/powerpoint/2010/main" val="1908844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graphical representation of this NDFA would be as follows</a:t>
            </a:r>
            <a:r>
              <a:rPr lang="en-US" altLang="en-US" sz="1800" dirty="0">
                <a:solidFill>
                  <a:schemeClr val="tx1"/>
                </a:solidFill>
                <a:latin typeface="+mj-lt"/>
                <a:cs typeface="Arial" panose="020B0604020202020204" pitchFamily="34" charset="0"/>
              </a:rPr>
              <a:t>−</a:t>
            </a:r>
          </a:p>
          <a:p>
            <a:pPr lvl="0" algn="l" eaLnBrk="0" fontAlgn="base" hangingPunct="0">
              <a:spcBef>
                <a:spcPct val="0"/>
              </a:spcBef>
              <a:spcAft>
                <a:spcPct val="0"/>
              </a:spcAft>
            </a:pP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8194" name="Picture 2" descr="Graphical Represent">
            <a:extLst>
              <a:ext uri="{FF2B5EF4-FFF2-40B4-BE49-F238E27FC236}">
                <a16:creationId xmlns:a16="http://schemas.microsoft.com/office/drawing/2014/main" id="{AFE6D8B0-B310-4863-BD54-A587C2986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60848"/>
            <a:ext cx="4953000" cy="22479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80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403244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Morphological Parsing</a:t>
            </a:r>
          </a:p>
          <a:p>
            <a:pPr marL="342900" indent="-342900" algn="l">
              <a:buClr>
                <a:srgbClr val="0070C0"/>
              </a:buClr>
              <a:buSzPct val="80000"/>
              <a:buFont typeface="Wingdings" pitchFamily="2" charset="2"/>
              <a:buChar char="u"/>
            </a:pPr>
            <a:r>
              <a:rPr lang="en-US" sz="1800" dirty="0">
                <a:solidFill>
                  <a:schemeClr val="tx1"/>
                </a:solidFill>
              </a:rPr>
              <a:t>The term morphological parsing is related to the parsing of morphemes. We can define morphological parsing as the problem of recognizing that a word breaks down into smaller meaningful units called morphemes producing some sort of linguistic structure for it. For example, we can break the word </a:t>
            </a:r>
            <a:r>
              <a:rPr lang="en-US" sz="1800" i="1" dirty="0">
                <a:solidFill>
                  <a:schemeClr val="tx1"/>
                </a:solidFill>
              </a:rPr>
              <a:t>foxes</a:t>
            </a:r>
            <a:r>
              <a:rPr lang="en-US" sz="1800" dirty="0">
                <a:solidFill>
                  <a:schemeClr val="tx1"/>
                </a:solidFill>
              </a:rPr>
              <a:t> into two, </a:t>
            </a:r>
            <a:r>
              <a:rPr lang="en-US" sz="1800" i="1" dirty="0">
                <a:solidFill>
                  <a:schemeClr val="tx1"/>
                </a:solidFill>
              </a:rPr>
              <a:t>fox</a:t>
            </a:r>
            <a:r>
              <a:rPr lang="en-US" sz="1800" dirty="0">
                <a:solidFill>
                  <a:schemeClr val="tx1"/>
                </a:solidFill>
              </a:rPr>
              <a:t> and </a:t>
            </a:r>
            <a:r>
              <a:rPr lang="en-US" sz="1800" i="1" dirty="0">
                <a:solidFill>
                  <a:schemeClr val="tx1"/>
                </a:solidFill>
              </a:rPr>
              <a:t>-es</a:t>
            </a:r>
            <a:r>
              <a:rPr lang="en-US" sz="1800" dirty="0">
                <a:solidFill>
                  <a:schemeClr val="tx1"/>
                </a:solidFill>
              </a:rPr>
              <a:t>. We can see that the word </a:t>
            </a:r>
            <a:r>
              <a:rPr lang="en-US" sz="1800" i="1" dirty="0">
                <a:solidFill>
                  <a:schemeClr val="tx1"/>
                </a:solidFill>
              </a:rPr>
              <a:t>foxes</a:t>
            </a:r>
            <a:r>
              <a:rPr lang="en-US" sz="1800" dirty="0">
                <a:solidFill>
                  <a:schemeClr val="tx1"/>
                </a:solidFill>
              </a:rPr>
              <a:t>, is made up of two morphemes, one is </a:t>
            </a:r>
            <a:r>
              <a:rPr lang="en-US" sz="1800" i="1" dirty="0">
                <a:solidFill>
                  <a:schemeClr val="tx1"/>
                </a:solidFill>
              </a:rPr>
              <a:t>fox</a:t>
            </a:r>
            <a:r>
              <a:rPr lang="en-US" sz="1800" dirty="0">
                <a:solidFill>
                  <a:schemeClr val="tx1"/>
                </a:solidFill>
              </a:rPr>
              <a:t> and other is </a:t>
            </a:r>
            <a:r>
              <a:rPr lang="en-US" sz="1800" i="1" dirty="0">
                <a:solidFill>
                  <a:schemeClr val="tx1"/>
                </a:solidFill>
              </a:rPr>
              <a:t>-es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In other sense, we can say that morphology is the study of −</a:t>
            </a:r>
          </a:p>
          <a:p>
            <a:pPr marL="800100" lvl="1" indent="-342900" algn="l">
              <a:buClr>
                <a:srgbClr val="0070C0"/>
              </a:buClr>
              <a:buSzPct val="80000"/>
              <a:buFont typeface="Wingdings" pitchFamily="2" charset="2"/>
              <a:buChar char="u"/>
            </a:pPr>
            <a:r>
              <a:rPr lang="en-US" sz="1800" dirty="0">
                <a:solidFill>
                  <a:schemeClr val="tx1"/>
                </a:solidFill>
              </a:rPr>
              <a:t>The formation of words.</a:t>
            </a:r>
          </a:p>
          <a:p>
            <a:pPr marL="800100" lvl="1" indent="-342900" algn="l">
              <a:buClr>
                <a:srgbClr val="0070C0"/>
              </a:buClr>
              <a:buSzPct val="80000"/>
              <a:buFont typeface="Wingdings" pitchFamily="2" charset="2"/>
              <a:buChar char="u"/>
            </a:pPr>
            <a:r>
              <a:rPr lang="en-US" sz="1800" dirty="0">
                <a:solidFill>
                  <a:schemeClr val="tx1"/>
                </a:solidFill>
              </a:rPr>
              <a:t>The origin of the words.</a:t>
            </a:r>
          </a:p>
          <a:p>
            <a:pPr marL="800100" lvl="1" indent="-342900" algn="l">
              <a:buClr>
                <a:srgbClr val="0070C0"/>
              </a:buClr>
              <a:buSzPct val="80000"/>
              <a:buFont typeface="Wingdings" pitchFamily="2" charset="2"/>
              <a:buChar char="u"/>
            </a:pPr>
            <a:r>
              <a:rPr lang="en-US" sz="1800" dirty="0">
                <a:solidFill>
                  <a:schemeClr val="tx1"/>
                </a:solidFill>
              </a:rPr>
              <a:t>Grammatical forms of the words.</a:t>
            </a:r>
          </a:p>
          <a:p>
            <a:pPr marL="800100" lvl="1" indent="-342900" algn="l">
              <a:buClr>
                <a:srgbClr val="0070C0"/>
              </a:buClr>
              <a:buSzPct val="80000"/>
              <a:buFont typeface="Wingdings" pitchFamily="2" charset="2"/>
              <a:buChar char="u"/>
            </a:pPr>
            <a:r>
              <a:rPr lang="en-US" sz="1800" dirty="0">
                <a:solidFill>
                  <a:schemeClr val="tx1"/>
                </a:solidFill>
              </a:rPr>
              <a:t>Use of prefixes and suffixes in the formation of words.</a:t>
            </a:r>
          </a:p>
          <a:p>
            <a:pPr marL="800100" lvl="1" indent="-342900" algn="l">
              <a:buClr>
                <a:srgbClr val="0070C0"/>
              </a:buClr>
              <a:buSzPct val="80000"/>
              <a:buFont typeface="Wingdings" pitchFamily="2" charset="2"/>
              <a:buChar char="u"/>
            </a:pPr>
            <a:r>
              <a:rPr lang="en-US" sz="1800" dirty="0">
                <a:solidFill>
                  <a:schemeClr val="tx1"/>
                </a:solidFill>
              </a:rPr>
              <a:t>How parts-of-speech (</a:t>
            </a:r>
            <a:r>
              <a:rPr lang="en-US" sz="1800" dirty="0" err="1">
                <a:solidFill>
                  <a:schemeClr val="tx1"/>
                </a:solidFill>
              </a:rPr>
              <a:t>PoS</a:t>
            </a:r>
            <a:r>
              <a:rPr lang="en-US" sz="1800" dirty="0">
                <a:solidFill>
                  <a:schemeClr val="tx1"/>
                </a:solidFill>
              </a:rPr>
              <a:t>) of a language are formed.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39760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31683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Morphemes</a:t>
            </a:r>
          </a:p>
          <a:p>
            <a:pPr marL="342900" indent="-342900" algn="l">
              <a:buClr>
                <a:srgbClr val="0070C0"/>
              </a:buClr>
              <a:buSzPct val="80000"/>
              <a:buFont typeface="Wingdings" pitchFamily="2" charset="2"/>
              <a:buChar char="u"/>
            </a:pPr>
            <a:r>
              <a:rPr lang="en-US" sz="1800" dirty="0">
                <a:solidFill>
                  <a:schemeClr val="tx1"/>
                </a:solidFill>
              </a:rPr>
              <a:t>Morphemes, the smallest meaning-bearing units, can be divided into two types −</a:t>
            </a:r>
          </a:p>
          <a:p>
            <a:pPr marL="800100" lvl="1" indent="-342900" algn="l">
              <a:buClr>
                <a:srgbClr val="0070C0"/>
              </a:buClr>
              <a:buSzPct val="80000"/>
              <a:buFont typeface="Wingdings" pitchFamily="2" charset="2"/>
              <a:buChar char="u"/>
            </a:pPr>
            <a:r>
              <a:rPr lang="en-US" sz="1800" dirty="0">
                <a:solidFill>
                  <a:schemeClr val="tx1"/>
                </a:solidFill>
              </a:rPr>
              <a:t>Stems</a:t>
            </a:r>
          </a:p>
          <a:p>
            <a:pPr marL="800100" lvl="1" indent="-342900" algn="l">
              <a:buClr>
                <a:srgbClr val="0070C0"/>
              </a:buClr>
              <a:buSzPct val="80000"/>
              <a:buFont typeface="Wingdings" pitchFamily="2" charset="2"/>
              <a:buChar char="u"/>
            </a:pPr>
            <a:r>
              <a:rPr lang="en-US" sz="1800" dirty="0">
                <a:solidFill>
                  <a:schemeClr val="tx1"/>
                </a:solidFill>
              </a:rPr>
              <a:t>Word Order</a:t>
            </a:r>
          </a:p>
          <a:p>
            <a:pPr marL="342900" indent="-342900" algn="l">
              <a:buClr>
                <a:srgbClr val="0070C0"/>
              </a:buClr>
              <a:buSzPct val="80000"/>
              <a:buFont typeface="Wingdings" pitchFamily="2" charset="2"/>
              <a:buChar char="u"/>
            </a:pPr>
            <a:r>
              <a:rPr lang="en-US" sz="1800" dirty="0">
                <a:solidFill>
                  <a:schemeClr val="tx1"/>
                </a:solidFill>
              </a:rPr>
              <a:t>Stems</a:t>
            </a:r>
          </a:p>
          <a:p>
            <a:pPr marL="342900" indent="-342900" algn="l">
              <a:buClr>
                <a:srgbClr val="0070C0"/>
              </a:buClr>
              <a:buSzPct val="80000"/>
              <a:buFont typeface="Wingdings" pitchFamily="2" charset="2"/>
              <a:buChar char="u"/>
            </a:pPr>
            <a:r>
              <a:rPr lang="en-US" sz="1800" dirty="0">
                <a:solidFill>
                  <a:schemeClr val="tx1"/>
                </a:solidFill>
              </a:rPr>
              <a:t>It is the core meaningful unit of a word. We can also say that it is the root of the word. For example, in the word foxes, the stem is fox.</a:t>
            </a:r>
          </a:p>
          <a:p>
            <a:pPr marL="800100" lvl="1" indent="-342900" algn="l">
              <a:buClr>
                <a:srgbClr val="0070C0"/>
              </a:buClr>
              <a:buSzPct val="80000"/>
              <a:buFont typeface="Wingdings" pitchFamily="2" charset="2"/>
              <a:buChar char="u"/>
            </a:pPr>
            <a:r>
              <a:rPr lang="en-US" sz="1800" b="1" dirty="0">
                <a:solidFill>
                  <a:schemeClr val="tx1"/>
                </a:solidFill>
              </a:rPr>
              <a:t>Affixes</a:t>
            </a:r>
            <a:r>
              <a:rPr lang="en-US" sz="1800" dirty="0">
                <a:solidFill>
                  <a:schemeClr val="tx1"/>
                </a:solidFill>
              </a:rPr>
              <a:t> − As the name suggests, they add some additional meaning and grammatical functions to the words. For example, in the word foxes, the affix is − 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21875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30963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Further, affixes can also be divided into following four types −</a:t>
            </a:r>
          </a:p>
          <a:p>
            <a:pPr marL="800100" lvl="1" indent="-342900" algn="l">
              <a:buClr>
                <a:srgbClr val="0070C0"/>
              </a:buClr>
              <a:buSzPct val="80000"/>
              <a:buFont typeface="Wingdings" pitchFamily="2" charset="2"/>
              <a:buChar char="u"/>
            </a:pPr>
            <a:r>
              <a:rPr lang="en-US" sz="1800" b="1" dirty="0">
                <a:solidFill>
                  <a:schemeClr val="tx1"/>
                </a:solidFill>
              </a:rPr>
              <a:t>Prefixes</a:t>
            </a:r>
            <a:r>
              <a:rPr lang="en-US" sz="1800" dirty="0">
                <a:solidFill>
                  <a:schemeClr val="tx1"/>
                </a:solidFill>
              </a:rPr>
              <a:t> − As the name suggests, prefixes precede the stem. For example, in the word unbuckle, un is the prefix.</a:t>
            </a:r>
          </a:p>
          <a:p>
            <a:pPr marL="800100" lvl="1" indent="-342900" algn="l">
              <a:buClr>
                <a:srgbClr val="0070C0"/>
              </a:buClr>
              <a:buSzPct val="80000"/>
              <a:buFont typeface="Wingdings" pitchFamily="2" charset="2"/>
              <a:buChar char="u"/>
            </a:pPr>
            <a:r>
              <a:rPr lang="en-US" sz="1800" b="1" dirty="0">
                <a:solidFill>
                  <a:schemeClr val="tx1"/>
                </a:solidFill>
              </a:rPr>
              <a:t>Suffixes</a:t>
            </a:r>
            <a:r>
              <a:rPr lang="en-US" sz="1800" dirty="0">
                <a:solidFill>
                  <a:schemeClr val="tx1"/>
                </a:solidFill>
              </a:rPr>
              <a:t> − As the name suggests, suffixes follow the stem. For example, in the word cats, -s is the suffix.</a:t>
            </a:r>
          </a:p>
          <a:p>
            <a:pPr marL="800100" lvl="1" indent="-342900" algn="l">
              <a:buClr>
                <a:srgbClr val="0070C0"/>
              </a:buClr>
              <a:buSzPct val="80000"/>
              <a:buFont typeface="Wingdings" pitchFamily="2" charset="2"/>
              <a:buChar char="u"/>
            </a:pPr>
            <a:r>
              <a:rPr lang="en-US" sz="1800" b="1" dirty="0">
                <a:solidFill>
                  <a:schemeClr val="tx1"/>
                </a:solidFill>
              </a:rPr>
              <a:t>Infixes</a:t>
            </a:r>
            <a:r>
              <a:rPr lang="en-US" sz="1800" dirty="0">
                <a:solidFill>
                  <a:schemeClr val="tx1"/>
                </a:solidFill>
              </a:rPr>
              <a:t> − As the name suggests, infixes are inserted inside the stem. For example, the word cupful, can be pluralized as cupsful by using -s as the infix.</a:t>
            </a:r>
          </a:p>
          <a:p>
            <a:pPr marL="800100" lvl="1" indent="-342900" algn="l">
              <a:buClr>
                <a:srgbClr val="0070C0"/>
              </a:buClr>
              <a:buSzPct val="80000"/>
              <a:buFont typeface="Wingdings" pitchFamily="2" charset="2"/>
              <a:buChar char="u"/>
            </a:pPr>
            <a:r>
              <a:rPr lang="en-US" sz="1800" b="1" dirty="0">
                <a:solidFill>
                  <a:schemeClr val="tx1"/>
                </a:solidFill>
              </a:rPr>
              <a:t>Circumfixes</a:t>
            </a:r>
            <a:r>
              <a:rPr lang="en-US" sz="1800" dirty="0">
                <a:solidFill>
                  <a:schemeClr val="tx1"/>
                </a:solidFill>
              </a:rPr>
              <a:t> − They precede and follow the stem. There are very less examples of circumfixes in English language. A very common example is ‘A-</a:t>
            </a:r>
            <a:r>
              <a:rPr lang="en-US" sz="1800" dirty="0" err="1">
                <a:solidFill>
                  <a:schemeClr val="tx1"/>
                </a:solidFill>
              </a:rPr>
              <a:t>ing</a:t>
            </a:r>
            <a:r>
              <a:rPr lang="en-US" sz="1800" dirty="0">
                <a:solidFill>
                  <a:schemeClr val="tx1"/>
                </a:solidFill>
              </a:rPr>
              <a:t>’ where we can use -A precede and -</a:t>
            </a:r>
            <a:r>
              <a:rPr lang="en-US" sz="1800" dirty="0" err="1">
                <a:solidFill>
                  <a:schemeClr val="tx1"/>
                </a:solidFill>
              </a:rPr>
              <a:t>ing</a:t>
            </a:r>
            <a:r>
              <a:rPr lang="en-US" sz="1800" dirty="0">
                <a:solidFill>
                  <a:schemeClr val="tx1"/>
                </a:solidFill>
              </a:rPr>
              <a:t> follows the stem.</a:t>
            </a:r>
          </a:p>
          <a:p>
            <a:pPr lvl="0" algn="l" eaLnBrk="0" fontAlgn="base" hangingPunct="0">
              <a:spcBef>
                <a:spcPct val="0"/>
              </a:spcBef>
              <a:spcAft>
                <a:spcPct val="0"/>
              </a:spcAft>
            </a:pP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98648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608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discusses word level analysis in Natural Language Processing.</a:t>
            </a:r>
          </a:p>
          <a:p>
            <a:pPr marL="342900" indent="-342900" algn="l">
              <a:buClr>
                <a:srgbClr val="0070C0"/>
              </a:buClr>
              <a:buSzPct val="80000"/>
              <a:buFont typeface="Wingdings" pitchFamily="2" charset="2"/>
              <a:buChar char="u"/>
            </a:pPr>
            <a:r>
              <a:rPr lang="en-US" sz="1800" b="1" dirty="0">
                <a:solidFill>
                  <a:schemeClr val="tx1"/>
                </a:solidFill>
              </a:rPr>
              <a:t>Regular Expressions</a:t>
            </a:r>
          </a:p>
          <a:p>
            <a:pPr marL="342900" indent="-342900" algn="l">
              <a:buClr>
                <a:srgbClr val="0070C0"/>
              </a:buClr>
              <a:buSzPct val="80000"/>
              <a:buFont typeface="Wingdings" pitchFamily="2" charset="2"/>
              <a:buChar char="u"/>
            </a:pPr>
            <a:r>
              <a:rPr lang="en-US" sz="1800" dirty="0">
                <a:solidFill>
                  <a:schemeClr val="tx1"/>
                </a:solidFill>
              </a:rPr>
              <a:t>A regular expression (RE) is a language for specifying text search strings. RE helps us to match or find other strings or sets of strings, using a specialized syntax held in a pattern. Regular expressions are used to search texts in UNIX as well as in MS WORD in identical way. We have various search engines using a number of RE features.</a:t>
            </a:r>
          </a:p>
          <a:p>
            <a:pPr marL="342900" indent="-342900" algn="l">
              <a:buClr>
                <a:srgbClr val="0070C0"/>
              </a:buClr>
              <a:buSzPct val="80000"/>
              <a:buFont typeface="Wingdings" pitchFamily="2" charset="2"/>
              <a:buChar char="u"/>
            </a:pPr>
            <a:r>
              <a:rPr lang="en-US" sz="1800" b="1" dirty="0">
                <a:solidFill>
                  <a:schemeClr val="tx1"/>
                </a:solidFill>
              </a:rPr>
              <a:t>Properties of Regular Expressions</a:t>
            </a:r>
          </a:p>
          <a:p>
            <a:pPr marL="342900" indent="-342900" algn="l">
              <a:buClr>
                <a:srgbClr val="0070C0"/>
              </a:buClr>
              <a:buSzPct val="80000"/>
              <a:buFont typeface="Wingdings" pitchFamily="2" charset="2"/>
              <a:buChar char="u"/>
            </a:pPr>
            <a:r>
              <a:rPr lang="en-US" sz="1800" dirty="0">
                <a:solidFill>
                  <a:schemeClr val="tx1"/>
                </a:solidFill>
              </a:rPr>
              <a:t>Followings are some of the important properties of RE −</a:t>
            </a:r>
          </a:p>
          <a:p>
            <a:pPr marL="800100" lvl="1" indent="-342900" algn="l">
              <a:buClr>
                <a:srgbClr val="0070C0"/>
              </a:buClr>
              <a:buSzPct val="80000"/>
              <a:buFont typeface="Wingdings" pitchFamily="2" charset="2"/>
              <a:buChar char="u"/>
            </a:pPr>
            <a:r>
              <a:rPr lang="en-US" sz="1800" dirty="0">
                <a:solidFill>
                  <a:schemeClr val="tx1"/>
                </a:solidFill>
              </a:rPr>
              <a:t>American Mathematician Stephen Cole Kleene formalized the Regular Expression language.</a:t>
            </a:r>
          </a:p>
          <a:p>
            <a:pPr marL="800100" lvl="1" indent="-342900" algn="l">
              <a:buClr>
                <a:srgbClr val="0070C0"/>
              </a:buClr>
              <a:buSzPct val="80000"/>
              <a:buFont typeface="Wingdings" pitchFamily="2" charset="2"/>
              <a:buChar char="u"/>
            </a:pPr>
            <a:r>
              <a:rPr lang="en-US" sz="1800" dirty="0">
                <a:solidFill>
                  <a:schemeClr val="tx1"/>
                </a:solidFill>
              </a:rPr>
              <a:t>RE is a formula in a special language, which can be used for specifying simple classes of strings, a sequence of symbols. In other words, we can say that RE is an algebraic notation for characterizing a set of strings.</a:t>
            </a:r>
          </a:p>
          <a:p>
            <a:pPr marL="800100" lvl="1" indent="-342900" algn="l">
              <a:buClr>
                <a:srgbClr val="0070C0"/>
              </a:buClr>
              <a:buSzPct val="80000"/>
              <a:buFont typeface="Wingdings" pitchFamily="2" charset="2"/>
              <a:buChar char="u"/>
            </a:pPr>
            <a:r>
              <a:rPr lang="en-US" sz="1800" dirty="0">
                <a:solidFill>
                  <a:schemeClr val="tx1"/>
                </a:solidFill>
              </a:rPr>
              <a:t>Regular expression requires two things, one is the pattern that we wish to search and other is a corpus of text from which we need to search.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46085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Word Order</a:t>
            </a:r>
          </a:p>
          <a:p>
            <a:pPr marL="342900" indent="-342900" algn="l">
              <a:buClr>
                <a:srgbClr val="0070C0"/>
              </a:buClr>
              <a:buSzPct val="80000"/>
              <a:buFont typeface="Wingdings" pitchFamily="2" charset="2"/>
              <a:buChar char="u"/>
            </a:pPr>
            <a:r>
              <a:rPr lang="en-US" sz="1800" dirty="0">
                <a:solidFill>
                  <a:schemeClr val="tx1"/>
                </a:solidFill>
              </a:rPr>
              <a:t>The order of the words would be decided by morphological parsing. Let us now see the requirements for building a morphological parser −</a:t>
            </a:r>
          </a:p>
          <a:p>
            <a:pPr marL="342900" indent="-342900" algn="l">
              <a:buClr>
                <a:srgbClr val="0070C0"/>
              </a:buClr>
              <a:buSzPct val="80000"/>
              <a:buFont typeface="Wingdings" pitchFamily="2" charset="2"/>
              <a:buChar char="u"/>
            </a:pPr>
            <a:r>
              <a:rPr lang="en-US" sz="1800" b="1" dirty="0">
                <a:solidFill>
                  <a:schemeClr val="tx1"/>
                </a:solidFill>
              </a:rPr>
              <a:t>Lexicon</a:t>
            </a:r>
          </a:p>
          <a:p>
            <a:pPr marL="342900" indent="-342900" algn="l">
              <a:buClr>
                <a:srgbClr val="0070C0"/>
              </a:buClr>
              <a:buSzPct val="80000"/>
              <a:buFont typeface="Wingdings" pitchFamily="2" charset="2"/>
              <a:buChar char="u"/>
            </a:pPr>
            <a:r>
              <a:rPr lang="en-US" sz="1800" dirty="0">
                <a:solidFill>
                  <a:schemeClr val="tx1"/>
                </a:solidFill>
              </a:rPr>
              <a:t>The very first requirement for building a morphological parser is lexicon, which includes the list of stems and affixes along with the basic information about them. For example, the information like whether the stem is Noun stem or Verb stem, etc.</a:t>
            </a:r>
          </a:p>
          <a:p>
            <a:pPr marL="342900" indent="-342900" algn="l">
              <a:buClr>
                <a:srgbClr val="0070C0"/>
              </a:buClr>
              <a:buSzPct val="80000"/>
              <a:buFont typeface="Wingdings" pitchFamily="2" charset="2"/>
              <a:buChar char="u"/>
            </a:pPr>
            <a:r>
              <a:rPr lang="en-US" sz="1800" b="1" dirty="0" err="1">
                <a:solidFill>
                  <a:schemeClr val="tx1"/>
                </a:solidFill>
              </a:rPr>
              <a:t>Morphotactics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It is basically the model of morpheme ordering. In other sense, the model explaining which classes of morphemes can follow other classes of morphemes inside a word. For example, the morphotactic fact is that the English plural morpheme always follows the noun rather than preceding it.</a:t>
            </a:r>
          </a:p>
          <a:p>
            <a:pPr marL="342900" indent="-342900" algn="l">
              <a:buClr>
                <a:srgbClr val="0070C0"/>
              </a:buClr>
              <a:buSzPct val="80000"/>
              <a:buFont typeface="Wingdings" pitchFamily="2" charset="2"/>
              <a:buChar char="u"/>
            </a:pPr>
            <a:r>
              <a:rPr lang="en-US" sz="1800" b="1" dirty="0">
                <a:solidFill>
                  <a:schemeClr val="tx1"/>
                </a:solidFill>
              </a:rPr>
              <a:t>Orthographic rules</a:t>
            </a:r>
          </a:p>
          <a:p>
            <a:pPr marL="342900" indent="-342900" algn="l">
              <a:buClr>
                <a:srgbClr val="0070C0"/>
              </a:buClr>
              <a:buSzPct val="80000"/>
              <a:buFont typeface="Wingdings" pitchFamily="2" charset="2"/>
              <a:buChar char="u"/>
            </a:pPr>
            <a:r>
              <a:rPr lang="en-US" sz="1800" dirty="0">
                <a:solidFill>
                  <a:schemeClr val="tx1"/>
                </a:solidFill>
              </a:rPr>
              <a:t>These spelling rules are used to model the changes occurring in a word. For example, the rule of converting y to </a:t>
            </a:r>
            <a:r>
              <a:rPr lang="en-US" sz="1800" dirty="0" err="1">
                <a:solidFill>
                  <a:schemeClr val="tx1"/>
                </a:solidFill>
              </a:rPr>
              <a:t>ie</a:t>
            </a:r>
            <a:r>
              <a:rPr lang="en-US" sz="1800" dirty="0">
                <a:solidFill>
                  <a:schemeClr val="tx1"/>
                </a:solidFill>
              </a:rPr>
              <a:t> in word like </a:t>
            </a:r>
            <a:r>
              <a:rPr lang="en-US" sz="1800" dirty="0" err="1">
                <a:solidFill>
                  <a:schemeClr val="tx1"/>
                </a:solidFill>
              </a:rPr>
              <a:t>city+s</a:t>
            </a:r>
            <a:r>
              <a:rPr lang="en-US" sz="1800" dirty="0">
                <a:solidFill>
                  <a:schemeClr val="tx1"/>
                </a:solidFill>
              </a:rPr>
              <a:t> = cities not </a:t>
            </a:r>
            <a:r>
              <a:rPr lang="en-US" sz="1800" dirty="0" err="1">
                <a:solidFill>
                  <a:schemeClr val="tx1"/>
                </a:solidFill>
              </a:rPr>
              <a:t>citys</a:t>
            </a:r>
            <a:r>
              <a:rPr lang="en-US" sz="1800" dirty="0">
                <a:solidFill>
                  <a:schemeClr val="tx1"/>
                </a:solidFill>
              </a:rPr>
              <a:t>.</a:t>
            </a:r>
          </a:p>
          <a:p>
            <a:pPr lvl="0" algn="l" eaLnBrk="0" fontAlgn="base" hangingPunct="0">
              <a:spcBef>
                <a:spcPct val="0"/>
              </a:spcBef>
              <a:spcAft>
                <a:spcPct val="0"/>
              </a:spcAft>
            </a:pP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a:p>
            <a:pPr marL="342900" indent="-342900" algn="l">
              <a:buClr>
                <a:srgbClr val="0070C0"/>
              </a:buClr>
              <a:buSzPct val="80000"/>
              <a:buFont typeface="Wingdings" pitchFamily="2" charset="2"/>
              <a:buChar char="u"/>
            </a:pPr>
            <a:endParaRPr 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1739777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248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discusses word level analysis in Natural Language Processing.</a:t>
            </a:r>
          </a:p>
          <a:p>
            <a:pPr marL="342900" indent="-342900" algn="l">
              <a:buClr>
                <a:srgbClr val="0070C0"/>
              </a:buClr>
              <a:buSzPct val="80000"/>
              <a:buFont typeface="Wingdings" pitchFamily="2" charset="2"/>
              <a:buChar char="u"/>
            </a:pPr>
            <a:r>
              <a:rPr lang="en-US" sz="1800" dirty="0">
                <a:solidFill>
                  <a:schemeClr val="tx1"/>
                </a:solidFill>
              </a:rPr>
              <a:t>Mathematically, A Regular Expression can be defined as follows −</a:t>
            </a:r>
          </a:p>
          <a:p>
            <a:pPr marL="800100" lvl="1" indent="-342900" algn="l">
              <a:buClr>
                <a:srgbClr val="0070C0"/>
              </a:buClr>
              <a:buSzPct val="80000"/>
              <a:buFont typeface="Wingdings" pitchFamily="2" charset="2"/>
              <a:buChar char="u"/>
            </a:pPr>
            <a:r>
              <a:rPr lang="en-US" sz="1800" b="1" dirty="0">
                <a:solidFill>
                  <a:schemeClr val="tx1"/>
                </a:solidFill>
              </a:rPr>
              <a:t>ε</a:t>
            </a:r>
            <a:r>
              <a:rPr lang="en-US" sz="1800" dirty="0">
                <a:solidFill>
                  <a:schemeClr val="tx1"/>
                </a:solidFill>
              </a:rPr>
              <a:t> is a Regular Expression, which indicates that the language is having an empty string.</a:t>
            </a:r>
          </a:p>
          <a:p>
            <a:pPr marL="800100" lvl="1" indent="-342900" algn="l">
              <a:buClr>
                <a:srgbClr val="0070C0"/>
              </a:buClr>
              <a:buSzPct val="80000"/>
              <a:buFont typeface="Wingdings" pitchFamily="2" charset="2"/>
              <a:buChar char="u"/>
            </a:pPr>
            <a:r>
              <a:rPr lang="en-US" sz="1800" b="1" dirty="0">
                <a:solidFill>
                  <a:schemeClr val="tx1"/>
                </a:solidFill>
              </a:rPr>
              <a:t>φ</a:t>
            </a:r>
            <a:r>
              <a:rPr lang="en-US" sz="1800" dirty="0">
                <a:solidFill>
                  <a:schemeClr val="tx1"/>
                </a:solidFill>
              </a:rPr>
              <a:t> is a Regular Expression which denotes that it is an empty language.</a:t>
            </a:r>
          </a:p>
          <a:p>
            <a:pPr marL="800100" lvl="1" indent="-342900" algn="l">
              <a:buClr>
                <a:srgbClr val="0070C0"/>
              </a:buClr>
              <a:buSzPct val="80000"/>
              <a:buFont typeface="Wingdings" pitchFamily="2" charset="2"/>
              <a:buChar char="u"/>
            </a:pPr>
            <a:r>
              <a:rPr lang="en-US" sz="1800" dirty="0">
                <a:solidFill>
                  <a:schemeClr val="tx1"/>
                </a:solidFill>
              </a:rPr>
              <a:t>If </a:t>
            </a:r>
            <a:r>
              <a:rPr lang="en-US" sz="1800" b="1" dirty="0">
                <a:solidFill>
                  <a:schemeClr val="tx1"/>
                </a:solidFill>
              </a:rPr>
              <a:t>X</a:t>
            </a:r>
            <a:r>
              <a:rPr lang="en-US" sz="1800" dirty="0">
                <a:solidFill>
                  <a:schemeClr val="tx1"/>
                </a:solidFill>
              </a:rPr>
              <a:t> and </a:t>
            </a:r>
            <a:r>
              <a:rPr lang="en-US" sz="1800" b="1" dirty="0">
                <a:solidFill>
                  <a:schemeClr val="tx1"/>
                </a:solidFill>
              </a:rPr>
              <a:t>Y</a:t>
            </a:r>
            <a:r>
              <a:rPr lang="en-US" sz="1800" dirty="0">
                <a:solidFill>
                  <a:schemeClr val="tx1"/>
                </a:solidFill>
              </a:rPr>
              <a:t> are Regular Expressions, then</a:t>
            </a:r>
          </a:p>
          <a:p>
            <a:pPr marL="1257300" lvl="2" indent="-342900" algn="l">
              <a:buClr>
                <a:srgbClr val="0070C0"/>
              </a:buClr>
              <a:buSzPct val="80000"/>
              <a:buFont typeface="Wingdings" pitchFamily="2" charset="2"/>
              <a:buChar char="u"/>
            </a:pPr>
            <a:r>
              <a:rPr lang="en-US" sz="1800" b="1" dirty="0">
                <a:solidFill>
                  <a:schemeClr val="tx1"/>
                </a:solidFill>
              </a:rPr>
              <a:t>X, Y</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X.Y(Concatenation of XY)</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X+Y (Union of X and Y)</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X*, Y* (</a:t>
            </a:r>
            <a:r>
              <a:rPr lang="en-US" sz="1800" b="1" dirty="0" err="1">
                <a:solidFill>
                  <a:schemeClr val="tx1"/>
                </a:solidFill>
              </a:rPr>
              <a:t>Kleen</a:t>
            </a:r>
            <a:r>
              <a:rPr lang="en-US" sz="1800" b="1" dirty="0">
                <a:solidFill>
                  <a:schemeClr val="tx1"/>
                </a:solidFill>
              </a:rPr>
              <a:t> Closure of X and Y)</a:t>
            </a:r>
          </a:p>
          <a:p>
            <a:pPr marL="342900" indent="-342900" algn="l">
              <a:buClr>
                <a:srgbClr val="0070C0"/>
              </a:buClr>
              <a:buSzPct val="80000"/>
              <a:buFont typeface="Wingdings" pitchFamily="2" charset="2"/>
              <a:buChar char="u"/>
            </a:pPr>
            <a:r>
              <a:rPr lang="en-US" sz="1800" dirty="0">
                <a:solidFill>
                  <a:schemeClr val="tx1"/>
                </a:solidFill>
              </a:rPr>
              <a:t>are also regular expressions.</a:t>
            </a:r>
          </a:p>
          <a:p>
            <a:pPr marL="800100" lvl="1" indent="-342900" algn="l">
              <a:buClr>
                <a:srgbClr val="0070C0"/>
              </a:buClr>
              <a:buSzPct val="80000"/>
              <a:buFont typeface="Wingdings" pitchFamily="2" charset="2"/>
              <a:buChar char="u"/>
            </a:pPr>
            <a:r>
              <a:rPr lang="en-US" sz="1800" dirty="0">
                <a:solidFill>
                  <a:schemeClr val="tx1"/>
                </a:solidFill>
              </a:rPr>
              <a:t>If a string is derived from above rules then that would also be a regular expression.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76060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Examples of Regular Expressions</a:t>
            </a:r>
          </a:p>
          <a:p>
            <a:pPr marL="342900" indent="-342900" algn="l">
              <a:buClr>
                <a:srgbClr val="0070C0"/>
              </a:buClr>
              <a:buSzPct val="80000"/>
              <a:buFont typeface="Wingdings" pitchFamily="2" charset="2"/>
              <a:buChar char="u"/>
            </a:pPr>
            <a:r>
              <a:rPr lang="en-US" sz="1800" dirty="0">
                <a:solidFill>
                  <a:schemeClr val="tx1"/>
                </a:solidFill>
              </a:rPr>
              <a:t>The following table shows a few examples of Regular Expressions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7" name="Table 7">
            <a:extLst>
              <a:ext uri="{FF2B5EF4-FFF2-40B4-BE49-F238E27FC236}">
                <a16:creationId xmlns:a16="http://schemas.microsoft.com/office/drawing/2014/main" id="{4A6D57D3-3943-46F4-B1F1-96F6FB4ABC48}"/>
              </a:ext>
            </a:extLst>
          </p:cNvPr>
          <p:cNvGraphicFramePr>
            <a:graphicFrameLocks noGrp="1"/>
          </p:cNvGraphicFramePr>
          <p:nvPr>
            <p:extLst>
              <p:ext uri="{D42A27DB-BD31-4B8C-83A1-F6EECF244321}">
                <p14:modId xmlns:p14="http://schemas.microsoft.com/office/powerpoint/2010/main" val="1248126349"/>
              </p:ext>
            </p:extLst>
          </p:nvPr>
        </p:nvGraphicFramePr>
        <p:xfrm>
          <a:off x="467544" y="2099310"/>
          <a:ext cx="8298355" cy="4592320"/>
        </p:xfrm>
        <a:graphic>
          <a:graphicData uri="http://schemas.openxmlformats.org/drawingml/2006/table">
            <a:tbl>
              <a:tblPr firstRow="1" bandRow="1">
                <a:tableStyleId>{5C22544A-7EE6-4342-B048-85BDC9FD1C3A}</a:tableStyleId>
              </a:tblPr>
              <a:tblGrid>
                <a:gridCol w="1655953">
                  <a:extLst>
                    <a:ext uri="{9D8B030D-6E8A-4147-A177-3AD203B41FA5}">
                      <a16:colId xmlns:a16="http://schemas.microsoft.com/office/drawing/2014/main" val="1577146707"/>
                    </a:ext>
                  </a:extLst>
                </a:gridCol>
                <a:gridCol w="6642402">
                  <a:extLst>
                    <a:ext uri="{9D8B030D-6E8A-4147-A177-3AD203B41FA5}">
                      <a16:colId xmlns:a16="http://schemas.microsoft.com/office/drawing/2014/main" val="2559857987"/>
                    </a:ext>
                  </a:extLst>
                </a:gridCol>
              </a:tblGrid>
              <a:tr h="370840">
                <a:tc>
                  <a:txBody>
                    <a:bodyPr/>
                    <a:lstStyle/>
                    <a:p>
                      <a:pPr fontAlgn="t"/>
                      <a:r>
                        <a:rPr lang="en-US" sz="1400" dirty="0">
                          <a:effectLst/>
                        </a:rPr>
                        <a:t>Regular Expressions</a:t>
                      </a:r>
                    </a:p>
                  </a:txBody>
                  <a:tcPr marL="76200" marR="76200" marT="76200" marB="76200"/>
                </a:tc>
                <a:tc>
                  <a:txBody>
                    <a:bodyPr/>
                    <a:lstStyle/>
                    <a:p>
                      <a:pPr fontAlgn="t"/>
                      <a:r>
                        <a:rPr lang="en-US" sz="1400" dirty="0">
                          <a:effectLst/>
                        </a:rPr>
                        <a:t>Regular Set</a:t>
                      </a:r>
                    </a:p>
                  </a:txBody>
                  <a:tcPr marL="76200" marR="76200" marT="76200" marB="76200"/>
                </a:tc>
                <a:extLst>
                  <a:ext uri="{0D108BD9-81ED-4DB2-BD59-A6C34878D82A}">
                    <a16:rowId xmlns:a16="http://schemas.microsoft.com/office/drawing/2014/main" val="3109715461"/>
                  </a:ext>
                </a:extLst>
              </a:tr>
              <a:tr h="370840">
                <a:tc>
                  <a:txBody>
                    <a:bodyPr/>
                    <a:lstStyle/>
                    <a:p>
                      <a:pPr fontAlgn="t"/>
                      <a:r>
                        <a:rPr lang="en-US" sz="1400">
                          <a:effectLst/>
                        </a:rPr>
                        <a:t>(0 + 10*)</a:t>
                      </a:r>
                    </a:p>
                  </a:txBody>
                  <a:tcPr marL="76200" marR="76200" marT="76200" marB="76200"/>
                </a:tc>
                <a:tc>
                  <a:txBody>
                    <a:bodyPr/>
                    <a:lstStyle/>
                    <a:p>
                      <a:pPr fontAlgn="t"/>
                      <a:r>
                        <a:rPr lang="en-US" sz="1400" dirty="0">
                          <a:effectLst/>
                        </a:rPr>
                        <a:t>{0, 1, 10, 100, 1000, 10000, … }</a:t>
                      </a:r>
                    </a:p>
                  </a:txBody>
                  <a:tcPr marL="76200" marR="76200" marT="76200" marB="76200"/>
                </a:tc>
                <a:extLst>
                  <a:ext uri="{0D108BD9-81ED-4DB2-BD59-A6C34878D82A}">
                    <a16:rowId xmlns:a16="http://schemas.microsoft.com/office/drawing/2014/main" val="3886825228"/>
                  </a:ext>
                </a:extLst>
              </a:tr>
              <a:tr h="370840">
                <a:tc>
                  <a:txBody>
                    <a:bodyPr/>
                    <a:lstStyle/>
                    <a:p>
                      <a:pPr fontAlgn="t"/>
                      <a:r>
                        <a:rPr lang="en-US" sz="1400">
                          <a:effectLst/>
                        </a:rPr>
                        <a:t>(0*10*)</a:t>
                      </a:r>
                    </a:p>
                  </a:txBody>
                  <a:tcPr marL="76200" marR="76200" marT="76200" marB="76200"/>
                </a:tc>
                <a:tc>
                  <a:txBody>
                    <a:bodyPr/>
                    <a:lstStyle/>
                    <a:p>
                      <a:pPr fontAlgn="t"/>
                      <a:r>
                        <a:rPr lang="en-US" sz="1400">
                          <a:effectLst/>
                        </a:rPr>
                        <a:t>{1, 01, 10, 010, 0010, …}</a:t>
                      </a:r>
                    </a:p>
                  </a:txBody>
                  <a:tcPr marL="76200" marR="76200" marT="76200" marB="76200"/>
                </a:tc>
                <a:extLst>
                  <a:ext uri="{0D108BD9-81ED-4DB2-BD59-A6C34878D82A}">
                    <a16:rowId xmlns:a16="http://schemas.microsoft.com/office/drawing/2014/main" val="861784151"/>
                  </a:ext>
                </a:extLst>
              </a:tr>
              <a:tr h="370840">
                <a:tc>
                  <a:txBody>
                    <a:bodyPr/>
                    <a:lstStyle/>
                    <a:p>
                      <a:pPr fontAlgn="t"/>
                      <a:r>
                        <a:rPr lang="el-GR" sz="1400">
                          <a:effectLst/>
                        </a:rPr>
                        <a:t>(0 + ε)(1 + ε)</a:t>
                      </a:r>
                    </a:p>
                  </a:txBody>
                  <a:tcPr marL="76200" marR="76200" marT="76200" marB="76200"/>
                </a:tc>
                <a:tc>
                  <a:txBody>
                    <a:bodyPr/>
                    <a:lstStyle/>
                    <a:p>
                      <a:pPr fontAlgn="t"/>
                      <a:r>
                        <a:rPr lang="el-GR" sz="1400">
                          <a:effectLst/>
                        </a:rPr>
                        <a:t>{ε, 0, 1, 01}</a:t>
                      </a:r>
                    </a:p>
                  </a:txBody>
                  <a:tcPr marL="76200" marR="76200" marT="76200" marB="76200"/>
                </a:tc>
                <a:extLst>
                  <a:ext uri="{0D108BD9-81ED-4DB2-BD59-A6C34878D82A}">
                    <a16:rowId xmlns:a16="http://schemas.microsoft.com/office/drawing/2014/main" val="2881275585"/>
                  </a:ext>
                </a:extLst>
              </a:tr>
              <a:tr h="370840">
                <a:tc>
                  <a:txBody>
                    <a:bodyPr/>
                    <a:lstStyle/>
                    <a:p>
                      <a:pPr fontAlgn="t"/>
                      <a:r>
                        <a:rPr lang="en-US" sz="1400">
                          <a:effectLst/>
                        </a:rPr>
                        <a:t>(a+b)*</a:t>
                      </a:r>
                    </a:p>
                  </a:txBody>
                  <a:tcPr marL="76200" marR="76200" marT="76200" marB="76200"/>
                </a:tc>
                <a:tc>
                  <a:txBody>
                    <a:bodyPr/>
                    <a:lstStyle/>
                    <a:p>
                      <a:pPr fontAlgn="t"/>
                      <a:r>
                        <a:rPr lang="en-US" sz="1400">
                          <a:effectLst/>
                        </a:rPr>
                        <a:t>It would be set of strings of a’s and b’s of any length which also includes the null string i.e. {ε, a, b, aa , ab , bb , ba, aaa…….}</a:t>
                      </a:r>
                    </a:p>
                  </a:txBody>
                  <a:tcPr marL="76200" marR="76200" marT="76200" marB="76200"/>
                </a:tc>
                <a:extLst>
                  <a:ext uri="{0D108BD9-81ED-4DB2-BD59-A6C34878D82A}">
                    <a16:rowId xmlns:a16="http://schemas.microsoft.com/office/drawing/2014/main" val="2908486402"/>
                  </a:ext>
                </a:extLst>
              </a:tr>
              <a:tr h="370840">
                <a:tc>
                  <a:txBody>
                    <a:bodyPr/>
                    <a:lstStyle/>
                    <a:p>
                      <a:pPr fontAlgn="t"/>
                      <a:r>
                        <a:rPr lang="en-US" sz="1400">
                          <a:effectLst/>
                        </a:rPr>
                        <a:t>(a+b)*abb</a:t>
                      </a:r>
                    </a:p>
                  </a:txBody>
                  <a:tcPr marL="76200" marR="76200" marT="76200" marB="76200"/>
                </a:tc>
                <a:tc>
                  <a:txBody>
                    <a:bodyPr/>
                    <a:lstStyle/>
                    <a:p>
                      <a:pPr fontAlgn="t"/>
                      <a:r>
                        <a:rPr lang="en-US" sz="1400">
                          <a:effectLst/>
                        </a:rPr>
                        <a:t>It would be set of strings of a’s and b’s ending with the string abb i.e. {abb, aabb, babb, aaabb, ababb, …………..}</a:t>
                      </a:r>
                    </a:p>
                  </a:txBody>
                  <a:tcPr marL="76200" marR="76200" marT="76200" marB="76200"/>
                </a:tc>
                <a:extLst>
                  <a:ext uri="{0D108BD9-81ED-4DB2-BD59-A6C34878D82A}">
                    <a16:rowId xmlns:a16="http://schemas.microsoft.com/office/drawing/2014/main" val="2060427480"/>
                  </a:ext>
                </a:extLst>
              </a:tr>
              <a:tr h="370840">
                <a:tc>
                  <a:txBody>
                    <a:bodyPr/>
                    <a:lstStyle/>
                    <a:p>
                      <a:pPr fontAlgn="t"/>
                      <a:r>
                        <a:rPr lang="en-US" sz="1400">
                          <a:effectLst/>
                        </a:rPr>
                        <a:t>(11)*</a:t>
                      </a:r>
                    </a:p>
                  </a:txBody>
                  <a:tcPr marL="76200" marR="76200" marT="76200" marB="76200"/>
                </a:tc>
                <a:tc>
                  <a:txBody>
                    <a:bodyPr/>
                    <a:lstStyle/>
                    <a:p>
                      <a:pPr fontAlgn="t"/>
                      <a:r>
                        <a:rPr lang="en-US" sz="1400" dirty="0">
                          <a:effectLst/>
                        </a:rPr>
                        <a:t>It would be set consisting of even number of 1’s which also includes an empty string, i.e., {ε, 11, 1111, 111111, ……….}</a:t>
                      </a:r>
                    </a:p>
                  </a:txBody>
                  <a:tcPr marL="76200" marR="76200" marT="76200" marB="76200"/>
                </a:tc>
                <a:extLst>
                  <a:ext uri="{0D108BD9-81ED-4DB2-BD59-A6C34878D82A}">
                    <a16:rowId xmlns:a16="http://schemas.microsoft.com/office/drawing/2014/main" val="984948966"/>
                  </a:ext>
                </a:extLst>
              </a:tr>
              <a:tr h="370840">
                <a:tc>
                  <a:txBody>
                    <a:bodyPr/>
                    <a:lstStyle/>
                    <a:p>
                      <a:pPr fontAlgn="t"/>
                      <a:r>
                        <a:rPr lang="en-US" sz="1400">
                          <a:effectLst/>
                        </a:rPr>
                        <a:t>(aa)*(bb)*b</a:t>
                      </a:r>
                    </a:p>
                  </a:txBody>
                  <a:tcPr marL="76200" marR="76200" marT="76200" marB="76200"/>
                </a:tc>
                <a:tc>
                  <a:txBody>
                    <a:bodyPr/>
                    <a:lstStyle/>
                    <a:p>
                      <a:pPr fontAlgn="t"/>
                      <a:r>
                        <a:rPr lang="en-US" sz="1400" dirty="0">
                          <a:effectLst/>
                        </a:rPr>
                        <a:t>It would be set of strings consisting of even number of a’s followed by odd number of b’s i.e. {b, </a:t>
                      </a:r>
                      <a:r>
                        <a:rPr lang="en-US" sz="1400" dirty="0" err="1">
                          <a:effectLst/>
                        </a:rPr>
                        <a:t>aab</a:t>
                      </a:r>
                      <a:r>
                        <a:rPr lang="en-US" sz="1400" dirty="0">
                          <a:effectLst/>
                        </a:rPr>
                        <a:t>, </a:t>
                      </a:r>
                      <a:r>
                        <a:rPr lang="en-US" sz="1400" dirty="0" err="1">
                          <a:effectLst/>
                        </a:rPr>
                        <a:t>aabbb</a:t>
                      </a:r>
                      <a:r>
                        <a:rPr lang="en-US" sz="1400" dirty="0">
                          <a:effectLst/>
                        </a:rPr>
                        <a:t>, </a:t>
                      </a:r>
                      <a:r>
                        <a:rPr lang="en-US" sz="1400" dirty="0" err="1">
                          <a:effectLst/>
                        </a:rPr>
                        <a:t>aabbbbb</a:t>
                      </a:r>
                      <a:r>
                        <a:rPr lang="en-US" sz="1400" dirty="0">
                          <a:effectLst/>
                        </a:rPr>
                        <a:t>, </a:t>
                      </a:r>
                      <a:r>
                        <a:rPr lang="en-US" sz="1400" dirty="0" err="1">
                          <a:effectLst/>
                        </a:rPr>
                        <a:t>aaaab</a:t>
                      </a:r>
                      <a:r>
                        <a:rPr lang="en-US" sz="1400" dirty="0">
                          <a:effectLst/>
                        </a:rPr>
                        <a:t>, </a:t>
                      </a:r>
                      <a:r>
                        <a:rPr lang="en-US" sz="1400" dirty="0" err="1">
                          <a:effectLst/>
                        </a:rPr>
                        <a:t>aaaabbb</a:t>
                      </a:r>
                      <a:r>
                        <a:rPr lang="en-US" sz="1400" dirty="0">
                          <a:effectLst/>
                        </a:rPr>
                        <a:t>, …………..}</a:t>
                      </a:r>
                    </a:p>
                  </a:txBody>
                  <a:tcPr marL="76200" marR="76200" marT="76200" marB="76200"/>
                </a:tc>
                <a:extLst>
                  <a:ext uri="{0D108BD9-81ED-4DB2-BD59-A6C34878D82A}">
                    <a16:rowId xmlns:a16="http://schemas.microsoft.com/office/drawing/2014/main" val="3728396332"/>
                  </a:ext>
                </a:extLst>
              </a:tr>
              <a:tr h="370840">
                <a:tc>
                  <a:txBody>
                    <a:bodyPr/>
                    <a:lstStyle/>
                    <a:p>
                      <a:pPr fontAlgn="t"/>
                      <a:r>
                        <a:rPr lang="en-US" sz="1400">
                          <a:effectLst/>
                        </a:rPr>
                        <a:t>(aa + ab + ba + bb)*</a:t>
                      </a:r>
                    </a:p>
                  </a:txBody>
                  <a:tcPr marL="76200" marR="76200" marT="76200" marB="76200"/>
                </a:tc>
                <a:tc>
                  <a:txBody>
                    <a:bodyPr/>
                    <a:lstStyle/>
                    <a:p>
                      <a:pPr fontAlgn="t"/>
                      <a:r>
                        <a:rPr lang="en-US" sz="1400" dirty="0">
                          <a:effectLst/>
                        </a:rPr>
                        <a:t>It would be string of a’s and b’s of even length that can be obtained by concatenating any combination of the strings aa, ab, </a:t>
                      </a:r>
                      <a:r>
                        <a:rPr lang="en-US" sz="1400" dirty="0" err="1">
                          <a:effectLst/>
                        </a:rPr>
                        <a:t>ba</a:t>
                      </a:r>
                      <a:r>
                        <a:rPr lang="en-US" sz="1400" dirty="0">
                          <a:effectLst/>
                        </a:rPr>
                        <a:t> and bb including null i.e. {aa, ab, </a:t>
                      </a:r>
                      <a:r>
                        <a:rPr lang="en-US" sz="1400" dirty="0" err="1">
                          <a:effectLst/>
                        </a:rPr>
                        <a:t>ba</a:t>
                      </a:r>
                      <a:r>
                        <a:rPr lang="en-US" sz="1400" dirty="0">
                          <a:effectLst/>
                        </a:rPr>
                        <a:t>, bb, </a:t>
                      </a:r>
                      <a:r>
                        <a:rPr lang="en-US" sz="1400" dirty="0" err="1">
                          <a:effectLst/>
                        </a:rPr>
                        <a:t>aaab</a:t>
                      </a:r>
                      <a:r>
                        <a:rPr lang="en-US" sz="1400" dirty="0">
                          <a:effectLst/>
                        </a:rPr>
                        <a:t>, </a:t>
                      </a:r>
                      <a:r>
                        <a:rPr lang="en-US" sz="1400" dirty="0" err="1">
                          <a:effectLst/>
                        </a:rPr>
                        <a:t>aaba</a:t>
                      </a:r>
                      <a:r>
                        <a:rPr lang="en-US" sz="1400" dirty="0">
                          <a:effectLst/>
                        </a:rPr>
                        <a:t>, …………..}</a:t>
                      </a:r>
                    </a:p>
                  </a:txBody>
                  <a:tcPr marL="76200" marR="76200" marT="76200" marB="76200"/>
                </a:tc>
                <a:extLst>
                  <a:ext uri="{0D108BD9-81ED-4DB2-BD59-A6C34878D82A}">
                    <a16:rowId xmlns:a16="http://schemas.microsoft.com/office/drawing/2014/main" val="3744855790"/>
                  </a:ext>
                </a:extLst>
              </a:tr>
            </a:tbl>
          </a:graphicData>
        </a:graphic>
      </p:graphicFrame>
    </p:spTree>
    <p:extLst>
      <p:ext uri="{BB962C8B-B14F-4D97-AF65-F5344CB8AC3E}">
        <p14:creationId xmlns:p14="http://schemas.microsoft.com/office/powerpoint/2010/main" val="402159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Regular Sets &amp; Their Properties</a:t>
            </a:r>
          </a:p>
          <a:p>
            <a:pPr marL="342900" indent="-342900" algn="l">
              <a:buClr>
                <a:srgbClr val="0070C0"/>
              </a:buClr>
              <a:buSzPct val="80000"/>
              <a:buFont typeface="Wingdings" pitchFamily="2" charset="2"/>
              <a:buChar char="u"/>
            </a:pPr>
            <a:r>
              <a:rPr lang="en-US" sz="1600" dirty="0">
                <a:solidFill>
                  <a:schemeClr val="tx1"/>
                </a:solidFill>
              </a:rPr>
              <a:t>It may be defined as the set that represents the value of the regular expression and consists specific properties.</a:t>
            </a:r>
          </a:p>
          <a:p>
            <a:pPr marL="342900" indent="-342900" algn="l">
              <a:buClr>
                <a:srgbClr val="0070C0"/>
              </a:buClr>
              <a:buSzPct val="80000"/>
              <a:buFont typeface="Wingdings" pitchFamily="2" charset="2"/>
              <a:buChar char="u"/>
            </a:pPr>
            <a:r>
              <a:rPr lang="en-US" sz="1600" b="1" dirty="0">
                <a:solidFill>
                  <a:schemeClr val="tx1"/>
                </a:solidFill>
              </a:rPr>
              <a:t>Properties of regular sets</a:t>
            </a:r>
          </a:p>
          <a:p>
            <a:pPr marL="800100" lvl="1" indent="-342900" algn="l">
              <a:buClr>
                <a:srgbClr val="0070C0"/>
              </a:buClr>
              <a:buSzPct val="80000"/>
              <a:buFont typeface="Wingdings" pitchFamily="2" charset="2"/>
              <a:buChar char="u"/>
            </a:pPr>
            <a:r>
              <a:rPr lang="en-US" sz="1600" dirty="0">
                <a:solidFill>
                  <a:schemeClr val="tx1"/>
                </a:solidFill>
              </a:rPr>
              <a:t>If we do the union of two regular sets then the resulting set would also be </a:t>
            </a:r>
            <a:r>
              <a:rPr lang="en-US" sz="1600" dirty="0" err="1">
                <a:solidFill>
                  <a:schemeClr val="tx1"/>
                </a:solidFill>
              </a:rPr>
              <a:t>regula</a:t>
            </a:r>
            <a:r>
              <a:rPr lang="en-US" sz="1600" dirty="0">
                <a:solidFill>
                  <a:schemeClr val="tx1"/>
                </a:solidFill>
              </a:rPr>
              <a:t>.</a:t>
            </a:r>
          </a:p>
          <a:p>
            <a:pPr marL="800100" lvl="1" indent="-342900" algn="l">
              <a:buClr>
                <a:srgbClr val="0070C0"/>
              </a:buClr>
              <a:buSzPct val="80000"/>
              <a:buFont typeface="Wingdings" pitchFamily="2" charset="2"/>
              <a:buChar char="u"/>
            </a:pPr>
            <a:r>
              <a:rPr lang="en-US" sz="1600" dirty="0">
                <a:solidFill>
                  <a:schemeClr val="tx1"/>
                </a:solidFill>
              </a:rPr>
              <a:t>If we do the intersection of two regular sets then the resulting set would also be regular.</a:t>
            </a:r>
          </a:p>
          <a:p>
            <a:pPr marL="800100" lvl="1" indent="-342900" algn="l">
              <a:buClr>
                <a:srgbClr val="0070C0"/>
              </a:buClr>
              <a:buSzPct val="80000"/>
              <a:buFont typeface="Wingdings" pitchFamily="2" charset="2"/>
              <a:buChar char="u"/>
            </a:pPr>
            <a:r>
              <a:rPr lang="en-US" sz="1600" dirty="0">
                <a:solidFill>
                  <a:schemeClr val="tx1"/>
                </a:solidFill>
              </a:rPr>
              <a:t>If we do the complement of regular sets, then the resulting set would also be regular.</a:t>
            </a:r>
          </a:p>
          <a:p>
            <a:pPr marL="800100" lvl="1" indent="-342900" algn="l">
              <a:buClr>
                <a:srgbClr val="0070C0"/>
              </a:buClr>
              <a:buSzPct val="80000"/>
              <a:buFont typeface="Wingdings" pitchFamily="2" charset="2"/>
              <a:buChar char="u"/>
            </a:pPr>
            <a:r>
              <a:rPr lang="en-US" sz="1600" dirty="0">
                <a:solidFill>
                  <a:schemeClr val="tx1"/>
                </a:solidFill>
              </a:rPr>
              <a:t>If we do the difference of two regular sets, then the resulting set would also be regular.</a:t>
            </a:r>
          </a:p>
          <a:p>
            <a:pPr marL="800100" lvl="1" indent="-342900" algn="l">
              <a:buClr>
                <a:srgbClr val="0070C0"/>
              </a:buClr>
              <a:buSzPct val="80000"/>
              <a:buFont typeface="Wingdings" pitchFamily="2" charset="2"/>
              <a:buChar char="u"/>
            </a:pPr>
            <a:r>
              <a:rPr lang="en-US" sz="1600" dirty="0">
                <a:solidFill>
                  <a:schemeClr val="tx1"/>
                </a:solidFill>
              </a:rPr>
              <a:t>If we do the reversal of regular sets, then the resulting set would also be regular.</a:t>
            </a:r>
          </a:p>
          <a:p>
            <a:pPr marL="800100" lvl="1" indent="-342900" algn="l">
              <a:buClr>
                <a:srgbClr val="0070C0"/>
              </a:buClr>
              <a:buSzPct val="80000"/>
              <a:buFont typeface="Wingdings" pitchFamily="2" charset="2"/>
              <a:buChar char="u"/>
            </a:pPr>
            <a:r>
              <a:rPr lang="en-US" sz="1600" dirty="0">
                <a:solidFill>
                  <a:schemeClr val="tx1"/>
                </a:solidFill>
              </a:rPr>
              <a:t>If we take the closure of regular sets, then the resulting set would also be regular.</a:t>
            </a:r>
          </a:p>
          <a:p>
            <a:pPr marL="800100" lvl="1" indent="-342900" algn="l">
              <a:buClr>
                <a:srgbClr val="0070C0"/>
              </a:buClr>
              <a:buSzPct val="80000"/>
              <a:buFont typeface="Wingdings" pitchFamily="2" charset="2"/>
              <a:buChar char="u"/>
            </a:pPr>
            <a:r>
              <a:rPr lang="en-US" sz="1600" dirty="0">
                <a:solidFill>
                  <a:schemeClr val="tx1"/>
                </a:solidFill>
              </a:rPr>
              <a:t>If we do the concatenation of two regular sets, then the resulting set would also be regular.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1224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4644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Finite State Automata</a:t>
            </a:r>
          </a:p>
          <a:p>
            <a:pPr marL="342900" indent="-342900" algn="l">
              <a:buClr>
                <a:srgbClr val="0070C0"/>
              </a:buClr>
              <a:buSzPct val="80000"/>
              <a:buFont typeface="Wingdings" pitchFamily="2" charset="2"/>
              <a:buChar char="u"/>
            </a:pPr>
            <a:r>
              <a:rPr lang="en-US" sz="1800" dirty="0">
                <a:solidFill>
                  <a:schemeClr val="tx1"/>
                </a:solidFill>
              </a:rPr>
              <a:t>The term automata, derived from the Greek word "α</a:t>
            </a:r>
            <a:r>
              <a:rPr lang="en-US" sz="1800" dirty="0" err="1">
                <a:solidFill>
                  <a:schemeClr val="tx1"/>
                </a:solidFill>
              </a:rPr>
              <a:t>ὐτόμ</a:t>
            </a:r>
            <a:r>
              <a:rPr lang="en-US" sz="1800" dirty="0">
                <a:solidFill>
                  <a:schemeClr val="tx1"/>
                </a:solidFill>
              </a:rPr>
              <a:t>ατα" meaning "self-acting", is the plural of automaton which may be defined as an abstract self-propelled computing device that follows a predetermined sequence of operations automatically.</a:t>
            </a:r>
          </a:p>
          <a:p>
            <a:pPr marL="342900" indent="-342900" algn="l">
              <a:buClr>
                <a:srgbClr val="0070C0"/>
              </a:buClr>
              <a:buSzPct val="80000"/>
              <a:buFont typeface="Wingdings" pitchFamily="2" charset="2"/>
              <a:buChar char="u"/>
            </a:pPr>
            <a:r>
              <a:rPr lang="en-US" sz="1800" dirty="0">
                <a:solidFill>
                  <a:schemeClr val="tx1"/>
                </a:solidFill>
              </a:rPr>
              <a:t>An automaton having a finite number of states is called a Finite Automaton (FA) or Finite State automata (FSA).</a:t>
            </a:r>
          </a:p>
          <a:p>
            <a:pPr marL="342900" indent="-342900" algn="l">
              <a:buClr>
                <a:srgbClr val="0070C0"/>
              </a:buClr>
              <a:buSzPct val="80000"/>
              <a:buFont typeface="Wingdings" pitchFamily="2" charset="2"/>
              <a:buChar char="u"/>
            </a:pPr>
            <a:r>
              <a:rPr lang="en-US" sz="1800" dirty="0">
                <a:solidFill>
                  <a:schemeClr val="tx1"/>
                </a:solidFill>
              </a:rPr>
              <a:t>Mathematically, an automaton can be represented by a 5-tuple (Q, Σ, δ, q0, F), where −</a:t>
            </a:r>
          </a:p>
          <a:p>
            <a:pPr marL="800100" lvl="1" indent="-342900" algn="l">
              <a:buClr>
                <a:srgbClr val="0070C0"/>
              </a:buClr>
              <a:buSzPct val="80000"/>
              <a:buFont typeface="Wingdings" pitchFamily="2" charset="2"/>
              <a:buChar char="u"/>
            </a:pPr>
            <a:r>
              <a:rPr lang="en-US" sz="1800" dirty="0">
                <a:solidFill>
                  <a:schemeClr val="tx1"/>
                </a:solidFill>
              </a:rPr>
              <a:t>Q is a finite set of states.</a:t>
            </a:r>
          </a:p>
          <a:p>
            <a:pPr marL="800100" lvl="1" indent="-342900" algn="l">
              <a:buClr>
                <a:srgbClr val="0070C0"/>
              </a:buClr>
              <a:buSzPct val="80000"/>
              <a:buFont typeface="Wingdings" pitchFamily="2" charset="2"/>
              <a:buChar char="u"/>
            </a:pPr>
            <a:r>
              <a:rPr lang="en-US" sz="1800" dirty="0">
                <a:solidFill>
                  <a:schemeClr val="tx1"/>
                </a:solidFill>
              </a:rPr>
              <a:t>Σ is a finite set of symbols, called the alphabet of the automaton.</a:t>
            </a:r>
          </a:p>
          <a:p>
            <a:pPr marL="800100" lvl="1" indent="-342900" algn="l">
              <a:buClr>
                <a:srgbClr val="0070C0"/>
              </a:buClr>
              <a:buSzPct val="80000"/>
              <a:buFont typeface="Wingdings" pitchFamily="2" charset="2"/>
              <a:buChar char="u"/>
            </a:pPr>
            <a:r>
              <a:rPr lang="en-US" sz="1800" dirty="0">
                <a:solidFill>
                  <a:schemeClr val="tx1"/>
                </a:solidFill>
              </a:rPr>
              <a:t>δ is the transition function</a:t>
            </a:r>
          </a:p>
          <a:p>
            <a:pPr marL="800100" lvl="1" indent="-342900" algn="l">
              <a:buClr>
                <a:srgbClr val="0070C0"/>
              </a:buClr>
              <a:buSzPct val="80000"/>
              <a:buFont typeface="Wingdings" pitchFamily="2" charset="2"/>
              <a:buChar char="u"/>
            </a:pPr>
            <a:r>
              <a:rPr lang="en-US" sz="1800" dirty="0">
                <a:solidFill>
                  <a:schemeClr val="tx1"/>
                </a:solidFill>
              </a:rPr>
              <a:t>q0 is the initial state from where any input is processed (q0 ∈ Q).</a:t>
            </a:r>
          </a:p>
          <a:p>
            <a:pPr marL="800100" lvl="1" indent="-342900" algn="l">
              <a:buClr>
                <a:srgbClr val="0070C0"/>
              </a:buClr>
              <a:buSzPct val="80000"/>
              <a:buFont typeface="Wingdings" pitchFamily="2" charset="2"/>
              <a:buChar char="u"/>
            </a:pPr>
            <a:r>
              <a:rPr lang="en-US" sz="1800" dirty="0">
                <a:solidFill>
                  <a:schemeClr val="tx1"/>
                </a:solidFill>
              </a:rPr>
              <a:t>F is a set of final state/states of Q (F ⊆ Q).</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08565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Relation between Finite Automata, Regular Grammars and Regular Expressions</a:t>
            </a:r>
          </a:p>
          <a:p>
            <a:pPr marL="800100" lvl="1" indent="-342900" algn="l">
              <a:buClr>
                <a:srgbClr val="0070C0"/>
              </a:buClr>
              <a:buSzPct val="80000"/>
              <a:buFont typeface="Wingdings" pitchFamily="2" charset="2"/>
              <a:buChar char="u"/>
            </a:pPr>
            <a:r>
              <a:rPr lang="en-US" sz="1800" dirty="0">
                <a:solidFill>
                  <a:schemeClr val="tx1"/>
                </a:solidFill>
              </a:rPr>
              <a:t>Following points will give us a clear view about the relationship between finite automata, regular grammars and regular expressions −</a:t>
            </a:r>
          </a:p>
          <a:p>
            <a:pPr marL="800100" lvl="1" indent="-342900" algn="l">
              <a:buClr>
                <a:srgbClr val="0070C0"/>
              </a:buClr>
              <a:buSzPct val="80000"/>
              <a:buFont typeface="Wingdings" pitchFamily="2" charset="2"/>
              <a:buChar char="u"/>
            </a:pPr>
            <a:r>
              <a:rPr lang="en-US" sz="1800" dirty="0">
                <a:solidFill>
                  <a:schemeClr val="tx1"/>
                </a:solidFill>
              </a:rPr>
              <a:t>As we know that finite state automata are the theoretical foundation of computational work and regular expressions is one way of describing them.</a:t>
            </a:r>
          </a:p>
          <a:p>
            <a:pPr marL="800100" lvl="1" indent="-342900" algn="l">
              <a:buClr>
                <a:srgbClr val="0070C0"/>
              </a:buClr>
              <a:buSzPct val="80000"/>
              <a:buFont typeface="Wingdings" pitchFamily="2" charset="2"/>
              <a:buChar char="u"/>
            </a:pPr>
            <a:r>
              <a:rPr lang="en-US" sz="1800" dirty="0">
                <a:solidFill>
                  <a:schemeClr val="tx1"/>
                </a:solidFill>
              </a:rPr>
              <a:t>We can say that any regular expression can be implemented as FSA and any FSA can be described with a regular expression.</a:t>
            </a:r>
          </a:p>
          <a:p>
            <a:pPr marL="800100" lvl="1" indent="-342900" algn="l">
              <a:buClr>
                <a:srgbClr val="0070C0"/>
              </a:buClr>
              <a:buSzPct val="80000"/>
              <a:buFont typeface="Wingdings" pitchFamily="2" charset="2"/>
              <a:buChar char="u"/>
            </a:pPr>
            <a:r>
              <a:rPr lang="en-US" sz="1800" dirty="0">
                <a:solidFill>
                  <a:schemeClr val="tx1"/>
                </a:solidFill>
              </a:rPr>
              <a:t>On the other hand, regular expression is a way to characterize a kind of language called regular language. Hence, we can say that regular language can be described with the help of both FSA and regular expression.</a:t>
            </a:r>
          </a:p>
          <a:p>
            <a:pPr marL="800100" lvl="1" indent="-342900" algn="l">
              <a:buClr>
                <a:srgbClr val="0070C0"/>
              </a:buClr>
              <a:buSzPct val="80000"/>
              <a:buFont typeface="Wingdings" pitchFamily="2" charset="2"/>
              <a:buChar char="u"/>
            </a:pPr>
            <a:r>
              <a:rPr lang="en-US" sz="1800" dirty="0">
                <a:solidFill>
                  <a:schemeClr val="tx1"/>
                </a:solidFill>
              </a:rPr>
              <a:t>Regular grammar, a formal grammar that can be right-regular or left-regular, is another way to characterize regular language.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65096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79208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Following diagram shows that finite automata, regular expressions, and regular grammars are the equivalent ways of describing regular languages.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26" name="Picture 2" descr="Regular Grammars">
            <a:extLst>
              <a:ext uri="{FF2B5EF4-FFF2-40B4-BE49-F238E27FC236}">
                <a16:creationId xmlns:a16="http://schemas.microsoft.com/office/drawing/2014/main" id="{E226F5C5-447A-4728-864A-4163C8F99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386012"/>
            <a:ext cx="5760640" cy="288032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73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4 Word Level Analysis</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38884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Finite State Automation (FSA)</a:t>
            </a:r>
          </a:p>
          <a:p>
            <a:pPr marL="342900" indent="-342900" algn="l">
              <a:buClr>
                <a:srgbClr val="0070C0"/>
              </a:buClr>
              <a:buSzPct val="80000"/>
              <a:buFont typeface="Wingdings" pitchFamily="2" charset="2"/>
              <a:buChar char="u"/>
            </a:pPr>
            <a:r>
              <a:rPr lang="en-US" sz="1800" dirty="0">
                <a:solidFill>
                  <a:schemeClr val="tx1"/>
                </a:solidFill>
              </a:rPr>
              <a:t>Finite state automation is of two types. Let us see what the types are.</a:t>
            </a:r>
          </a:p>
          <a:p>
            <a:pPr marL="342900" indent="-342900" algn="l">
              <a:buClr>
                <a:srgbClr val="0070C0"/>
              </a:buClr>
              <a:buSzPct val="80000"/>
              <a:buFont typeface="Wingdings" pitchFamily="2" charset="2"/>
              <a:buChar char="u"/>
            </a:pPr>
            <a:r>
              <a:rPr lang="en-US" sz="1800" b="1" dirty="0">
                <a:solidFill>
                  <a:schemeClr val="tx1"/>
                </a:solidFill>
              </a:rPr>
              <a:t>Deterministic Finite automation (DFA)</a:t>
            </a:r>
          </a:p>
          <a:p>
            <a:pPr marL="342900" indent="-342900" algn="l">
              <a:buClr>
                <a:srgbClr val="0070C0"/>
              </a:buClr>
              <a:buSzPct val="80000"/>
              <a:buFont typeface="Wingdings" pitchFamily="2" charset="2"/>
              <a:buChar char="u"/>
            </a:pPr>
            <a:r>
              <a:rPr lang="en-US" sz="1800" dirty="0">
                <a:solidFill>
                  <a:schemeClr val="tx1"/>
                </a:solidFill>
              </a:rPr>
              <a:t>It may be defined as the type of finite automation wherein, for every input symbol we can determine the state to which the machine will move. It has a finite number of states that is why the machine is called Deterministic Finite Automaton (DFA).</a:t>
            </a:r>
          </a:p>
          <a:p>
            <a:pPr marL="342900" indent="-342900" algn="l">
              <a:buClr>
                <a:srgbClr val="0070C0"/>
              </a:buClr>
              <a:buSzPct val="80000"/>
              <a:buFont typeface="Wingdings" pitchFamily="2" charset="2"/>
              <a:buChar char="u"/>
            </a:pPr>
            <a:r>
              <a:rPr lang="en-US" sz="1800" dirty="0">
                <a:solidFill>
                  <a:schemeClr val="tx1"/>
                </a:solidFill>
              </a:rPr>
              <a:t>Mathematically, a DFA can be represented by a 5-tuple (Q, Σ, δ, q0, F), where −</a:t>
            </a:r>
          </a:p>
          <a:p>
            <a:pPr marL="800100" lvl="1" indent="-342900" algn="l">
              <a:buClr>
                <a:srgbClr val="0070C0"/>
              </a:buClr>
              <a:buSzPct val="80000"/>
              <a:buFont typeface="Wingdings" pitchFamily="2" charset="2"/>
              <a:buChar char="u"/>
            </a:pPr>
            <a:r>
              <a:rPr lang="en-US" sz="1800" dirty="0">
                <a:solidFill>
                  <a:schemeClr val="tx1"/>
                </a:solidFill>
              </a:rPr>
              <a:t>Q is a finite set of states.</a:t>
            </a:r>
          </a:p>
          <a:p>
            <a:pPr marL="800100" lvl="1" indent="-342900" algn="l">
              <a:buClr>
                <a:srgbClr val="0070C0"/>
              </a:buClr>
              <a:buSzPct val="80000"/>
              <a:buFont typeface="Wingdings" pitchFamily="2" charset="2"/>
              <a:buChar char="u"/>
            </a:pPr>
            <a:r>
              <a:rPr lang="en-US" sz="1800" dirty="0">
                <a:solidFill>
                  <a:schemeClr val="tx1"/>
                </a:solidFill>
              </a:rPr>
              <a:t>Σ is a finite set of symbols, called the alphabet of the automaton.</a:t>
            </a:r>
          </a:p>
          <a:p>
            <a:pPr marL="800100" lvl="1" indent="-342900" algn="l">
              <a:buClr>
                <a:srgbClr val="0070C0"/>
              </a:buClr>
              <a:buSzPct val="80000"/>
              <a:buFont typeface="Wingdings" pitchFamily="2" charset="2"/>
              <a:buChar char="u"/>
            </a:pPr>
            <a:r>
              <a:rPr lang="en-US" sz="1800" dirty="0">
                <a:solidFill>
                  <a:schemeClr val="tx1"/>
                </a:solidFill>
              </a:rPr>
              <a:t>δ is the transition function where δ: Q × Σ → Q .</a:t>
            </a:r>
          </a:p>
          <a:p>
            <a:pPr marL="800100" lvl="1" indent="-342900" algn="l">
              <a:buClr>
                <a:srgbClr val="0070C0"/>
              </a:buClr>
              <a:buSzPct val="80000"/>
              <a:buFont typeface="Wingdings" pitchFamily="2" charset="2"/>
              <a:buChar char="u"/>
            </a:pPr>
            <a:r>
              <a:rPr lang="en-US" sz="1800" dirty="0">
                <a:solidFill>
                  <a:schemeClr val="tx1"/>
                </a:solidFill>
              </a:rPr>
              <a:t>q0 is the initial state from where any input is processed (q0 ∈ Q).</a:t>
            </a:r>
          </a:p>
          <a:p>
            <a:pPr marL="800100" lvl="1" indent="-342900" algn="l">
              <a:buClr>
                <a:srgbClr val="0070C0"/>
              </a:buClr>
              <a:buSzPct val="80000"/>
              <a:buFont typeface="Wingdings" pitchFamily="2" charset="2"/>
              <a:buChar char="u"/>
            </a:pPr>
            <a:r>
              <a:rPr lang="en-US" sz="1800" dirty="0">
                <a:solidFill>
                  <a:schemeClr val="tx1"/>
                </a:solidFill>
              </a:rPr>
              <a:t>F is a set of final state/states of Q (F ⊆ Q).</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https://www.tutorialspoint.com/natural_language_processing/natural_language_processing_word_level_analysis.htm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3305671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2815</Words>
  <Application>Microsoft Office PowerPoint</Application>
  <PresentationFormat>On-screen Show (4:3)</PresentationFormat>
  <Paragraphs>248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4 Word Level Analysis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385</cp:revision>
  <dcterms:created xsi:type="dcterms:W3CDTF">2018-09-28T16:40:41Z</dcterms:created>
  <dcterms:modified xsi:type="dcterms:W3CDTF">2020-05-01T05:19:50Z</dcterms:modified>
</cp:coreProperties>
</file>