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syntactic_analysi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Syntactic Analysis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write the sentence </a:t>
            </a:r>
            <a:r>
              <a:rPr lang="en-US" sz="1800" b="1" dirty="0">
                <a:solidFill>
                  <a:schemeClr val="tx1"/>
                </a:solidFill>
              </a:rPr>
              <a:t>“This tree is illustrating the constituency relation”</a:t>
            </a:r>
            <a:r>
              <a:rPr lang="en-US" sz="1800" dirty="0">
                <a:solidFill>
                  <a:schemeClr val="tx1"/>
                </a:solidFill>
              </a:rPr>
              <a:t>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descr="Constituency Relation">
            <a:extLst>
              <a:ext uri="{FF2B5EF4-FFF2-40B4-BE49-F238E27FC236}">
                <a16:creationId xmlns:a16="http://schemas.microsoft.com/office/drawing/2014/main" id="{26E0A7AF-1A40-44B4-B5F7-E9045B530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132856"/>
            <a:ext cx="5153025" cy="36861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9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Dependency Grammar</a:t>
            </a:r>
          </a:p>
          <a:p>
            <a:pPr marL="342900" indent="-342900" algn="l">
              <a:buClr>
                <a:srgbClr val="0070C0"/>
              </a:buClr>
              <a:buSzPct val="80000"/>
              <a:buFont typeface="Wingdings" pitchFamily="2" charset="2"/>
              <a:buChar char="u"/>
            </a:pPr>
            <a:r>
              <a:rPr lang="en-US" sz="1800" dirty="0">
                <a:solidFill>
                  <a:schemeClr val="tx1"/>
                </a:solidFill>
              </a:rPr>
              <a:t>It is opposite to the constituency grammar and based on dependency relation. It was introduced by Lucien </a:t>
            </a:r>
            <a:r>
              <a:rPr lang="en-US" sz="1800" dirty="0" err="1">
                <a:solidFill>
                  <a:schemeClr val="tx1"/>
                </a:solidFill>
              </a:rPr>
              <a:t>Tesniere</a:t>
            </a:r>
            <a:r>
              <a:rPr lang="en-US" sz="1800" dirty="0">
                <a:solidFill>
                  <a:schemeClr val="tx1"/>
                </a:solidFill>
              </a:rPr>
              <a:t>. Dependency grammar (DG) is opposite to the constituency grammar because it lacks phrasal nodes.</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dirty="0">
                <a:solidFill>
                  <a:schemeClr val="tx1"/>
                </a:solidFill>
              </a:rPr>
              <a:t>Before giving an example of Dependency grammar, we need to know the fundamental points about Dependency grammar and Dependency relation.</a:t>
            </a:r>
          </a:p>
          <a:p>
            <a:pPr marL="800100" lvl="1" indent="-342900" algn="l">
              <a:buClr>
                <a:srgbClr val="0070C0"/>
              </a:buClr>
              <a:buSzPct val="80000"/>
              <a:buFont typeface="Wingdings" pitchFamily="2" charset="2"/>
              <a:buChar char="u"/>
            </a:pPr>
            <a:r>
              <a:rPr lang="en-US" sz="1800" dirty="0">
                <a:solidFill>
                  <a:schemeClr val="tx1"/>
                </a:solidFill>
              </a:rPr>
              <a:t>In DG, the linguistic units, i.e., words are connected to each other by directed links.</a:t>
            </a:r>
          </a:p>
          <a:p>
            <a:pPr marL="800100" lvl="1" indent="-342900" algn="l">
              <a:buClr>
                <a:srgbClr val="0070C0"/>
              </a:buClr>
              <a:buSzPct val="80000"/>
              <a:buFont typeface="Wingdings" pitchFamily="2" charset="2"/>
              <a:buChar char="u"/>
            </a:pPr>
            <a:r>
              <a:rPr lang="en-US" sz="1800" dirty="0">
                <a:solidFill>
                  <a:schemeClr val="tx1"/>
                </a:solidFill>
              </a:rPr>
              <a:t>The verb becomes the center of the clause structure.</a:t>
            </a:r>
          </a:p>
          <a:p>
            <a:pPr marL="800100" lvl="1" indent="-342900" algn="l">
              <a:buClr>
                <a:srgbClr val="0070C0"/>
              </a:buClr>
              <a:buSzPct val="80000"/>
              <a:buFont typeface="Wingdings" pitchFamily="2" charset="2"/>
              <a:buChar char="u"/>
            </a:pPr>
            <a:r>
              <a:rPr lang="en-US" sz="1800" dirty="0">
                <a:solidFill>
                  <a:schemeClr val="tx1"/>
                </a:solidFill>
              </a:rPr>
              <a:t>Every other syntactic units are connected to the verb in terms of directed link. These syntactic units are called </a:t>
            </a:r>
            <a:r>
              <a:rPr lang="en-US" sz="1800" b="1" i="1" dirty="0">
                <a:solidFill>
                  <a:schemeClr val="tx1"/>
                </a:solidFill>
              </a:rPr>
              <a:t>dependencies</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9047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write the sentence </a:t>
            </a:r>
            <a:r>
              <a:rPr lang="en-US" sz="1800" b="1" dirty="0">
                <a:solidFill>
                  <a:schemeClr val="tx1"/>
                </a:solidFill>
              </a:rPr>
              <a:t>“This tree is illustrating the dependency relation”</a:t>
            </a:r>
            <a:r>
              <a:rPr lang="en-US" sz="1800" dirty="0">
                <a:solidFill>
                  <a:schemeClr val="tx1"/>
                </a:solidFill>
              </a:rPr>
              <a:t>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9218" name="Picture 2" descr="Illustrating The Dependency">
            <a:extLst>
              <a:ext uri="{FF2B5EF4-FFF2-40B4-BE49-F238E27FC236}">
                <a16:creationId xmlns:a16="http://schemas.microsoft.com/office/drawing/2014/main" id="{B1BE2479-0A66-44C5-B760-FC5814D80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058449"/>
            <a:ext cx="4701927" cy="327128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47BE1DAA-D5F7-4133-BD8A-485F1ED3A820}"/>
              </a:ext>
            </a:extLst>
          </p:cNvPr>
          <p:cNvSpPr txBox="1">
            <a:spLocks/>
          </p:cNvSpPr>
          <p:nvPr/>
        </p:nvSpPr>
        <p:spPr>
          <a:xfrm>
            <a:off x="467544" y="5404135"/>
            <a:ext cx="8352928" cy="95221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Parse tree that uses Constituency grammar is called constituency-based parse tree; and the parse trees that uses dependency grammar is called dependency-based parse tree.</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Tree>
    <p:extLst>
      <p:ext uri="{BB962C8B-B14F-4D97-AF65-F5344CB8AC3E}">
        <p14:creationId xmlns:p14="http://schemas.microsoft.com/office/powerpoint/2010/main" val="119636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Context Free Grammar</a:t>
            </a:r>
          </a:p>
          <a:p>
            <a:pPr marL="342900" indent="-342900" algn="l">
              <a:buClr>
                <a:srgbClr val="0070C0"/>
              </a:buClr>
              <a:buSzPct val="80000"/>
              <a:buFont typeface="Wingdings" pitchFamily="2" charset="2"/>
              <a:buChar char="u"/>
            </a:pPr>
            <a:r>
              <a:rPr lang="en-US" sz="1800" dirty="0">
                <a:solidFill>
                  <a:schemeClr val="tx1"/>
                </a:solidFill>
              </a:rPr>
              <a:t>Context free grammar, also called CFG, is a notation for describing languages and a superset of Regular grammar. It can be seen in the following diagram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11266" name="Picture 2" descr="Context Free Grammar">
            <a:extLst>
              <a:ext uri="{FF2B5EF4-FFF2-40B4-BE49-F238E27FC236}">
                <a16:creationId xmlns:a16="http://schemas.microsoft.com/office/drawing/2014/main" id="{313D68D6-1941-4524-A44F-930289B58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455516"/>
            <a:ext cx="3143250" cy="3133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0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50875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Definition of CFG</a:t>
            </a:r>
          </a:p>
          <a:p>
            <a:pPr marL="342900" indent="-342900" algn="l">
              <a:buClr>
                <a:srgbClr val="0070C0"/>
              </a:buClr>
              <a:buSzPct val="80000"/>
              <a:buFont typeface="Wingdings" pitchFamily="2" charset="2"/>
              <a:buChar char="u"/>
            </a:pPr>
            <a:r>
              <a:rPr lang="en-US" sz="1800" dirty="0">
                <a:solidFill>
                  <a:schemeClr val="tx1"/>
                </a:solidFill>
              </a:rPr>
              <a:t>CFG consists of finite set of grammar rules with the following four components −</a:t>
            </a:r>
          </a:p>
          <a:p>
            <a:pPr marL="342900" indent="-342900" algn="l">
              <a:buClr>
                <a:srgbClr val="0070C0"/>
              </a:buClr>
              <a:buSzPct val="80000"/>
              <a:buFont typeface="Wingdings" pitchFamily="2" charset="2"/>
              <a:buChar char="u"/>
            </a:pPr>
            <a:r>
              <a:rPr lang="en-US" sz="1800" dirty="0">
                <a:solidFill>
                  <a:schemeClr val="tx1"/>
                </a:solidFill>
              </a:rPr>
              <a:t>Set of Non-terminals</a:t>
            </a:r>
          </a:p>
          <a:p>
            <a:pPr marL="342900" indent="-342900" algn="l">
              <a:buClr>
                <a:srgbClr val="0070C0"/>
              </a:buClr>
              <a:buSzPct val="80000"/>
              <a:buFont typeface="Wingdings" pitchFamily="2" charset="2"/>
              <a:buChar char="u"/>
            </a:pPr>
            <a:r>
              <a:rPr lang="en-US" sz="1800" dirty="0">
                <a:solidFill>
                  <a:schemeClr val="tx1"/>
                </a:solidFill>
              </a:rPr>
              <a:t>It is denoted by V. The non-terminals are syntactic variables that denote the sets of strings, which further help defining the language, generated by the grammar.</a:t>
            </a:r>
          </a:p>
          <a:p>
            <a:pPr marL="342900" indent="-342900" algn="l">
              <a:buClr>
                <a:srgbClr val="0070C0"/>
              </a:buClr>
              <a:buSzPct val="80000"/>
              <a:buFont typeface="Wingdings" pitchFamily="2" charset="2"/>
              <a:buChar char="u"/>
            </a:pPr>
            <a:r>
              <a:rPr lang="en-US" sz="1800" b="1" dirty="0">
                <a:solidFill>
                  <a:schemeClr val="tx1"/>
                </a:solidFill>
              </a:rPr>
              <a:t>Set of Terminals</a:t>
            </a:r>
          </a:p>
          <a:p>
            <a:pPr marL="342900" indent="-342900" algn="l">
              <a:buClr>
                <a:srgbClr val="0070C0"/>
              </a:buClr>
              <a:buSzPct val="80000"/>
              <a:buFont typeface="Wingdings" pitchFamily="2" charset="2"/>
              <a:buChar char="u"/>
            </a:pPr>
            <a:r>
              <a:rPr lang="en-US" sz="1800" dirty="0">
                <a:solidFill>
                  <a:schemeClr val="tx1"/>
                </a:solidFill>
              </a:rPr>
              <a:t>It is also called tokens and defined by Σ. Strings are formed with the basic symbols of terminals.</a:t>
            </a:r>
          </a:p>
          <a:p>
            <a:pPr marL="342900" indent="-342900" algn="l">
              <a:buClr>
                <a:srgbClr val="0070C0"/>
              </a:buClr>
              <a:buSzPct val="80000"/>
              <a:buFont typeface="Wingdings" pitchFamily="2" charset="2"/>
              <a:buChar char="u"/>
            </a:pPr>
            <a:r>
              <a:rPr lang="en-US" sz="1800" b="1" dirty="0">
                <a:solidFill>
                  <a:schemeClr val="tx1"/>
                </a:solidFill>
              </a:rPr>
              <a:t>Set of Productions</a:t>
            </a:r>
          </a:p>
          <a:p>
            <a:pPr marL="342900" indent="-342900" algn="l">
              <a:buClr>
                <a:srgbClr val="0070C0"/>
              </a:buClr>
              <a:buSzPct val="80000"/>
              <a:buFont typeface="Wingdings" pitchFamily="2" charset="2"/>
              <a:buChar char="u"/>
            </a:pPr>
            <a:r>
              <a:rPr lang="en-US" sz="1800" dirty="0">
                <a:solidFill>
                  <a:schemeClr val="tx1"/>
                </a:solidFill>
              </a:rPr>
              <a:t>It is denoted by P. The set defines how the terminals and non-terminals can be combined. Every production(P) consists of non-terminals, an arrow, and terminals (the sequence of terminals). Non-terminals are called the left side of the production and terminals are called the right side of the production.</a:t>
            </a:r>
          </a:p>
          <a:p>
            <a:pPr marL="342900" indent="-342900" algn="l">
              <a:buClr>
                <a:srgbClr val="0070C0"/>
              </a:buClr>
              <a:buSzPct val="80000"/>
              <a:buFont typeface="Wingdings" pitchFamily="2" charset="2"/>
              <a:buChar char="u"/>
            </a:pPr>
            <a:r>
              <a:rPr lang="en-US" sz="1800" b="1" dirty="0">
                <a:solidFill>
                  <a:schemeClr val="tx1"/>
                </a:solidFill>
              </a:rPr>
              <a:t>Start Symbol</a:t>
            </a:r>
          </a:p>
          <a:p>
            <a:pPr marL="342900" indent="-342900" algn="l">
              <a:buClr>
                <a:srgbClr val="0070C0"/>
              </a:buClr>
              <a:buSzPct val="80000"/>
              <a:buFont typeface="Wingdings" pitchFamily="2" charset="2"/>
              <a:buChar char="u"/>
            </a:pPr>
            <a:r>
              <a:rPr lang="en-US" sz="1800" dirty="0">
                <a:solidFill>
                  <a:schemeClr val="tx1"/>
                </a:solidFill>
              </a:rPr>
              <a:t>The production begins from the start symbol. It is denoted by symbol S. Non-terminal symbol is always designated as start symbol.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39422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Syntactic analysis or parsing or syntax analysis is the third phase of NLP. The purpose of this phase is to draw exact meaning, or you can say dictionary meaning from the text. Syntax analysis checks the text for meaningfulness comparing to the rules of formal grammar. For example, the sentence like “hot ice-cream” would be rejected by semantic analyzer.</a:t>
            </a:r>
          </a:p>
          <a:p>
            <a:pPr marL="342900" indent="-342900" algn="l">
              <a:buClr>
                <a:srgbClr val="0070C0"/>
              </a:buClr>
              <a:buSzPct val="80000"/>
              <a:buFont typeface="Wingdings" pitchFamily="2" charset="2"/>
              <a:buChar char="u"/>
            </a:pPr>
            <a:r>
              <a:rPr lang="en-US" sz="1800" dirty="0">
                <a:solidFill>
                  <a:schemeClr val="tx1"/>
                </a:solidFill>
              </a:rPr>
              <a:t>In this sense, syntactic analysis or parsing may be defined as the process of analyzing the strings of symbols in natural language conforming to the rules of formal grammar. The origin of the word </a:t>
            </a:r>
            <a:r>
              <a:rPr lang="en-US" sz="1800" b="1" i="1" dirty="0">
                <a:solidFill>
                  <a:schemeClr val="tx1"/>
                </a:solidFill>
              </a:rPr>
              <a:t>‘parsing’</a:t>
            </a:r>
            <a:r>
              <a:rPr lang="en-US" sz="1800" dirty="0">
                <a:solidFill>
                  <a:schemeClr val="tx1"/>
                </a:solidFill>
              </a:rPr>
              <a:t> is from Latin word </a:t>
            </a:r>
            <a:r>
              <a:rPr lang="en-US" sz="1800" b="1" i="1" dirty="0">
                <a:solidFill>
                  <a:schemeClr val="tx1"/>
                </a:solidFill>
              </a:rPr>
              <a:t>‘pars’</a:t>
            </a:r>
            <a:r>
              <a:rPr lang="en-US" sz="1800" dirty="0">
                <a:solidFill>
                  <a:schemeClr val="tx1"/>
                </a:solidFill>
              </a:rPr>
              <a:t> which means </a:t>
            </a:r>
            <a:r>
              <a:rPr lang="en-US" sz="1800" b="1" i="1" dirty="0">
                <a:solidFill>
                  <a:schemeClr val="tx1"/>
                </a:solidFill>
              </a:rPr>
              <a:t>‘part’</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002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Concept of Parser</a:t>
            </a:r>
          </a:p>
          <a:p>
            <a:pPr marL="342900" indent="-342900" algn="l">
              <a:buClr>
                <a:srgbClr val="0070C0"/>
              </a:buClr>
              <a:buSzPct val="80000"/>
              <a:buFont typeface="Wingdings" pitchFamily="2" charset="2"/>
              <a:buChar char="u"/>
            </a:pPr>
            <a:r>
              <a:rPr lang="en-US" sz="1800" dirty="0">
                <a:solidFill>
                  <a:schemeClr val="tx1"/>
                </a:solidFill>
              </a:rPr>
              <a:t>It is used to implement the task of parsing. It may be defined as the software component designed for taking input data (text) and giving structural representation of the input after checking for correct syntax as per formal grammar. It also builds a data structure generally in the form of parse tree or abstract syntax tree or other hierarchical structure.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Symbol Table">
            <a:extLst>
              <a:ext uri="{FF2B5EF4-FFF2-40B4-BE49-F238E27FC236}">
                <a16:creationId xmlns:a16="http://schemas.microsoft.com/office/drawing/2014/main" id="{2241357F-69C8-4668-9AB2-933E6C2C8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84984"/>
            <a:ext cx="5314950" cy="18573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60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main roles of the parse include −</a:t>
            </a:r>
          </a:p>
          <a:p>
            <a:pPr marL="800100" lvl="1" indent="-342900" algn="l">
              <a:buClr>
                <a:srgbClr val="0070C0"/>
              </a:buClr>
              <a:buSzPct val="80000"/>
              <a:buFont typeface="Wingdings" pitchFamily="2" charset="2"/>
              <a:buChar char="u"/>
            </a:pPr>
            <a:r>
              <a:rPr lang="en-US" sz="1800" dirty="0">
                <a:solidFill>
                  <a:schemeClr val="tx1"/>
                </a:solidFill>
              </a:rPr>
              <a:t>To report any syntax error.</a:t>
            </a:r>
          </a:p>
          <a:p>
            <a:pPr marL="800100" lvl="1" indent="-342900" algn="l">
              <a:buClr>
                <a:srgbClr val="0070C0"/>
              </a:buClr>
              <a:buSzPct val="80000"/>
              <a:buFont typeface="Wingdings" pitchFamily="2" charset="2"/>
              <a:buChar char="u"/>
            </a:pPr>
            <a:r>
              <a:rPr lang="en-US" sz="1800" dirty="0">
                <a:solidFill>
                  <a:schemeClr val="tx1"/>
                </a:solidFill>
              </a:rPr>
              <a:t>To recover from commonly occurring error so that the processing of the remainder of program can be continued.</a:t>
            </a:r>
          </a:p>
          <a:p>
            <a:pPr marL="800100" lvl="1" indent="-342900" algn="l">
              <a:buClr>
                <a:srgbClr val="0070C0"/>
              </a:buClr>
              <a:buSzPct val="80000"/>
              <a:buFont typeface="Wingdings" pitchFamily="2" charset="2"/>
              <a:buChar char="u"/>
            </a:pPr>
            <a:r>
              <a:rPr lang="en-US" sz="1800" dirty="0">
                <a:solidFill>
                  <a:schemeClr val="tx1"/>
                </a:solidFill>
              </a:rPr>
              <a:t>To create parse tree.</a:t>
            </a:r>
          </a:p>
          <a:p>
            <a:pPr marL="800100" lvl="1" indent="-342900" algn="l">
              <a:buClr>
                <a:srgbClr val="0070C0"/>
              </a:buClr>
              <a:buSzPct val="80000"/>
              <a:buFont typeface="Wingdings" pitchFamily="2" charset="2"/>
              <a:buChar char="u"/>
            </a:pPr>
            <a:r>
              <a:rPr lang="en-US" sz="1800" dirty="0">
                <a:solidFill>
                  <a:schemeClr val="tx1"/>
                </a:solidFill>
              </a:rPr>
              <a:t>To create symbol table.</a:t>
            </a:r>
          </a:p>
          <a:p>
            <a:pPr marL="800100" lvl="1" indent="-342900" algn="l">
              <a:buClr>
                <a:srgbClr val="0070C0"/>
              </a:buClr>
              <a:buSzPct val="80000"/>
              <a:buFont typeface="Wingdings" pitchFamily="2" charset="2"/>
              <a:buChar char="u"/>
            </a:pPr>
            <a:r>
              <a:rPr lang="en-US" sz="1800" dirty="0">
                <a:solidFill>
                  <a:schemeClr val="tx1"/>
                </a:solidFill>
              </a:rPr>
              <a:t>To produce intermediate representations (IR).</a:t>
            </a:r>
          </a:p>
          <a:p>
            <a:pPr marL="342900" indent="-342900" algn="l">
              <a:buClr>
                <a:srgbClr val="0070C0"/>
              </a:buClr>
              <a:buSzPct val="80000"/>
              <a:buFont typeface="Wingdings" pitchFamily="2" charset="2"/>
              <a:buChar char="u"/>
            </a:pPr>
            <a:r>
              <a:rPr lang="en-US" sz="1800" dirty="0">
                <a:solidFill>
                  <a:schemeClr val="tx1"/>
                </a:solidFill>
              </a:rPr>
              <a:t>Types of Parsing</a:t>
            </a:r>
          </a:p>
          <a:p>
            <a:pPr marL="342900" indent="-342900" algn="l">
              <a:buClr>
                <a:srgbClr val="0070C0"/>
              </a:buClr>
              <a:buSzPct val="80000"/>
              <a:buFont typeface="Wingdings" pitchFamily="2" charset="2"/>
              <a:buChar char="u"/>
            </a:pPr>
            <a:r>
              <a:rPr lang="en-US" sz="1800" dirty="0">
                <a:solidFill>
                  <a:schemeClr val="tx1"/>
                </a:solidFill>
              </a:rPr>
              <a:t>Derivation divides parsing into the followings two types −</a:t>
            </a:r>
          </a:p>
          <a:p>
            <a:pPr marL="800100" lvl="1" indent="-342900" algn="l">
              <a:buClr>
                <a:srgbClr val="0070C0"/>
              </a:buClr>
              <a:buSzPct val="80000"/>
              <a:buFont typeface="Wingdings" pitchFamily="2" charset="2"/>
              <a:buChar char="u"/>
            </a:pPr>
            <a:r>
              <a:rPr lang="en-US" sz="1800" dirty="0">
                <a:solidFill>
                  <a:schemeClr val="tx1"/>
                </a:solidFill>
              </a:rPr>
              <a:t>Top-down Parsing</a:t>
            </a:r>
          </a:p>
          <a:p>
            <a:pPr marL="800100" lvl="1" indent="-342900" algn="l">
              <a:buClr>
                <a:srgbClr val="0070C0"/>
              </a:buClr>
              <a:buSzPct val="80000"/>
              <a:buFont typeface="Wingdings" pitchFamily="2" charset="2"/>
              <a:buChar char="u"/>
            </a:pPr>
            <a:r>
              <a:rPr lang="en-US" sz="1800" dirty="0">
                <a:solidFill>
                  <a:schemeClr val="tx1"/>
                </a:solidFill>
              </a:rPr>
              <a:t>Bottom-up Parsing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62752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960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Top-down Parsing</a:t>
            </a:r>
          </a:p>
          <a:p>
            <a:pPr marL="342900" indent="-342900" algn="l">
              <a:buClr>
                <a:srgbClr val="0070C0"/>
              </a:buClr>
              <a:buSzPct val="80000"/>
              <a:buFont typeface="Wingdings" pitchFamily="2" charset="2"/>
              <a:buChar char="u"/>
            </a:pPr>
            <a:r>
              <a:rPr lang="en-US" sz="1800" dirty="0">
                <a:solidFill>
                  <a:schemeClr val="tx1"/>
                </a:solidFill>
              </a:rPr>
              <a:t>In this kind of parsing, the parser starts constructing the parse tree from the start symbol and then tries to transform the start symbol to the input. The most common form of </a:t>
            </a:r>
            <a:r>
              <a:rPr lang="en-US" sz="1800" dirty="0" err="1">
                <a:solidFill>
                  <a:schemeClr val="tx1"/>
                </a:solidFill>
              </a:rPr>
              <a:t>topdown</a:t>
            </a:r>
            <a:r>
              <a:rPr lang="en-US" sz="1800" dirty="0">
                <a:solidFill>
                  <a:schemeClr val="tx1"/>
                </a:solidFill>
              </a:rPr>
              <a:t> parsing uses recursive procedure to process the input. The main </a:t>
            </a:r>
            <a:r>
              <a:rPr lang="en-US" sz="1800" b="1" dirty="0">
                <a:solidFill>
                  <a:schemeClr val="tx1"/>
                </a:solidFill>
              </a:rPr>
              <a:t>disadvantage of recursive descent parsing is backtracking.</a:t>
            </a:r>
          </a:p>
          <a:p>
            <a:pPr marL="342900" indent="-342900" algn="l">
              <a:buClr>
                <a:srgbClr val="0070C0"/>
              </a:buClr>
              <a:buSzPct val="80000"/>
              <a:buFont typeface="Wingdings" pitchFamily="2" charset="2"/>
              <a:buChar char="u"/>
            </a:pPr>
            <a:r>
              <a:rPr lang="en-US" sz="1800" b="1" dirty="0">
                <a:solidFill>
                  <a:schemeClr val="tx1"/>
                </a:solidFill>
              </a:rPr>
              <a:t>Bottom-up Parsing</a:t>
            </a:r>
          </a:p>
          <a:p>
            <a:pPr marL="342900" indent="-342900" algn="l">
              <a:buClr>
                <a:srgbClr val="0070C0"/>
              </a:buClr>
              <a:buSzPct val="80000"/>
              <a:buFont typeface="Wingdings" pitchFamily="2" charset="2"/>
              <a:buChar char="u"/>
            </a:pPr>
            <a:r>
              <a:rPr lang="en-US" sz="1800" dirty="0">
                <a:solidFill>
                  <a:schemeClr val="tx1"/>
                </a:solidFill>
              </a:rPr>
              <a:t>In this kind of parsing, the parser starts with the input symbol and tries to construct the parser tree up to the start symbol.</a:t>
            </a:r>
          </a:p>
          <a:p>
            <a:pPr marL="342900" indent="-342900" algn="l">
              <a:buClr>
                <a:srgbClr val="0070C0"/>
              </a:buClr>
              <a:buSzPct val="80000"/>
              <a:buFont typeface="Wingdings" pitchFamily="2" charset="2"/>
              <a:buChar char="u"/>
            </a:pPr>
            <a:r>
              <a:rPr lang="en-US" sz="1800" b="1" dirty="0">
                <a:solidFill>
                  <a:schemeClr val="tx1"/>
                </a:solidFill>
              </a:rPr>
              <a:t>Concept of Derivation</a:t>
            </a:r>
          </a:p>
          <a:p>
            <a:pPr marL="342900" indent="-342900" algn="l">
              <a:buClr>
                <a:srgbClr val="0070C0"/>
              </a:buClr>
              <a:buSzPct val="80000"/>
              <a:buFont typeface="Wingdings" pitchFamily="2" charset="2"/>
              <a:buChar char="u"/>
            </a:pPr>
            <a:r>
              <a:rPr lang="en-US" sz="1800" dirty="0">
                <a:solidFill>
                  <a:schemeClr val="tx1"/>
                </a:solidFill>
              </a:rPr>
              <a:t>In order to get the input string, we need a sequence of production rules. Derivation is a set of production rules. During parsing, we need to decide the non-terminal, which is to be replaced along with deciding the production rule with the help of which the non-terminal will be replaced.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84328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Derivation</a:t>
            </a:r>
          </a:p>
          <a:p>
            <a:pPr marL="342900" indent="-342900" algn="l">
              <a:buClr>
                <a:srgbClr val="0070C0"/>
              </a:buClr>
              <a:buSzPct val="80000"/>
              <a:buFont typeface="Wingdings" pitchFamily="2" charset="2"/>
              <a:buChar char="u"/>
            </a:pPr>
            <a:r>
              <a:rPr lang="en-US" sz="1800" dirty="0">
                <a:solidFill>
                  <a:schemeClr val="tx1"/>
                </a:solidFill>
              </a:rPr>
              <a:t>In this section, we will learn about the two types of derivations, which can be used to decide which non-terminal to be replaced with production rule −</a:t>
            </a:r>
          </a:p>
          <a:p>
            <a:pPr marL="342900" indent="-342900" algn="l">
              <a:buClr>
                <a:srgbClr val="0070C0"/>
              </a:buClr>
              <a:buSzPct val="80000"/>
              <a:buFont typeface="Wingdings" pitchFamily="2" charset="2"/>
              <a:buChar char="u"/>
            </a:pPr>
            <a:r>
              <a:rPr lang="en-US" sz="1800" b="1" dirty="0">
                <a:solidFill>
                  <a:schemeClr val="tx1"/>
                </a:solidFill>
              </a:rPr>
              <a:t>Left-most Derivation</a:t>
            </a:r>
          </a:p>
          <a:p>
            <a:pPr marL="342900" indent="-342900" algn="l">
              <a:buClr>
                <a:srgbClr val="0070C0"/>
              </a:buClr>
              <a:buSzPct val="80000"/>
              <a:buFont typeface="Wingdings" pitchFamily="2" charset="2"/>
              <a:buChar char="u"/>
            </a:pPr>
            <a:r>
              <a:rPr lang="en-US" sz="1800" dirty="0">
                <a:solidFill>
                  <a:schemeClr val="tx1"/>
                </a:solidFill>
              </a:rPr>
              <a:t>In the left-most derivation, the sentential form of an input is scanned and replaced from the left to the right. The sentential form in this case is called the left-sentential form.</a:t>
            </a:r>
          </a:p>
          <a:p>
            <a:pPr marL="342900" indent="-342900" algn="l">
              <a:buClr>
                <a:srgbClr val="0070C0"/>
              </a:buClr>
              <a:buSzPct val="80000"/>
              <a:buFont typeface="Wingdings" pitchFamily="2" charset="2"/>
              <a:buChar char="u"/>
            </a:pPr>
            <a:r>
              <a:rPr lang="en-US" sz="1800" b="1" dirty="0">
                <a:solidFill>
                  <a:schemeClr val="tx1"/>
                </a:solidFill>
              </a:rPr>
              <a:t>Right-most Derivation</a:t>
            </a:r>
          </a:p>
          <a:p>
            <a:pPr marL="342900" indent="-342900" algn="l">
              <a:buClr>
                <a:srgbClr val="0070C0"/>
              </a:buClr>
              <a:buSzPct val="80000"/>
              <a:buFont typeface="Wingdings" pitchFamily="2" charset="2"/>
              <a:buChar char="u"/>
            </a:pPr>
            <a:r>
              <a:rPr lang="en-US" sz="1800" dirty="0">
                <a:solidFill>
                  <a:schemeClr val="tx1"/>
                </a:solidFill>
              </a:rPr>
              <a:t>In the left-most derivation, the sentential form of an input is scanned and replaced from right to left. The sentential form in this case is called the right-sentential form.</a:t>
            </a:r>
          </a:p>
          <a:p>
            <a:pPr marL="342900" indent="-342900" algn="l">
              <a:buClr>
                <a:srgbClr val="0070C0"/>
              </a:buClr>
              <a:buSzPct val="80000"/>
              <a:buFont typeface="Wingdings" pitchFamily="2" charset="2"/>
              <a:buChar char="u"/>
            </a:pPr>
            <a:r>
              <a:rPr lang="en-US" sz="1800" b="1" dirty="0">
                <a:solidFill>
                  <a:schemeClr val="tx1"/>
                </a:solidFill>
              </a:rPr>
              <a:t>Concept of Parse Tree</a:t>
            </a:r>
          </a:p>
          <a:p>
            <a:pPr marL="342900" indent="-342900" algn="l">
              <a:buClr>
                <a:srgbClr val="0070C0"/>
              </a:buClr>
              <a:buSzPct val="80000"/>
              <a:buFont typeface="Wingdings" pitchFamily="2" charset="2"/>
              <a:buChar char="u"/>
            </a:pPr>
            <a:r>
              <a:rPr lang="en-US" sz="1800" dirty="0">
                <a:solidFill>
                  <a:schemeClr val="tx1"/>
                </a:solidFill>
              </a:rPr>
              <a:t>It may be defined as the graphical depiction of a derivation. The start symbol of derivation serves as the root of the parse tree. In every parse tree, the leaf nodes are terminals and interior nodes are non-terminals. A property of parse tree is that in-order traversal will produce the original input string.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82642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Concept of Grammar</a:t>
            </a:r>
          </a:p>
          <a:p>
            <a:pPr marL="342900" indent="-342900" algn="l">
              <a:buClr>
                <a:srgbClr val="0070C0"/>
              </a:buClr>
              <a:buSzPct val="80000"/>
              <a:buFont typeface="Wingdings" pitchFamily="2" charset="2"/>
              <a:buChar char="u"/>
            </a:pPr>
            <a:r>
              <a:rPr lang="en-US" sz="1800" dirty="0">
                <a:solidFill>
                  <a:schemeClr val="tx1"/>
                </a:solidFill>
              </a:rPr>
              <a:t>Grammar is very essential and important to describe the syntactic structure of well-formed programs. In the literary sense, they denote syntactical rules for conversation in natural languages. Linguistics have attempted to define grammars since the inception of natural languages like English, Hindi, etc.</a:t>
            </a:r>
          </a:p>
          <a:p>
            <a:pPr marL="342900" indent="-342900" algn="l">
              <a:buClr>
                <a:srgbClr val="0070C0"/>
              </a:buClr>
              <a:buSzPct val="80000"/>
              <a:buFont typeface="Wingdings" pitchFamily="2" charset="2"/>
              <a:buChar char="u"/>
            </a:pPr>
            <a:r>
              <a:rPr lang="en-US" sz="1800" dirty="0">
                <a:solidFill>
                  <a:schemeClr val="tx1"/>
                </a:solidFill>
              </a:rPr>
              <a:t>The theory of formal languages is also applicable in the fields of Computer Science mainly in programming languages and data structure. For example, in ‘C’ language, the precise grammar rules state how functions are made from lists and statements.</a:t>
            </a:r>
          </a:p>
          <a:p>
            <a:pPr marL="342900" indent="-342900" algn="l">
              <a:buClr>
                <a:srgbClr val="0070C0"/>
              </a:buClr>
              <a:buSzPct val="80000"/>
              <a:buFont typeface="Wingdings" pitchFamily="2" charset="2"/>
              <a:buChar char="u"/>
            </a:pPr>
            <a:r>
              <a:rPr lang="en-US" sz="1800" dirty="0">
                <a:solidFill>
                  <a:schemeClr val="tx1"/>
                </a:solidFill>
              </a:rPr>
              <a:t>A mathematical model of grammar was given by </a:t>
            </a:r>
            <a:r>
              <a:rPr lang="en-US" sz="1800" b="1" dirty="0">
                <a:solidFill>
                  <a:schemeClr val="tx1"/>
                </a:solidFill>
              </a:rPr>
              <a:t>Noam Chomsky</a:t>
            </a:r>
            <a:r>
              <a:rPr lang="en-US" sz="1800" dirty="0">
                <a:solidFill>
                  <a:schemeClr val="tx1"/>
                </a:solidFill>
              </a:rPr>
              <a:t> in 1956, which is effective for writing computer languages.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424280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Mathematically, a grammar G can be formally written as a 4-tuple (N, T, S, P) where −</a:t>
            </a:r>
          </a:p>
          <a:p>
            <a:pPr marL="342900" indent="-342900" algn="l">
              <a:buClr>
                <a:srgbClr val="0070C0"/>
              </a:buClr>
              <a:buSzPct val="80000"/>
              <a:buFont typeface="Wingdings" pitchFamily="2" charset="2"/>
              <a:buChar char="u"/>
            </a:pPr>
            <a:r>
              <a:rPr lang="en-US" sz="1800" b="1" dirty="0">
                <a:solidFill>
                  <a:schemeClr val="tx1"/>
                </a:solidFill>
              </a:rPr>
              <a:t>N</a:t>
            </a:r>
            <a:r>
              <a:rPr lang="en-US" sz="1800" dirty="0">
                <a:solidFill>
                  <a:schemeClr val="tx1"/>
                </a:solidFill>
              </a:rPr>
              <a:t> or </a:t>
            </a:r>
            <a:r>
              <a:rPr lang="en-US" sz="1800" b="1" dirty="0">
                <a:solidFill>
                  <a:schemeClr val="tx1"/>
                </a:solidFill>
              </a:rPr>
              <a:t>V</a:t>
            </a:r>
            <a:r>
              <a:rPr lang="en-US" sz="1800" b="1" baseline="-25000" dirty="0">
                <a:solidFill>
                  <a:schemeClr val="tx1"/>
                </a:solidFill>
              </a:rPr>
              <a:t>N</a:t>
            </a:r>
            <a:r>
              <a:rPr lang="en-US" sz="1800" dirty="0">
                <a:solidFill>
                  <a:schemeClr val="tx1"/>
                </a:solidFill>
              </a:rPr>
              <a:t> = set of non-terminal symbols, i.e., variables.</a:t>
            </a:r>
          </a:p>
          <a:p>
            <a:pPr marL="342900" indent="-342900" algn="l">
              <a:buClr>
                <a:srgbClr val="0070C0"/>
              </a:buClr>
              <a:buSzPct val="80000"/>
              <a:buFont typeface="Wingdings" pitchFamily="2" charset="2"/>
              <a:buChar char="u"/>
            </a:pPr>
            <a:r>
              <a:rPr lang="en-US" sz="1800" b="1" dirty="0">
                <a:solidFill>
                  <a:schemeClr val="tx1"/>
                </a:solidFill>
              </a:rPr>
              <a:t>T</a:t>
            </a:r>
            <a:r>
              <a:rPr lang="en-US" sz="1800" dirty="0">
                <a:solidFill>
                  <a:schemeClr val="tx1"/>
                </a:solidFill>
              </a:rPr>
              <a:t> or </a:t>
            </a:r>
            <a:r>
              <a:rPr lang="en-US" sz="1800" b="1" dirty="0">
                <a:solidFill>
                  <a:schemeClr val="tx1"/>
                </a:solidFill>
              </a:rPr>
              <a:t>∑</a:t>
            </a:r>
            <a:r>
              <a:rPr lang="en-US" sz="1800" dirty="0">
                <a:solidFill>
                  <a:schemeClr val="tx1"/>
                </a:solidFill>
              </a:rPr>
              <a:t> = set of terminal symbols.</a:t>
            </a:r>
          </a:p>
          <a:p>
            <a:pPr marL="342900" indent="-342900" algn="l">
              <a:buClr>
                <a:srgbClr val="0070C0"/>
              </a:buClr>
              <a:buSzPct val="80000"/>
              <a:buFont typeface="Wingdings" pitchFamily="2" charset="2"/>
              <a:buChar char="u"/>
            </a:pPr>
            <a:r>
              <a:rPr lang="en-US" sz="1800" b="1" dirty="0">
                <a:solidFill>
                  <a:schemeClr val="tx1"/>
                </a:solidFill>
              </a:rPr>
              <a:t>S</a:t>
            </a:r>
            <a:r>
              <a:rPr lang="en-US" sz="1800" dirty="0">
                <a:solidFill>
                  <a:schemeClr val="tx1"/>
                </a:solidFill>
              </a:rPr>
              <a:t> = Start symbol where S ∈ N</a:t>
            </a:r>
          </a:p>
          <a:p>
            <a:pPr marL="342900" indent="-342900" algn="l">
              <a:buClr>
                <a:srgbClr val="0070C0"/>
              </a:buClr>
              <a:buSzPct val="80000"/>
              <a:buFont typeface="Wingdings" pitchFamily="2" charset="2"/>
              <a:buChar char="u"/>
            </a:pPr>
            <a:r>
              <a:rPr lang="en-US" sz="1800" b="1" dirty="0">
                <a:solidFill>
                  <a:schemeClr val="tx1"/>
                </a:solidFill>
              </a:rPr>
              <a:t>P</a:t>
            </a:r>
            <a:r>
              <a:rPr lang="en-US" sz="1800" dirty="0">
                <a:solidFill>
                  <a:schemeClr val="tx1"/>
                </a:solidFill>
              </a:rPr>
              <a:t> denotes the Production rules for Terminals as well as Non-terminals. It has the form α → β, where α and β are strings on V</a:t>
            </a:r>
            <a:r>
              <a:rPr lang="en-US" sz="1800" baseline="-25000" dirty="0">
                <a:solidFill>
                  <a:schemeClr val="tx1"/>
                </a:solidFill>
              </a:rPr>
              <a:t>N</a:t>
            </a:r>
            <a:r>
              <a:rPr lang="en-US" sz="1800" dirty="0">
                <a:solidFill>
                  <a:schemeClr val="tx1"/>
                </a:solidFill>
              </a:rPr>
              <a:t> ∪ ∑ and least one symbol of α belongs to V</a:t>
            </a:r>
            <a:r>
              <a:rPr lang="en-US" sz="1800" baseline="-25000" dirty="0">
                <a:solidFill>
                  <a:schemeClr val="tx1"/>
                </a:solidFill>
              </a:rPr>
              <a:t>N</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40389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Syntactic Analysis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608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Phrase Structure or Constituency Grammar</a:t>
            </a:r>
          </a:p>
          <a:p>
            <a:pPr marL="342900" indent="-342900" algn="l">
              <a:buClr>
                <a:srgbClr val="0070C0"/>
              </a:buClr>
              <a:buSzPct val="80000"/>
              <a:buFont typeface="Wingdings" pitchFamily="2" charset="2"/>
              <a:buChar char="u"/>
            </a:pPr>
            <a:r>
              <a:rPr lang="en-US" sz="1800" dirty="0">
                <a:solidFill>
                  <a:schemeClr val="tx1"/>
                </a:solidFill>
              </a:rPr>
              <a:t>Phrase structure grammar, introduced by Noam Chomsky, is based on the constituency relation. That is why it is also called constituency grammar. It is opposite to dependency grammar.</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dirty="0">
                <a:solidFill>
                  <a:schemeClr val="tx1"/>
                </a:solidFill>
              </a:rPr>
              <a:t>Before giving an example of constituency grammar, we need to know the fundamental points about constituency grammar and constituency relation.</a:t>
            </a:r>
          </a:p>
          <a:p>
            <a:pPr marL="800100" lvl="1" indent="-342900" algn="l">
              <a:buClr>
                <a:srgbClr val="0070C0"/>
              </a:buClr>
              <a:buSzPct val="80000"/>
              <a:buFont typeface="Wingdings" pitchFamily="2" charset="2"/>
              <a:buChar char="u"/>
            </a:pPr>
            <a:r>
              <a:rPr lang="en-US" sz="1800" dirty="0">
                <a:solidFill>
                  <a:schemeClr val="tx1"/>
                </a:solidFill>
              </a:rPr>
              <a:t>All the related frameworks view the sentence structure in terms of constituency relation.</a:t>
            </a:r>
          </a:p>
          <a:p>
            <a:pPr marL="800100" lvl="1" indent="-342900" algn="l">
              <a:buClr>
                <a:srgbClr val="0070C0"/>
              </a:buClr>
              <a:buSzPct val="80000"/>
              <a:buFont typeface="Wingdings" pitchFamily="2" charset="2"/>
              <a:buChar char="u"/>
            </a:pPr>
            <a:r>
              <a:rPr lang="en-US" sz="1800" dirty="0">
                <a:solidFill>
                  <a:schemeClr val="tx1"/>
                </a:solidFill>
              </a:rPr>
              <a:t>The constituency relation is derived from the subject-predicate division of Latin as well as Greek grammar.</a:t>
            </a:r>
          </a:p>
          <a:p>
            <a:pPr marL="800100" lvl="1" indent="-342900" algn="l">
              <a:buClr>
                <a:srgbClr val="0070C0"/>
              </a:buClr>
              <a:buSzPct val="80000"/>
              <a:buFont typeface="Wingdings" pitchFamily="2" charset="2"/>
              <a:buChar char="u"/>
            </a:pPr>
            <a:r>
              <a:rPr lang="en-US" sz="1800" dirty="0">
                <a:solidFill>
                  <a:schemeClr val="tx1"/>
                </a:solidFill>
              </a:rPr>
              <a:t>The basic clause structure is understood in terms of </a:t>
            </a:r>
            <a:r>
              <a:rPr lang="en-US" sz="1800" b="1" dirty="0">
                <a:solidFill>
                  <a:schemeClr val="tx1"/>
                </a:solidFill>
              </a:rPr>
              <a:t>noun phrase NP</a:t>
            </a:r>
            <a:r>
              <a:rPr lang="en-US" sz="1800" dirty="0">
                <a:solidFill>
                  <a:schemeClr val="tx1"/>
                </a:solidFill>
              </a:rPr>
              <a:t> and </a:t>
            </a:r>
            <a:r>
              <a:rPr lang="en-US" sz="1800" b="1" dirty="0">
                <a:solidFill>
                  <a:schemeClr val="tx1"/>
                </a:solidFill>
              </a:rPr>
              <a:t>verb phrase VP</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https://www.tutorialspoint.com/natural_language_processing/natural_language_processing_syntactic_analysis.htm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3270186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1652</Words>
  <Application>Microsoft Office PowerPoint</Application>
  <PresentationFormat>On-screen Show (4:3)</PresentationFormat>
  <Paragraphs>125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佈景主題</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5 Syntactic Analysis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393</cp:revision>
  <dcterms:created xsi:type="dcterms:W3CDTF">2018-09-28T16:40:41Z</dcterms:created>
  <dcterms:modified xsi:type="dcterms:W3CDTF">2020-05-01T05:34:55Z</dcterms:modified>
</cp:coreProperties>
</file>