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1" r:id="rId4"/>
    <p:sldId id="260" r:id="rId5"/>
    <p:sldId id="263" r:id="rId6"/>
    <p:sldId id="262" r:id="rId7"/>
    <p:sldId id="265" r:id="rId8"/>
    <p:sldId id="264" r:id="rId9"/>
    <p:sldId id="266" r:id="rId10"/>
    <p:sldId id="267" r:id="rId11"/>
    <p:sldId id="269" r:id="rId12"/>
    <p:sldId id="268"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2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emantic_analysi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emantic_analysi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emantic_analysi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emantic_analysi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emantic_analysi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emantic_analysi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emantic_analysi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emantic_analysi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emantic_analysi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emantic_analysi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emantic_analysi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Semantic Analysis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Semantic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9523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Approaches to Meaning Representations</a:t>
            </a:r>
          </a:p>
          <a:p>
            <a:pPr marL="342900" indent="-342900" algn="l">
              <a:buClr>
                <a:srgbClr val="0070C0"/>
              </a:buClr>
              <a:buSzPct val="80000"/>
              <a:buFont typeface="Wingdings" pitchFamily="2" charset="2"/>
              <a:buChar char="u"/>
            </a:pPr>
            <a:r>
              <a:rPr lang="en-US" sz="1800" dirty="0">
                <a:solidFill>
                  <a:schemeClr val="tx1"/>
                </a:solidFill>
              </a:rPr>
              <a:t>Semantic analysis uses the following approaches for the representation of meaning:</a:t>
            </a:r>
          </a:p>
          <a:p>
            <a:pPr marL="800100" lvl="1" indent="-342900" algn="l">
              <a:buClr>
                <a:srgbClr val="0070C0"/>
              </a:buClr>
              <a:buSzPct val="80000"/>
              <a:buFont typeface="Wingdings" pitchFamily="2" charset="2"/>
              <a:buChar char="u"/>
            </a:pPr>
            <a:r>
              <a:rPr lang="en-US" sz="1800" dirty="0">
                <a:solidFill>
                  <a:schemeClr val="tx1"/>
                </a:solidFill>
              </a:rPr>
              <a:t>First order predicate logic (FOPL)</a:t>
            </a:r>
          </a:p>
          <a:p>
            <a:pPr marL="800100" lvl="1" indent="-342900" algn="l">
              <a:buClr>
                <a:srgbClr val="0070C0"/>
              </a:buClr>
              <a:buSzPct val="80000"/>
              <a:buFont typeface="Wingdings" pitchFamily="2" charset="2"/>
              <a:buChar char="u"/>
            </a:pPr>
            <a:r>
              <a:rPr lang="en-US" sz="1800" dirty="0">
                <a:solidFill>
                  <a:schemeClr val="tx1"/>
                </a:solidFill>
              </a:rPr>
              <a:t>Semantic Nets</a:t>
            </a:r>
          </a:p>
          <a:p>
            <a:pPr marL="800100" lvl="1" indent="-342900" algn="l">
              <a:buClr>
                <a:srgbClr val="0070C0"/>
              </a:buClr>
              <a:buSzPct val="80000"/>
              <a:buFont typeface="Wingdings" pitchFamily="2" charset="2"/>
              <a:buChar char="u"/>
            </a:pPr>
            <a:r>
              <a:rPr lang="en-US" sz="1800" dirty="0">
                <a:solidFill>
                  <a:schemeClr val="tx1"/>
                </a:solidFill>
              </a:rPr>
              <a:t>Frames</a:t>
            </a:r>
          </a:p>
          <a:p>
            <a:pPr marL="800100" lvl="1" indent="-342900" algn="l">
              <a:buClr>
                <a:srgbClr val="0070C0"/>
              </a:buClr>
              <a:buSzPct val="80000"/>
              <a:buFont typeface="Wingdings" pitchFamily="2" charset="2"/>
              <a:buChar char="u"/>
            </a:pPr>
            <a:r>
              <a:rPr lang="en-US" sz="1800" dirty="0">
                <a:solidFill>
                  <a:schemeClr val="tx1"/>
                </a:solidFill>
              </a:rPr>
              <a:t>Conceptual dependency (CD)</a:t>
            </a:r>
          </a:p>
          <a:p>
            <a:pPr marL="800100" lvl="1" indent="-342900" algn="l">
              <a:buClr>
                <a:srgbClr val="0070C0"/>
              </a:buClr>
              <a:buSzPct val="80000"/>
              <a:buFont typeface="Wingdings" pitchFamily="2" charset="2"/>
              <a:buChar char="u"/>
            </a:pPr>
            <a:r>
              <a:rPr lang="en-US" sz="1800" dirty="0">
                <a:solidFill>
                  <a:schemeClr val="tx1"/>
                </a:solidFill>
              </a:rPr>
              <a:t>Rule-based architecture</a:t>
            </a:r>
          </a:p>
          <a:p>
            <a:pPr marL="800100" lvl="1" indent="-342900" algn="l">
              <a:buClr>
                <a:srgbClr val="0070C0"/>
              </a:buClr>
              <a:buSzPct val="80000"/>
              <a:buFont typeface="Wingdings" pitchFamily="2" charset="2"/>
              <a:buChar char="u"/>
            </a:pPr>
            <a:r>
              <a:rPr lang="en-US" sz="1800" dirty="0">
                <a:solidFill>
                  <a:schemeClr val="tx1"/>
                </a:solidFill>
              </a:rPr>
              <a:t>Case Grammar</a:t>
            </a:r>
          </a:p>
          <a:p>
            <a:pPr marL="800100" lvl="1" indent="-342900" algn="l">
              <a:buClr>
                <a:srgbClr val="0070C0"/>
              </a:buClr>
              <a:buSzPct val="80000"/>
              <a:buFont typeface="Wingdings" pitchFamily="2" charset="2"/>
              <a:buChar char="u"/>
            </a:pPr>
            <a:r>
              <a:rPr lang="en-US" sz="1800" dirty="0">
                <a:solidFill>
                  <a:schemeClr val="tx1"/>
                </a:solidFill>
              </a:rPr>
              <a:t>Conceptual Graphs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https://www.tutorialspoint.com/natural_language_processing/natural_language_processing_semantic_analysis.htm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16646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Semantic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88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Need of Meaning Representations</a:t>
            </a:r>
          </a:p>
          <a:p>
            <a:pPr marL="342900" indent="-342900" algn="l">
              <a:buClr>
                <a:srgbClr val="0070C0"/>
              </a:buClr>
              <a:buSzPct val="80000"/>
              <a:buFont typeface="Wingdings" pitchFamily="2" charset="2"/>
              <a:buChar char="u"/>
            </a:pPr>
            <a:r>
              <a:rPr lang="en-US" sz="1800" dirty="0">
                <a:solidFill>
                  <a:schemeClr val="tx1"/>
                </a:solidFill>
              </a:rPr>
              <a:t>A question that arises here is why do we need meaning representation? Followings are the reasons for the same:</a:t>
            </a:r>
          </a:p>
          <a:p>
            <a:pPr marL="342900" indent="-342900" algn="l">
              <a:buClr>
                <a:srgbClr val="0070C0"/>
              </a:buClr>
              <a:buSzPct val="80000"/>
              <a:buFont typeface="Wingdings" pitchFamily="2" charset="2"/>
              <a:buChar char="u"/>
            </a:pPr>
            <a:r>
              <a:rPr lang="en-US" sz="1800" b="1" dirty="0">
                <a:solidFill>
                  <a:schemeClr val="tx1"/>
                </a:solidFill>
              </a:rPr>
              <a:t>Linking of linguistic elements to non-linguistic elements</a:t>
            </a:r>
          </a:p>
          <a:p>
            <a:pPr marL="342900" indent="-342900" algn="l">
              <a:buClr>
                <a:srgbClr val="0070C0"/>
              </a:buClr>
              <a:buSzPct val="80000"/>
              <a:buFont typeface="Wingdings" pitchFamily="2" charset="2"/>
              <a:buChar char="u"/>
            </a:pPr>
            <a:r>
              <a:rPr lang="en-US" sz="1800" dirty="0">
                <a:solidFill>
                  <a:schemeClr val="tx1"/>
                </a:solidFill>
              </a:rPr>
              <a:t>The very first reason is that with the help of meaning representation the linking of linguistic elements to the non-linguistic elements can be done.</a:t>
            </a:r>
          </a:p>
          <a:p>
            <a:pPr marL="342900" indent="-342900" algn="l">
              <a:buClr>
                <a:srgbClr val="0070C0"/>
              </a:buClr>
              <a:buSzPct val="80000"/>
              <a:buFont typeface="Wingdings" pitchFamily="2" charset="2"/>
              <a:buChar char="u"/>
            </a:pPr>
            <a:r>
              <a:rPr lang="en-US" sz="1800" b="1" dirty="0">
                <a:solidFill>
                  <a:schemeClr val="tx1"/>
                </a:solidFill>
              </a:rPr>
              <a:t>Representing variety at lexical level</a:t>
            </a:r>
          </a:p>
          <a:p>
            <a:pPr marL="342900" indent="-342900" algn="l">
              <a:buClr>
                <a:srgbClr val="0070C0"/>
              </a:buClr>
              <a:buSzPct val="80000"/>
              <a:buFont typeface="Wingdings" pitchFamily="2" charset="2"/>
              <a:buChar char="u"/>
            </a:pPr>
            <a:r>
              <a:rPr lang="en-US" sz="1800" dirty="0">
                <a:solidFill>
                  <a:schemeClr val="tx1"/>
                </a:solidFill>
              </a:rPr>
              <a:t>With the help of meaning representation, unambiguous, canonical forms can be represented at the lexical level.</a:t>
            </a:r>
          </a:p>
          <a:p>
            <a:pPr marL="342900" indent="-342900" algn="l">
              <a:buClr>
                <a:srgbClr val="0070C0"/>
              </a:buClr>
              <a:buSzPct val="80000"/>
              <a:buFont typeface="Wingdings" pitchFamily="2" charset="2"/>
              <a:buChar char="u"/>
            </a:pPr>
            <a:r>
              <a:rPr lang="en-US" sz="1800" dirty="0">
                <a:solidFill>
                  <a:schemeClr val="tx1"/>
                </a:solidFill>
              </a:rPr>
              <a:t>Can be used for reasoning</a:t>
            </a:r>
          </a:p>
          <a:p>
            <a:pPr marL="342900" indent="-342900" algn="l">
              <a:buClr>
                <a:srgbClr val="0070C0"/>
              </a:buClr>
              <a:buSzPct val="80000"/>
              <a:buFont typeface="Wingdings" pitchFamily="2" charset="2"/>
              <a:buChar char="u"/>
            </a:pPr>
            <a:r>
              <a:rPr lang="en-US" sz="1800" dirty="0">
                <a:solidFill>
                  <a:schemeClr val="tx1"/>
                </a:solidFill>
              </a:rPr>
              <a:t>Meaning representation can be used to reason for verifying what is true in the world as well as to infer the knowledge from the semantic representation.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https://www.tutorialspoint.com/natural_language_processing/natural_language_processing_semantic_analysis.htm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3749281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Semantic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924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Lexical Semantics</a:t>
            </a:r>
          </a:p>
          <a:p>
            <a:pPr marL="342900" indent="-342900" algn="l">
              <a:buClr>
                <a:srgbClr val="0070C0"/>
              </a:buClr>
              <a:buSzPct val="80000"/>
              <a:buFont typeface="Wingdings" pitchFamily="2" charset="2"/>
              <a:buChar char="u"/>
            </a:pPr>
            <a:r>
              <a:rPr lang="en-US" sz="1800" dirty="0">
                <a:solidFill>
                  <a:schemeClr val="tx1"/>
                </a:solidFill>
              </a:rPr>
              <a:t>The first part of semantic analysis, studying the meaning of individual words is called lexical semantics. </a:t>
            </a:r>
          </a:p>
          <a:p>
            <a:pPr marL="342900" indent="-342900" algn="l">
              <a:buClr>
                <a:srgbClr val="0070C0"/>
              </a:buClr>
              <a:buSzPct val="80000"/>
              <a:buFont typeface="Wingdings" pitchFamily="2" charset="2"/>
              <a:buChar char="u"/>
            </a:pPr>
            <a:r>
              <a:rPr lang="en-US" sz="1800" dirty="0">
                <a:solidFill>
                  <a:schemeClr val="tx1"/>
                </a:solidFill>
              </a:rPr>
              <a:t>It includes words, sub-words, affixes (sub-units), compound words and phrases also. All the words, sub-words, and etc. are collectively called lexical items. </a:t>
            </a:r>
          </a:p>
          <a:p>
            <a:pPr marL="342900" indent="-342900" algn="l">
              <a:buClr>
                <a:srgbClr val="0070C0"/>
              </a:buClr>
              <a:buSzPct val="80000"/>
              <a:buFont typeface="Wingdings" pitchFamily="2" charset="2"/>
              <a:buChar char="u"/>
            </a:pPr>
            <a:r>
              <a:rPr lang="en-US" sz="1800" dirty="0">
                <a:solidFill>
                  <a:schemeClr val="tx1"/>
                </a:solidFill>
              </a:rPr>
              <a:t>In other words, we can say that lexical semantics is the relationship between lexical items, meaning of sentences and syntax of sentence.</a:t>
            </a:r>
          </a:p>
          <a:p>
            <a:pPr marL="342900" indent="-342900" algn="l">
              <a:buClr>
                <a:srgbClr val="0070C0"/>
              </a:buClr>
              <a:buSzPct val="80000"/>
              <a:buFont typeface="Wingdings" pitchFamily="2" charset="2"/>
              <a:buChar char="u"/>
            </a:pPr>
            <a:r>
              <a:rPr lang="en-US" sz="1800">
                <a:solidFill>
                  <a:schemeClr val="tx1"/>
                </a:solidFill>
              </a:rPr>
              <a:t>The followings </a:t>
            </a:r>
            <a:r>
              <a:rPr lang="en-US" sz="1800" dirty="0">
                <a:solidFill>
                  <a:schemeClr val="tx1"/>
                </a:solidFill>
              </a:rPr>
              <a:t>are the steps involved in lexical semantics −</a:t>
            </a:r>
          </a:p>
          <a:p>
            <a:pPr marL="800100" lvl="1" indent="-342900" algn="l">
              <a:buClr>
                <a:srgbClr val="0070C0"/>
              </a:buClr>
              <a:buSzPct val="80000"/>
              <a:buFont typeface="Wingdings" pitchFamily="2" charset="2"/>
              <a:buChar char="u"/>
            </a:pPr>
            <a:r>
              <a:rPr lang="en-US" sz="1800" dirty="0">
                <a:solidFill>
                  <a:schemeClr val="tx1"/>
                </a:solidFill>
              </a:rPr>
              <a:t>Classification of lexical items like words, sub-words, affixes, etc. is performed in lexical semantics.</a:t>
            </a:r>
          </a:p>
          <a:p>
            <a:pPr marL="800100" lvl="1" indent="-342900" algn="l">
              <a:buClr>
                <a:srgbClr val="0070C0"/>
              </a:buClr>
              <a:buSzPct val="80000"/>
              <a:buFont typeface="Wingdings" pitchFamily="2" charset="2"/>
              <a:buChar char="u"/>
            </a:pPr>
            <a:r>
              <a:rPr lang="en-US" sz="1800" dirty="0">
                <a:solidFill>
                  <a:schemeClr val="tx1"/>
                </a:solidFill>
              </a:rPr>
              <a:t>Decomposition of lexical items like words, sub-words, affixes, etc. is performed in lexical semantics.</a:t>
            </a:r>
          </a:p>
          <a:p>
            <a:pPr marL="800100" lvl="1" indent="-342900" algn="l">
              <a:buClr>
                <a:srgbClr val="0070C0"/>
              </a:buClr>
              <a:buSzPct val="80000"/>
              <a:buFont typeface="Wingdings" pitchFamily="2" charset="2"/>
              <a:buChar char="u"/>
            </a:pPr>
            <a:r>
              <a:rPr lang="en-US" sz="1800" dirty="0">
                <a:solidFill>
                  <a:schemeClr val="tx1"/>
                </a:solidFill>
              </a:rPr>
              <a:t>Differences as well as similarities between various lexical semantic structures is also analyzed.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https://www.tutorialspoint.com/natural_language_processing/natural_language_processing_semantic_analysis.htm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421673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Semantic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purpose of semantic analysis is to draw exact meaning, or you can say dictionary meaning from the text. The work of semantic analyzer is to check the text for meaningfulness.</a:t>
            </a:r>
          </a:p>
          <a:p>
            <a:pPr marL="342900" indent="-342900" algn="l">
              <a:buClr>
                <a:srgbClr val="0070C0"/>
              </a:buClr>
              <a:buSzPct val="80000"/>
              <a:buFont typeface="Wingdings" pitchFamily="2" charset="2"/>
              <a:buChar char="u"/>
            </a:pPr>
            <a:r>
              <a:rPr lang="en-US" sz="1800" dirty="0">
                <a:solidFill>
                  <a:schemeClr val="tx1"/>
                </a:solidFill>
              </a:rPr>
              <a:t>We already know that lexical analysis also deals with the meaning of the words, then how is semantic analysis different from lexical analysis? </a:t>
            </a:r>
          </a:p>
          <a:p>
            <a:pPr marL="342900" indent="-342900" algn="l">
              <a:buClr>
                <a:srgbClr val="0070C0"/>
              </a:buClr>
              <a:buSzPct val="80000"/>
              <a:buFont typeface="Wingdings" pitchFamily="2" charset="2"/>
              <a:buChar char="u"/>
            </a:pPr>
            <a:r>
              <a:rPr lang="en-US" sz="1800" dirty="0">
                <a:solidFill>
                  <a:schemeClr val="tx1"/>
                </a:solidFill>
              </a:rPr>
              <a:t>Lexical analysis is based on smaller token but on the other side semantic analysis focuses on larger chunks.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https://www.tutorialspoint.com/natural_language_processing/natural_language_processing_semantic_analysis.htm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Semantic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semantic analysis can be divided into the following two parts:</a:t>
            </a:r>
          </a:p>
          <a:p>
            <a:pPr marL="342900" indent="-342900" algn="l">
              <a:buClr>
                <a:srgbClr val="0070C0"/>
              </a:buClr>
              <a:buSzPct val="80000"/>
              <a:buFont typeface="Wingdings" pitchFamily="2" charset="2"/>
              <a:buChar char="u"/>
            </a:pPr>
            <a:r>
              <a:rPr lang="en-US" sz="1800" b="1" dirty="0">
                <a:solidFill>
                  <a:schemeClr val="tx1"/>
                </a:solidFill>
              </a:rPr>
              <a:t>Studying meaning of individual word</a:t>
            </a:r>
          </a:p>
          <a:p>
            <a:pPr marL="342900" indent="-342900" algn="l">
              <a:buClr>
                <a:srgbClr val="0070C0"/>
              </a:buClr>
              <a:buSzPct val="80000"/>
              <a:buFont typeface="Wingdings" pitchFamily="2" charset="2"/>
              <a:buChar char="u"/>
            </a:pPr>
            <a:r>
              <a:rPr lang="en-US" sz="1800" dirty="0">
                <a:solidFill>
                  <a:schemeClr val="tx1"/>
                </a:solidFill>
              </a:rPr>
              <a:t>It is the first part of the semantic analysis in which the study of the meaning of individual words is performed. </a:t>
            </a:r>
          </a:p>
          <a:p>
            <a:pPr marL="342900" indent="-342900" algn="l">
              <a:buClr>
                <a:srgbClr val="0070C0"/>
              </a:buClr>
              <a:buSzPct val="80000"/>
              <a:buFont typeface="Wingdings" pitchFamily="2" charset="2"/>
              <a:buChar char="u"/>
            </a:pPr>
            <a:r>
              <a:rPr lang="en-US" sz="1800" dirty="0">
                <a:solidFill>
                  <a:schemeClr val="tx1"/>
                </a:solidFill>
              </a:rPr>
              <a:t>This part is called lexical semantics.</a:t>
            </a:r>
          </a:p>
          <a:p>
            <a:pPr marL="342900" indent="-342900" algn="l">
              <a:buClr>
                <a:srgbClr val="0070C0"/>
              </a:buClr>
              <a:buSzPct val="80000"/>
              <a:buFont typeface="Wingdings" pitchFamily="2" charset="2"/>
              <a:buChar char="u"/>
            </a:pPr>
            <a:r>
              <a:rPr lang="en-US" sz="1800" b="1" dirty="0">
                <a:solidFill>
                  <a:schemeClr val="tx1"/>
                </a:solidFill>
              </a:rPr>
              <a:t>Studying the combination of individual words</a:t>
            </a:r>
          </a:p>
          <a:p>
            <a:pPr marL="342900" indent="-342900" algn="l">
              <a:buClr>
                <a:srgbClr val="0070C0"/>
              </a:buClr>
              <a:buSzPct val="80000"/>
              <a:buFont typeface="Wingdings" pitchFamily="2" charset="2"/>
              <a:buChar char="u"/>
            </a:pPr>
            <a:r>
              <a:rPr lang="en-US" sz="1800" dirty="0">
                <a:solidFill>
                  <a:schemeClr val="tx1"/>
                </a:solidFill>
              </a:rPr>
              <a:t>In the second part, the individual words will be combined to provide meaning in sentences.</a:t>
            </a:r>
          </a:p>
          <a:p>
            <a:pPr marL="342900" indent="-342900" algn="l">
              <a:buClr>
                <a:srgbClr val="0070C0"/>
              </a:buClr>
              <a:buSzPct val="80000"/>
              <a:buFont typeface="Wingdings" pitchFamily="2" charset="2"/>
              <a:buChar char="u"/>
            </a:pPr>
            <a:r>
              <a:rPr lang="en-US" sz="1800" dirty="0">
                <a:solidFill>
                  <a:schemeClr val="tx1"/>
                </a:solidFill>
              </a:rPr>
              <a:t>The most important task of semantic analysis is to get the proper meaning of the sentence. </a:t>
            </a:r>
          </a:p>
          <a:p>
            <a:pPr marL="342900" indent="-342900" algn="l">
              <a:buClr>
                <a:srgbClr val="0070C0"/>
              </a:buClr>
              <a:buSzPct val="80000"/>
              <a:buFont typeface="Wingdings" pitchFamily="2" charset="2"/>
              <a:buChar char="u"/>
            </a:pPr>
            <a:r>
              <a:rPr lang="en-US" sz="1800" dirty="0">
                <a:solidFill>
                  <a:schemeClr val="tx1"/>
                </a:solidFill>
              </a:rPr>
              <a:t>For example, analyze the sentence </a:t>
            </a:r>
            <a:r>
              <a:rPr lang="en-US" sz="1800" b="1" dirty="0">
                <a:solidFill>
                  <a:schemeClr val="tx1"/>
                </a:solidFill>
              </a:rPr>
              <a:t>“Ram is great.”</a:t>
            </a:r>
            <a:r>
              <a:rPr lang="en-US" sz="1800" dirty="0">
                <a:solidFill>
                  <a:schemeClr val="tx1"/>
                </a:solidFill>
              </a:rPr>
              <a:t> In this sentence, the speaker is talking either about Lord Ram or about a person whose name is Ram. That is why the job, to get the proper meaning of the sentence, of semantic analyzer is important.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https://www.tutorialspoint.com/natural_language_processing/natural_language_processing_semantic_analysis.htm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68077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Semantic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104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Semantic Analysis</a:t>
            </a:r>
          </a:p>
          <a:p>
            <a:pPr marL="342900" indent="-342900" algn="l">
              <a:buClr>
                <a:srgbClr val="0070C0"/>
              </a:buClr>
              <a:buSzPct val="80000"/>
              <a:buFont typeface="Wingdings" pitchFamily="2" charset="2"/>
              <a:buChar char="u"/>
            </a:pPr>
            <a:r>
              <a:rPr lang="en-US" sz="1800" dirty="0">
                <a:solidFill>
                  <a:schemeClr val="tx1"/>
                </a:solidFill>
              </a:rPr>
              <a:t>Followings are some important elements of semantic analysis −</a:t>
            </a:r>
          </a:p>
          <a:p>
            <a:pPr marL="342900" indent="-342900" algn="l">
              <a:buClr>
                <a:srgbClr val="0070C0"/>
              </a:buClr>
              <a:buSzPct val="80000"/>
              <a:buFont typeface="Wingdings" pitchFamily="2" charset="2"/>
              <a:buChar char="u"/>
            </a:pPr>
            <a:r>
              <a:rPr lang="en-US" sz="1800" b="1" dirty="0">
                <a:solidFill>
                  <a:schemeClr val="tx1"/>
                </a:solidFill>
              </a:rPr>
              <a:t>Hyponymy</a:t>
            </a:r>
          </a:p>
          <a:p>
            <a:pPr marL="342900" indent="-342900" algn="l">
              <a:buClr>
                <a:srgbClr val="0070C0"/>
              </a:buClr>
              <a:buSzPct val="80000"/>
              <a:buFont typeface="Wingdings" pitchFamily="2" charset="2"/>
              <a:buChar char="u"/>
            </a:pPr>
            <a:r>
              <a:rPr lang="en-US" sz="1800" dirty="0">
                <a:solidFill>
                  <a:schemeClr val="tx1"/>
                </a:solidFill>
              </a:rPr>
              <a:t>It may be defined as the relationship between a generic term and instances of that generic term. </a:t>
            </a:r>
          </a:p>
          <a:p>
            <a:pPr marL="342900" indent="-342900" algn="l">
              <a:buClr>
                <a:srgbClr val="0070C0"/>
              </a:buClr>
              <a:buSzPct val="80000"/>
              <a:buFont typeface="Wingdings" pitchFamily="2" charset="2"/>
              <a:buChar char="u"/>
            </a:pPr>
            <a:r>
              <a:rPr lang="en-US" sz="1800" dirty="0">
                <a:solidFill>
                  <a:schemeClr val="tx1"/>
                </a:solidFill>
              </a:rPr>
              <a:t>Here the generic term is called hypernym and its instances are called hyponyms. </a:t>
            </a:r>
          </a:p>
          <a:p>
            <a:pPr marL="342900" indent="-342900" algn="l">
              <a:buClr>
                <a:srgbClr val="0070C0"/>
              </a:buClr>
              <a:buSzPct val="80000"/>
              <a:buFont typeface="Wingdings" pitchFamily="2" charset="2"/>
              <a:buChar char="u"/>
            </a:pPr>
            <a:r>
              <a:rPr lang="en-US" sz="1800" dirty="0">
                <a:solidFill>
                  <a:schemeClr val="tx1"/>
                </a:solidFill>
              </a:rPr>
              <a:t>For example, the word color is hypernym and the color blue, yellow etc. are hyponyms.</a:t>
            </a:r>
          </a:p>
          <a:p>
            <a:pPr marL="342900" indent="-342900" algn="l">
              <a:buClr>
                <a:srgbClr val="0070C0"/>
              </a:buClr>
              <a:buSzPct val="80000"/>
              <a:buFont typeface="Wingdings" pitchFamily="2" charset="2"/>
              <a:buChar char="u"/>
            </a:pPr>
            <a:r>
              <a:rPr lang="en-US" sz="1800" b="1" dirty="0">
                <a:solidFill>
                  <a:schemeClr val="tx1"/>
                </a:solidFill>
              </a:rPr>
              <a:t>Homonymy</a:t>
            </a:r>
          </a:p>
          <a:p>
            <a:pPr marL="342900" indent="-342900" algn="l">
              <a:buClr>
                <a:srgbClr val="0070C0"/>
              </a:buClr>
              <a:buSzPct val="80000"/>
              <a:buFont typeface="Wingdings" pitchFamily="2" charset="2"/>
              <a:buChar char="u"/>
            </a:pPr>
            <a:r>
              <a:rPr lang="en-US" sz="1800" dirty="0">
                <a:solidFill>
                  <a:schemeClr val="tx1"/>
                </a:solidFill>
              </a:rPr>
              <a:t>It may be defined as the words having same spelling or same form but having different and unrelated meaning. </a:t>
            </a:r>
          </a:p>
          <a:p>
            <a:pPr marL="342900" indent="-342900" algn="l">
              <a:buClr>
                <a:srgbClr val="0070C0"/>
              </a:buClr>
              <a:buSzPct val="80000"/>
              <a:buFont typeface="Wingdings" pitchFamily="2" charset="2"/>
              <a:buChar char="u"/>
            </a:pPr>
            <a:r>
              <a:rPr lang="en-US" sz="1800" dirty="0">
                <a:solidFill>
                  <a:schemeClr val="tx1"/>
                </a:solidFill>
              </a:rPr>
              <a:t>For example, the word “Bat” is a homonymy word because bat can be an implement to hit a ball or bat is a nocturnal flying mammal also.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https://www.tutorialspoint.com/natural_language_processing/natural_language_processing_semantic_analysis.htm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84315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Semantic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24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Polysemy</a:t>
            </a:r>
          </a:p>
          <a:p>
            <a:pPr marL="342900" indent="-342900" algn="l">
              <a:buClr>
                <a:srgbClr val="0070C0"/>
              </a:buClr>
              <a:buSzPct val="80000"/>
              <a:buFont typeface="Wingdings" pitchFamily="2" charset="2"/>
              <a:buChar char="u"/>
            </a:pPr>
            <a:r>
              <a:rPr lang="en-US" sz="1800" dirty="0">
                <a:solidFill>
                  <a:schemeClr val="tx1"/>
                </a:solidFill>
              </a:rPr>
              <a:t>Polysemy is a Greek word, which means “many signs”. </a:t>
            </a:r>
          </a:p>
          <a:p>
            <a:pPr marL="342900" indent="-342900" algn="l">
              <a:buClr>
                <a:srgbClr val="0070C0"/>
              </a:buClr>
              <a:buSzPct val="80000"/>
              <a:buFont typeface="Wingdings" pitchFamily="2" charset="2"/>
              <a:buChar char="u"/>
            </a:pPr>
            <a:r>
              <a:rPr lang="en-US" sz="1800" dirty="0">
                <a:solidFill>
                  <a:schemeClr val="tx1"/>
                </a:solidFill>
              </a:rPr>
              <a:t>It is a word or phrase with different but related sense. </a:t>
            </a:r>
          </a:p>
          <a:p>
            <a:pPr marL="342900" indent="-342900" algn="l">
              <a:buClr>
                <a:srgbClr val="0070C0"/>
              </a:buClr>
              <a:buSzPct val="80000"/>
              <a:buFont typeface="Wingdings" pitchFamily="2" charset="2"/>
              <a:buChar char="u"/>
            </a:pPr>
            <a:r>
              <a:rPr lang="en-US" sz="1800" dirty="0">
                <a:solidFill>
                  <a:schemeClr val="tx1"/>
                </a:solidFill>
              </a:rPr>
              <a:t>In other words, we can say that polysemy has the same spelling but different and related meaning. </a:t>
            </a:r>
          </a:p>
          <a:p>
            <a:pPr marL="342900" indent="-342900" algn="l">
              <a:buClr>
                <a:srgbClr val="0070C0"/>
              </a:buClr>
              <a:buSzPct val="80000"/>
              <a:buFont typeface="Wingdings" pitchFamily="2" charset="2"/>
              <a:buChar char="u"/>
            </a:pPr>
            <a:r>
              <a:rPr lang="en-US" sz="1800" dirty="0">
                <a:solidFill>
                  <a:schemeClr val="tx1"/>
                </a:solidFill>
              </a:rPr>
              <a:t>For example, the word “bank” is a polysemy word having the following meanings −</a:t>
            </a:r>
          </a:p>
          <a:p>
            <a:pPr marL="800100" lvl="1" indent="-342900" algn="l">
              <a:buClr>
                <a:srgbClr val="0070C0"/>
              </a:buClr>
              <a:buSzPct val="80000"/>
              <a:buFont typeface="Wingdings" pitchFamily="2" charset="2"/>
              <a:buChar char="u"/>
            </a:pPr>
            <a:r>
              <a:rPr lang="en-US" sz="1800" dirty="0">
                <a:solidFill>
                  <a:schemeClr val="tx1"/>
                </a:solidFill>
              </a:rPr>
              <a:t>A financial institution.</a:t>
            </a:r>
          </a:p>
          <a:p>
            <a:pPr marL="800100" lvl="1" indent="-342900" algn="l">
              <a:buClr>
                <a:srgbClr val="0070C0"/>
              </a:buClr>
              <a:buSzPct val="80000"/>
              <a:buFont typeface="Wingdings" pitchFamily="2" charset="2"/>
              <a:buChar char="u"/>
            </a:pPr>
            <a:r>
              <a:rPr lang="en-US" sz="1800" dirty="0">
                <a:solidFill>
                  <a:schemeClr val="tx1"/>
                </a:solidFill>
              </a:rPr>
              <a:t>The building in which such an institution is located.</a:t>
            </a:r>
          </a:p>
          <a:p>
            <a:pPr marL="800100" lvl="1" indent="-342900" algn="l">
              <a:buClr>
                <a:srgbClr val="0070C0"/>
              </a:buClr>
              <a:buSzPct val="80000"/>
              <a:buFont typeface="Wingdings" pitchFamily="2" charset="2"/>
              <a:buChar char="u"/>
            </a:pPr>
            <a:r>
              <a:rPr lang="en-US" sz="1800" dirty="0">
                <a:solidFill>
                  <a:schemeClr val="tx1"/>
                </a:solidFill>
              </a:rPr>
              <a:t>A synonym for “to rely on”.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https://www.tutorialspoint.com/natural_language_processing/natural_language_processing_semantic_analysis.htm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46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Semantic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Difference between Polysemy and Homonymy</a:t>
            </a:r>
          </a:p>
          <a:p>
            <a:pPr marL="342900" indent="-342900" algn="l">
              <a:buClr>
                <a:srgbClr val="0070C0"/>
              </a:buClr>
              <a:buSzPct val="80000"/>
              <a:buFont typeface="Wingdings" pitchFamily="2" charset="2"/>
              <a:buChar char="u"/>
            </a:pPr>
            <a:r>
              <a:rPr lang="en-US" sz="1800" dirty="0">
                <a:solidFill>
                  <a:schemeClr val="tx1"/>
                </a:solidFill>
              </a:rPr>
              <a:t>Both polysemy and homonymy words have the same syntax or spelling. </a:t>
            </a:r>
          </a:p>
          <a:p>
            <a:pPr marL="342900" indent="-342900" algn="l">
              <a:buClr>
                <a:srgbClr val="0070C0"/>
              </a:buClr>
              <a:buSzPct val="80000"/>
              <a:buFont typeface="Wingdings" pitchFamily="2" charset="2"/>
              <a:buChar char="u"/>
            </a:pPr>
            <a:r>
              <a:rPr lang="en-US" sz="1800" dirty="0">
                <a:solidFill>
                  <a:schemeClr val="tx1"/>
                </a:solidFill>
              </a:rPr>
              <a:t>The main difference between them is that in polysemy, the meanings of the words are related but in homonymy, the meanings of the words are not related. </a:t>
            </a:r>
          </a:p>
          <a:p>
            <a:pPr marL="342900" indent="-342900" algn="l">
              <a:buClr>
                <a:srgbClr val="0070C0"/>
              </a:buClr>
              <a:buSzPct val="80000"/>
              <a:buFont typeface="Wingdings" pitchFamily="2" charset="2"/>
              <a:buChar char="u"/>
            </a:pPr>
            <a:r>
              <a:rPr lang="en-US" sz="1800" dirty="0">
                <a:solidFill>
                  <a:schemeClr val="tx1"/>
                </a:solidFill>
              </a:rPr>
              <a:t>For example, if we talk about the same word “Bank”, we can write the meaning ‘a financial institution’ or ‘a river bank’. </a:t>
            </a:r>
          </a:p>
          <a:p>
            <a:pPr marL="342900" indent="-342900" algn="l">
              <a:buClr>
                <a:srgbClr val="0070C0"/>
              </a:buClr>
              <a:buSzPct val="80000"/>
              <a:buFont typeface="Wingdings" pitchFamily="2" charset="2"/>
              <a:buChar char="u"/>
            </a:pPr>
            <a:r>
              <a:rPr lang="en-US" sz="1800" dirty="0">
                <a:solidFill>
                  <a:schemeClr val="tx1"/>
                </a:solidFill>
              </a:rPr>
              <a:t>In that case it would be the example of homonym because the meanings are unrelated to each other.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https://www.tutorialspoint.com/natural_language_processing/natural_language_processing_semantic_analysis.htm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51741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Semantic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Synonymy</a:t>
            </a:r>
          </a:p>
          <a:p>
            <a:pPr marL="342900" indent="-342900" algn="l">
              <a:buClr>
                <a:srgbClr val="0070C0"/>
              </a:buClr>
              <a:buSzPct val="80000"/>
              <a:buFont typeface="Wingdings" pitchFamily="2" charset="2"/>
              <a:buChar char="u"/>
            </a:pPr>
            <a:r>
              <a:rPr lang="en-US" sz="1800" dirty="0">
                <a:solidFill>
                  <a:schemeClr val="tx1"/>
                </a:solidFill>
              </a:rPr>
              <a:t>It is the relation between two lexical items having different forms but expressing the same or a close meaning. </a:t>
            </a:r>
          </a:p>
          <a:p>
            <a:pPr marL="342900" indent="-342900" algn="l">
              <a:buClr>
                <a:srgbClr val="0070C0"/>
              </a:buClr>
              <a:buSzPct val="80000"/>
              <a:buFont typeface="Wingdings" pitchFamily="2" charset="2"/>
              <a:buChar char="u"/>
            </a:pPr>
            <a:r>
              <a:rPr lang="en-US" sz="1800" dirty="0">
                <a:solidFill>
                  <a:schemeClr val="tx1"/>
                </a:solidFill>
              </a:rPr>
              <a:t>Examples are ‘author/writer’, ‘fate/destiny’.</a:t>
            </a:r>
          </a:p>
          <a:p>
            <a:pPr marL="342900" indent="-342900" algn="l">
              <a:buClr>
                <a:srgbClr val="0070C0"/>
              </a:buClr>
              <a:buSzPct val="80000"/>
              <a:buFont typeface="Wingdings" pitchFamily="2" charset="2"/>
              <a:buChar char="u"/>
            </a:pPr>
            <a:r>
              <a:rPr lang="en-US" sz="1800" b="1" dirty="0">
                <a:solidFill>
                  <a:schemeClr val="tx1"/>
                </a:solidFill>
              </a:rPr>
              <a:t>Antonymy</a:t>
            </a:r>
          </a:p>
          <a:p>
            <a:pPr marL="342900" indent="-342900" algn="l">
              <a:buClr>
                <a:srgbClr val="0070C0"/>
              </a:buClr>
              <a:buSzPct val="80000"/>
              <a:buFont typeface="Wingdings" pitchFamily="2" charset="2"/>
              <a:buChar char="u"/>
            </a:pPr>
            <a:r>
              <a:rPr lang="en-US" sz="1800" dirty="0">
                <a:solidFill>
                  <a:schemeClr val="tx1"/>
                </a:solidFill>
              </a:rPr>
              <a:t>It is the relation between two lexical items having symmetry between their semantic components relative to an axis. </a:t>
            </a:r>
          </a:p>
          <a:p>
            <a:pPr marL="342900" indent="-342900" algn="l">
              <a:buClr>
                <a:srgbClr val="0070C0"/>
              </a:buClr>
              <a:buSzPct val="80000"/>
              <a:buFont typeface="Wingdings" pitchFamily="2" charset="2"/>
              <a:buChar char="u"/>
            </a:pPr>
            <a:r>
              <a:rPr lang="en-US" sz="1800" dirty="0">
                <a:solidFill>
                  <a:schemeClr val="tx1"/>
                </a:solidFill>
              </a:rPr>
              <a:t>The scope of antonymy is as follows −</a:t>
            </a:r>
          </a:p>
          <a:p>
            <a:pPr marL="800100" lvl="1" indent="-342900" algn="l">
              <a:buClr>
                <a:srgbClr val="0070C0"/>
              </a:buClr>
              <a:buSzPct val="80000"/>
              <a:buFont typeface="Wingdings" pitchFamily="2" charset="2"/>
              <a:buChar char="u"/>
            </a:pPr>
            <a:r>
              <a:rPr lang="en-US" sz="1800" b="1" dirty="0">
                <a:solidFill>
                  <a:schemeClr val="tx1"/>
                </a:solidFill>
              </a:rPr>
              <a:t>Application of property or not</a:t>
            </a:r>
            <a:r>
              <a:rPr lang="en-US" sz="1800" dirty="0">
                <a:solidFill>
                  <a:schemeClr val="tx1"/>
                </a:solidFill>
              </a:rPr>
              <a:t> − Example is ‘life/death’, ‘certitude/incertitude’</a:t>
            </a:r>
          </a:p>
          <a:p>
            <a:pPr marL="800100" lvl="1" indent="-342900" algn="l">
              <a:buClr>
                <a:srgbClr val="0070C0"/>
              </a:buClr>
              <a:buSzPct val="80000"/>
              <a:buFont typeface="Wingdings" pitchFamily="2" charset="2"/>
              <a:buChar char="u"/>
            </a:pPr>
            <a:r>
              <a:rPr lang="en-US" sz="1800" b="1" dirty="0">
                <a:solidFill>
                  <a:schemeClr val="tx1"/>
                </a:solidFill>
              </a:rPr>
              <a:t>Application of scalable property</a:t>
            </a:r>
            <a:r>
              <a:rPr lang="en-US" sz="1800" dirty="0">
                <a:solidFill>
                  <a:schemeClr val="tx1"/>
                </a:solidFill>
              </a:rPr>
              <a:t> − Example is ‘rich/poor’, ‘hot/cold’</a:t>
            </a:r>
          </a:p>
          <a:p>
            <a:pPr marL="800100" lvl="1" indent="-342900" algn="l">
              <a:buClr>
                <a:srgbClr val="0070C0"/>
              </a:buClr>
              <a:buSzPct val="80000"/>
              <a:buFont typeface="Wingdings" pitchFamily="2" charset="2"/>
              <a:buChar char="u"/>
            </a:pPr>
            <a:r>
              <a:rPr lang="en-US" sz="1800" b="1" dirty="0">
                <a:solidFill>
                  <a:schemeClr val="tx1"/>
                </a:solidFill>
              </a:rPr>
              <a:t>Application of a usage</a:t>
            </a:r>
            <a:r>
              <a:rPr lang="en-US" sz="1800" dirty="0">
                <a:solidFill>
                  <a:schemeClr val="tx1"/>
                </a:solidFill>
              </a:rPr>
              <a:t> − Example is ‘father/son’, ‘moon/sun’.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https://www.tutorialspoint.com/natural_language_processing/natural_language_processing_semantic_analysis.htm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87736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Semantic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Meaning Representation</a:t>
            </a:r>
          </a:p>
          <a:p>
            <a:pPr marL="342900" indent="-342900" algn="l">
              <a:buClr>
                <a:srgbClr val="0070C0"/>
              </a:buClr>
              <a:buSzPct val="80000"/>
              <a:buFont typeface="Wingdings" pitchFamily="2" charset="2"/>
              <a:buChar char="u"/>
            </a:pPr>
            <a:r>
              <a:rPr lang="en-US" sz="1800" dirty="0">
                <a:solidFill>
                  <a:schemeClr val="tx1"/>
                </a:solidFill>
              </a:rPr>
              <a:t>Semantic analysis creates a representation of the meaning of a sentence. </a:t>
            </a:r>
          </a:p>
          <a:p>
            <a:pPr marL="342900" indent="-342900" algn="l">
              <a:buClr>
                <a:srgbClr val="0070C0"/>
              </a:buClr>
              <a:buSzPct val="80000"/>
              <a:buFont typeface="Wingdings" pitchFamily="2" charset="2"/>
              <a:buChar char="u"/>
            </a:pPr>
            <a:r>
              <a:rPr lang="en-US" sz="1800" dirty="0">
                <a:solidFill>
                  <a:schemeClr val="tx1"/>
                </a:solidFill>
              </a:rPr>
              <a:t>Before getting into the concept and approaches related to meaning representation, we need to understand the building blocks of semantic system.</a:t>
            </a:r>
          </a:p>
          <a:p>
            <a:pPr marL="342900" indent="-342900" algn="l">
              <a:buClr>
                <a:srgbClr val="0070C0"/>
              </a:buClr>
              <a:buSzPct val="80000"/>
              <a:buFont typeface="Wingdings" pitchFamily="2" charset="2"/>
              <a:buChar char="u"/>
            </a:pPr>
            <a:r>
              <a:rPr lang="en-US" sz="1800" b="1" dirty="0">
                <a:solidFill>
                  <a:schemeClr val="tx1"/>
                </a:solidFill>
              </a:rPr>
              <a:t>Building Blocks of Semantic System</a:t>
            </a:r>
          </a:p>
          <a:p>
            <a:pPr marL="342900" indent="-342900" algn="l">
              <a:buClr>
                <a:srgbClr val="0070C0"/>
              </a:buClr>
              <a:buSzPct val="80000"/>
              <a:buFont typeface="Wingdings" pitchFamily="2" charset="2"/>
              <a:buChar char="u"/>
            </a:pPr>
            <a:r>
              <a:rPr lang="en-US" sz="1800" dirty="0">
                <a:solidFill>
                  <a:schemeClr val="tx1"/>
                </a:solidFill>
              </a:rPr>
              <a:t>In word representation or representation of the meaning of the words, the following building blocks play an important role −</a:t>
            </a:r>
          </a:p>
          <a:p>
            <a:pPr marL="800100" lvl="1" indent="-342900" algn="l">
              <a:buClr>
                <a:srgbClr val="0070C0"/>
              </a:buClr>
              <a:buSzPct val="80000"/>
              <a:buFont typeface="Wingdings" pitchFamily="2" charset="2"/>
              <a:buChar char="u"/>
            </a:pPr>
            <a:r>
              <a:rPr lang="en-US" sz="1800" b="1" dirty="0">
                <a:solidFill>
                  <a:schemeClr val="tx1"/>
                </a:solidFill>
              </a:rPr>
              <a:t>Entities</a:t>
            </a:r>
            <a:r>
              <a:rPr lang="en-US" sz="1800" dirty="0">
                <a:solidFill>
                  <a:schemeClr val="tx1"/>
                </a:solidFill>
              </a:rPr>
              <a:t> − It represents the individual such as a particular person, location etc. For example, Haryana. India, Ram all are entities.</a:t>
            </a:r>
          </a:p>
          <a:p>
            <a:pPr marL="800100" lvl="1" indent="-342900" algn="l">
              <a:buClr>
                <a:srgbClr val="0070C0"/>
              </a:buClr>
              <a:buSzPct val="80000"/>
              <a:buFont typeface="Wingdings" pitchFamily="2" charset="2"/>
              <a:buChar char="u"/>
            </a:pPr>
            <a:r>
              <a:rPr lang="en-US" sz="1800" b="1" dirty="0">
                <a:solidFill>
                  <a:schemeClr val="tx1"/>
                </a:solidFill>
              </a:rPr>
              <a:t>Concepts</a:t>
            </a:r>
            <a:r>
              <a:rPr lang="en-US" sz="1800" dirty="0">
                <a:solidFill>
                  <a:schemeClr val="tx1"/>
                </a:solidFill>
              </a:rPr>
              <a:t> − It represents the general category of the individuals such as a person, city, etc.</a:t>
            </a:r>
          </a:p>
          <a:p>
            <a:pPr marL="800100" lvl="1" indent="-342900" algn="l">
              <a:buClr>
                <a:srgbClr val="0070C0"/>
              </a:buClr>
              <a:buSzPct val="80000"/>
              <a:buFont typeface="Wingdings" pitchFamily="2" charset="2"/>
              <a:buChar char="u"/>
            </a:pPr>
            <a:r>
              <a:rPr lang="en-US" sz="1800" b="1" dirty="0">
                <a:solidFill>
                  <a:schemeClr val="tx1"/>
                </a:solidFill>
              </a:rPr>
              <a:t>Relations</a:t>
            </a:r>
            <a:r>
              <a:rPr lang="en-US" sz="1800" dirty="0">
                <a:solidFill>
                  <a:schemeClr val="tx1"/>
                </a:solidFill>
              </a:rPr>
              <a:t> − It represents the relationship between entities and concept. For example, Ram is a person.</a:t>
            </a:r>
          </a:p>
          <a:p>
            <a:pPr marL="800100" lvl="1" indent="-342900" algn="l">
              <a:buClr>
                <a:srgbClr val="0070C0"/>
              </a:buClr>
              <a:buSzPct val="80000"/>
              <a:buFont typeface="Wingdings" pitchFamily="2" charset="2"/>
              <a:buChar char="u"/>
            </a:pPr>
            <a:r>
              <a:rPr lang="en-US" sz="1800" b="1" dirty="0">
                <a:solidFill>
                  <a:schemeClr val="tx1"/>
                </a:solidFill>
              </a:rPr>
              <a:t>Predicates</a:t>
            </a:r>
            <a:r>
              <a:rPr lang="en-US" sz="1800" dirty="0">
                <a:solidFill>
                  <a:schemeClr val="tx1"/>
                </a:solidFill>
              </a:rPr>
              <a:t> − It represents the verb structures. For example, semantic roles and case grammar are the examples of predicates.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https://www.tutorialspoint.com/natural_language_processing/natural_language_processing_semantic_analysis.htm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47093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Semantic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Now, we can understand that meaning representation shows how to put together the building blocks of semantic systems. </a:t>
            </a:r>
          </a:p>
          <a:p>
            <a:pPr marL="342900" indent="-342900" algn="l">
              <a:buClr>
                <a:srgbClr val="0070C0"/>
              </a:buClr>
              <a:buSzPct val="80000"/>
              <a:buFont typeface="Wingdings" pitchFamily="2" charset="2"/>
              <a:buChar char="u"/>
            </a:pPr>
            <a:r>
              <a:rPr lang="en-US" sz="1800" dirty="0">
                <a:solidFill>
                  <a:schemeClr val="tx1"/>
                </a:solidFill>
              </a:rPr>
              <a:t>In other words, it shows how to put together entities, concepts, relation and predicates to describe a situation. </a:t>
            </a:r>
          </a:p>
          <a:p>
            <a:pPr marL="342900" indent="-342900" algn="l">
              <a:buClr>
                <a:srgbClr val="0070C0"/>
              </a:buClr>
              <a:buSzPct val="80000"/>
              <a:buFont typeface="Wingdings" pitchFamily="2" charset="2"/>
              <a:buChar char="u"/>
            </a:pPr>
            <a:r>
              <a:rPr lang="en-US" sz="1800" dirty="0">
                <a:solidFill>
                  <a:schemeClr val="tx1"/>
                </a:solidFill>
              </a:rPr>
              <a:t>It also enables the reasoning about the semantic world.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https://www.tutorialspoint.com/natural_language_processing/natural_language_processing_semantic_analysis.htm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5498154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1459</Words>
  <Application>Microsoft Office PowerPoint</Application>
  <PresentationFormat>On-screen Show (4:3)</PresentationFormat>
  <Paragraphs>130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6 Semantic Analysis</vt:lpstr>
      <vt:lpstr>6 Semantic Analysis</vt:lpstr>
      <vt:lpstr>6 Semantic Analysis</vt:lpstr>
      <vt:lpstr>6 Semantic Analysis</vt:lpstr>
      <vt:lpstr>6 Semantic Analysis</vt:lpstr>
      <vt:lpstr>6 Semantic Analysis</vt:lpstr>
      <vt:lpstr>6 Semantic Analysis</vt:lpstr>
      <vt:lpstr>6 Semantic Analysis</vt:lpstr>
      <vt:lpstr>6 Semantic Analysis</vt:lpstr>
      <vt:lpstr>6 Semantic Analysis</vt:lpstr>
      <vt:lpstr>6 Semantic Analysis</vt:lpstr>
      <vt:lpstr>6 Semantic Analysis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405</cp:revision>
  <dcterms:created xsi:type="dcterms:W3CDTF">2018-09-28T16:40:41Z</dcterms:created>
  <dcterms:modified xsi:type="dcterms:W3CDTF">2020-05-01T16:44:20Z</dcterms:modified>
</cp:coreProperties>
</file>