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2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ception.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 Inception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395536" y="1268760"/>
            <a:ext cx="8352928" cy="40324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Case</a:t>
            </a:r>
          </a:p>
          <a:p>
            <a:pPr marL="342900" indent="-342900" algn="l">
              <a:buClr>
                <a:srgbClr val="0070C0"/>
              </a:buClr>
              <a:buSzPct val="80000"/>
              <a:buFont typeface="Wingdings" pitchFamily="2" charset="2"/>
              <a:buChar char="u"/>
            </a:pPr>
            <a:r>
              <a:rPr lang="en-US" sz="1800" dirty="0">
                <a:solidFill>
                  <a:schemeClr val="tx1"/>
                </a:solidFill>
              </a:rPr>
              <a:t>It is one of the most difficult grammatical categories. </a:t>
            </a:r>
          </a:p>
          <a:p>
            <a:pPr marL="342900" indent="-342900" algn="l">
              <a:buClr>
                <a:srgbClr val="0070C0"/>
              </a:buClr>
              <a:buSzPct val="80000"/>
              <a:buFont typeface="Wingdings" pitchFamily="2" charset="2"/>
              <a:buChar char="u"/>
            </a:pPr>
            <a:r>
              <a:rPr lang="en-US" sz="1800" dirty="0">
                <a:solidFill>
                  <a:schemeClr val="tx1"/>
                </a:solidFill>
              </a:rPr>
              <a:t>It may be defined as an indication of the function of a noun phrase (NP) or the relationship of a noun phrase to a verb or to the other noun phrases in the sentence. </a:t>
            </a:r>
          </a:p>
          <a:p>
            <a:pPr marL="342900" indent="-342900" algn="l">
              <a:buClr>
                <a:srgbClr val="0070C0"/>
              </a:buClr>
              <a:buSzPct val="80000"/>
              <a:buFont typeface="Wingdings" pitchFamily="2" charset="2"/>
              <a:buChar char="u"/>
            </a:pPr>
            <a:r>
              <a:rPr lang="en-US" sz="1800" dirty="0">
                <a:solidFill>
                  <a:schemeClr val="tx1"/>
                </a:solidFill>
              </a:rPr>
              <a:t>We have the following three cases expressed in personal and interrogative pronouns −</a:t>
            </a:r>
          </a:p>
          <a:p>
            <a:pPr marL="800100" lvl="1" indent="-342900" algn="l">
              <a:buClr>
                <a:srgbClr val="0070C0"/>
              </a:buClr>
              <a:buSzPct val="80000"/>
              <a:buFont typeface="Wingdings" pitchFamily="2" charset="2"/>
              <a:buChar char="u"/>
            </a:pPr>
            <a:r>
              <a:rPr lang="en-US" sz="1800" b="1" dirty="0">
                <a:solidFill>
                  <a:schemeClr val="tx1"/>
                </a:solidFill>
              </a:rPr>
              <a:t>Nominative case</a:t>
            </a:r>
            <a:r>
              <a:rPr lang="en-US" sz="1800" dirty="0">
                <a:solidFill>
                  <a:schemeClr val="tx1"/>
                </a:solidFill>
              </a:rPr>
              <a:t> − It is the function of subject. For example, I, we, you, he, she, it, they and who are nominative.</a:t>
            </a:r>
          </a:p>
          <a:p>
            <a:pPr marL="800100" lvl="1" indent="-342900" algn="l">
              <a:buClr>
                <a:srgbClr val="0070C0"/>
              </a:buClr>
              <a:buSzPct val="80000"/>
              <a:buFont typeface="Wingdings" pitchFamily="2" charset="2"/>
              <a:buChar char="u"/>
            </a:pPr>
            <a:r>
              <a:rPr lang="en-US" sz="1800" b="1" dirty="0">
                <a:solidFill>
                  <a:schemeClr val="tx1"/>
                </a:solidFill>
              </a:rPr>
              <a:t>Genitive case</a:t>
            </a:r>
            <a:r>
              <a:rPr lang="en-US" sz="1800" dirty="0">
                <a:solidFill>
                  <a:schemeClr val="tx1"/>
                </a:solidFill>
              </a:rPr>
              <a:t> (pronounce) − It is the function of possessor. For example, my/mine, our/ours, his, her/hers, its, their/theirs, whose are genitive.</a:t>
            </a:r>
          </a:p>
          <a:p>
            <a:pPr marL="800100" lvl="1" indent="-342900" algn="l">
              <a:buClr>
                <a:srgbClr val="0070C0"/>
              </a:buClr>
              <a:buSzPct val="80000"/>
              <a:buFont typeface="Wingdings" pitchFamily="2" charset="2"/>
              <a:buChar char="u"/>
            </a:pPr>
            <a:r>
              <a:rPr lang="en-US" sz="1800" b="1" dirty="0">
                <a:solidFill>
                  <a:schemeClr val="tx1"/>
                </a:solidFill>
              </a:rPr>
              <a:t>Objective case</a:t>
            </a:r>
            <a:r>
              <a:rPr lang="en-US" sz="1800" dirty="0">
                <a:solidFill>
                  <a:schemeClr val="tx1"/>
                </a:solidFill>
              </a:rPr>
              <a:t> − It is the function of object. For example, me, us, you, him, her, them, whom are objective.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76461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333872" y="1268760"/>
            <a:ext cx="8352928"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Degree</a:t>
            </a:r>
          </a:p>
          <a:p>
            <a:pPr marL="342900" indent="-342900" algn="l">
              <a:buClr>
                <a:srgbClr val="0070C0"/>
              </a:buClr>
              <a:buSzPct val="80000"/>
              <a:buFont typeface="Wingdings" pitchFamily="2" charset="2"/>
              <a:buChar char="u"/>
            </a:pPr>
            <a:r>
              <a:rPr lang="en-US" sz="1800" dirty="0">
                <a:solidFill>
                  <a:schemeClr val="tx1"/>
                </a:solidFill>
              </a:rPr>
              <a:t>This grammatical category is related to adjectives and adverbs. It has the following three terms −</a:t>
            </a:r>
          </a:p>
          <a:p>
            <a:pPr marL="342900" indent="-342900" algn="l">
              <a:buClr>
                <a:srgbClr val="0070C0"/>
              </a:buClr>
              <a:buSzPct val="80000"/>
              <a:buFont typeface="Wingdings" pitchFamily="2" charset="2"/>
              <a:buChar char="u"/>
            </a:pPr>
            <a:r>
              <a:rPr lang="en-US" sz="1800" b="1" dirty="0">
                <a:solidFill>
                  <a:schemeClr val="tx1"/>
                </a:solidFill>
              </a:rPr>
              <a:t>Positive degree</a:t>
            </a:r>
            <a:r>
              <a:rPr lang="en-US" sz="1800" dirty="0">
                <a:solidFill>
                  <a:schemeClr val="tx1"/>
                </a:solidFill>
              </a:rPr>
              <a:t> − It expresses a quality. For example, big, fast, beautiful are positive degrees.</a:t>
            </a:r>
          </a:p>
          <a:p>
            <a:pPr marL="342900" indent="-342900" algn="l">
              <a:buClr>
                <a:srgbClr val="0070C0"/>
              </a:buClr>
              <a:buSzPct val="80000"/>
              <a:buFont typeface="Wingdings" pitchFamily="2" charset="2"/>
              <a:buChar char="u"/>
            </a:pPr>
            <a:r>
              <a:rPr lang="en-US" sz="1800" b="1" dirty="0">
                <a:solidFill>
                  <a:schemeClr val="tx1"/>
                </a:solidFill>
              </a:rPr>
              <a:t>Comparative degree</a:t>
            </a:r>
            <a:r>
              <a:rPr lang="en-US" sz="1800" dirty="0">
                <a:solidFill>
                  <a:schemeClr val="tx1"/>
                </a:solidFill>
              </a:rPr>
              <a:t> − It expresses greater degree or intensity of the quality in one of two items. For example, bigger, faster, more beautiful are comparative degrees.</a:t>
            </a:r>
          </a:p>
          <a:p>
            <a:pPr marL="342900" indent="-342900" algn="l">
              <a:buClr>
                <a:srgbClr val="0070C0"/>
              </a:buClr>
              <a:buSzPct val="80000"/>
              <a:buFont typeface="Wingdings" pitchFamily="2" charset="2"/>
              <a:buChar char="u"/>
            </a:pPr>
            <a:r>
              <a:rPr lang="en-US" sz="1800" b="1" dirty="0">
                <a:solidFill>
                  <a:schemeClr val="tx1"/>
                </a:solidFill>
              </a:rPr>
              <a:t>Superlative degree</a:t>
            </a:r>
            <a:r>
              <a:rPr lang="en-US" sz="1800" dirty="0">
                <a:solidFill>
                  <a:schemeClr val="tx1"/>
                </a:solidFill>
              </a:rPr>
              <a:t> (highest degree) − It expresses greatest degree or intensity of the quality in one of three or more items. For example, biggest, fastest, most beautiful are superlative degrees.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6425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333872" y="1268760"/>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Definiteness and Indefiniteness</a:t>
            </a:r>
          </a:p>
          <a:p>
            <a:pPr marL="342900" indent="-342900" algn="l">
              <a:buClr>
                <a:srgbClr val="0070C0"/>
              </a:buClr>
              <a:buSzPct val="80000"/>
              <a:buFont typeface="Wingdings" pitchFamily="2" charset="2"/>
              <a:buChar char="u"/>
            </a:pPr>
            <a:r>
              <a:rPr lang="en-US" sz="1800" dirty="0">
                <a:solidFill>
                  <a:schemeClr val="tx1"/>
                </a:solidFill>
              </a:rPr>
              <a:t>Both these concepts are very simple. Definiteness as we know represents a referent, which is known, familiar or identifiable by the speaker or hearer. On the other hand, indefiniteness represents a referent that is not known, or is unfamiliar. The concept can be understood in the co-occurrence of an article with a noun −</a:t>
            </a:r>
          </a:p>
          <a:p>
            <a:pPr marL="800100" lvl="1" indent="-342900" algn="l">
              <a:buClr>
                <a:srgbClr val="0070C0"/>
              </a:buClr>
              <a:buSzPct val="80000"/>
              <a:buFont typeface="Wingdings" pitchFamily="2" charset="2"/>
              <a:buChar char="u"/>
            </a:pPr>
            <a:r>
              <a:rPr lang="en-US" sz="1800" b="1" dirty="0">
                <a:solidFill>
                  <a:schemeClr val="tx1"/>
                </a:solidFill>
              </a:rPr>
              <a:t>definite article</a:t>
            </a:r>
            <a:r>
              <a:rPr lang="en-US" sz="1800" dirty="0">
                <a:solidFill>
                  <a:schemeClr val="tx1"/>
                </a:solidFill>
              </a:rPr>
              <a:t> − </a:t>
            </a:r>
            <a:r>
              <a:rPr lang="en-US" sz="1800" i="1" dirty="0">
                <a:solidFill>
                  <a:schemeClr val="tx1"/>
                </a:solidFill>
              </a:rPr>
              <a:t>the</a:t>
            </a:r>
          </a:p>
          <a:p>
            <a:pPr marL="800100" lvl="1" indent="-342900" algn="l">
              <a:buClr>
                <a:srgbClr val="0070C0"/>
              </a:buClr>
              <a:buSzPct val="80000"/>
              <a:buFont typeface="Wingdings" pitchFamily="2" charset="2"/>
              <a:buChar char="u"/>
            </a:pPr>
            <a:r>
              <a:rPr lang="en-US" sz="1800" b="1" dirty="0">
                <a:solidFill>
                  <a:schemeClr val="tx1"/>
                </a:solidFill>
              </a:rPr>
              <a:t>indefinite article</a:t>
            </a:r>
            <a:r>
              <a:rPr lang="en-US" sz="1800" dirty="0">
                <a:solidFill>
                  <a:schemeClr val="tx1"/>
                </a:solidFill>
              </a:rPr>
              <a:t> − </a:t>
            </a:r>
            <a:r>
              <a:rPr lang="en-US" sz="1800" i="1" dirty="0">
                <a:solidFill>
                  <a:schemeClr val="tx1"/>
                </a:solidFill>
              </a:rPr>
              <a:t>a/an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411048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333872" y="1268760"/>
            <a:ext cx="8352928"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Tense</a:t>
            </a:r>
          </a:p>
          <a:p>
            <a:pPr marL="342900" indent="-342900" algn="l">
              <a:buClr>
                <a:srgbClr val="0070C0"/>
              </a:buClr>
              <a:buSzPct val="80000"/>
              <a:buFont typeface="Wingdings" pitchFamily="2" charset="2"/>
              <a:buChar char="u"/>
            </a:pPr>
            <a:r>
              <a:rPr lang="en-US" sz="1800" dirty="0">
                <a:solidFill>
                  <a:schemeClr val="tx1"/>
                </a:solidFill>
              </a:rPr>
              <a:t>This grammatical category is related to verb and can be defined as the linguistic indication of the time of an action. A tense establishes a relation because it indicates the time of an event with respect to the moment of speaking. Broadly, it is of the following three types −</a:t>
            </a:r>
          </a:p>
          <a:p>
            <a:pPr marL="800100" lvl="1" indent="-342900" algn="l">
              <a:buClr>
                <a:srgbClr val="0070C0"/>
              </a:buClr>
              <a:buSzPct val="80000"/>
              <a:buFont typeface="Wingdings" pitchFamily="2" charset="2"/>
              <a:buChar char="u"/>
            </a:pPr>
            <a:r>
              <a:rPr lang="en-US" sz="1800" b="1" dirty="0">
                <a:solidFill>
                  <a:schemeClr val="tx1"/>
                </a:solidFill>
              </a:rPr>
              <a:t>Present tense</a:t>
            </a:r>
            <a:r>
              <a:rPr lang="en-US" sz="1800" dirty="0">
                <a:solidFill>
                  <a:schemeClr val="tx1"/>
                </a:solidFill>
              </a:rPr>
              <a:t> − Represents the occurrence of an action in the present moment. For example, Ram works hard.</a:t>
            </a:r>
          </a:p>
          <a:p>
            <a:pPr marL="800100" lvl="1" indent="-342900" algn="l">
              <a:buClr>
                <a:srgbClr val="0070C0"/>
              </a:buClr>
              <a:buSzPct val="80000"/>
              <a:buFont typeface="Wingdings" pitchFamily="2" charset="2"/>
              <a:buChar char="u"/>
            </a:pPr>
            <a:r>
              <a:rPr lang="en-US" sz="1800" b="1" dirty="0">
                <a:solidFill>
                  <a:schemeClr val="tx1"/>
                </a:solidFill>
              </a:rPr>
              <a:t>Past tense</a:t>
            </a:r>
            <a:r>
              <a:rPr lang="en-US" sz="1800" dirty="0">
                <a:solidFill>
                  <a:schemeClr val="tx1"/>
                </a:solidFill>
              </a:rPr>
              <a:t> − Represents the occurrence of an action before the present moment. For example, it rained.</a:t>
            </a:r>
          </a:p>
          <a:p>
            <a:pPr marL="800100" lvl="1" indent="-342900" algn="l">
              <a:buClr>
                <a:srgbClr val="0070C0"/>
              </a:buClr>
              <a:buSzPct val="80000"/>
              <a:buFont typeface="Wingdings" pitchFamily="2" charset="2"/>
              <a:buChar char="u"/>
            </a:pPr>
            <a:r>
              <a:rPr lang="en-US" sz="1800" b="1" dirty="0">
                <a:solidFill>
                  <a:schemeClr val="tx1"/>
                </a:solidFill>
              </a:rPr>
              <a:t>Future tense</a:t>
            </a:r>
            <a:r>
              <a:rPr lang="en-US" sz="1800" dirty="0">
                <a:solidFill>
                  <a:schemeClr val="tx1"/>
                </a:solidFill>
              </a:rPr>
              <a:t> − Represents the occurrence of an action after the present moment. For example, it will rain.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58321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333872" y="1268760"/>
            <a:ext cx="8352928"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Aspect</a:t>
            </a:r>
          </a:p>
          <a:p>
            <a:pPr marL="342900" indent="-342900" algn="l">
              <a:buClr>
                <a:srgbClr val="0070C0"/>
              </a:buClr>
              <a:buSzPct val="80000"/>
              <a:buFont typeface="Wingdings" pitchFamily="2" charset="2"/>
              <a:buChar char="u"/>
            </a:pPr>
            <a:r>
              <a:rPr lang="en-US" sz="1800" dirty="0">
                <a:solidFill>
                  <a:schemeClr val="tx1"/>
                </a:solidFill>
              </a:rPr>
              <a:t>This grammatical category may be defined as the view taken of an event. It can be of the following types −</a:t>
            </a:r>
          </a:p>
          <a:p>
            <a:pPr marL="800100" lvl="1" indent="-342900" algn="l">
              <a:buClr>
                <a:srgbClr val="0070C0"/>
              </a:buClr>
              <a:buSzPct val="80000"/>
              <a:buFont typeface="Wingdings" pitchFamily="2" charset="2"/>
              <a:buChar char="u"/>
            </a:pPr>
            <a:r>
              <a:rPr lang="en-US" sz="1800" b="1" dirty="0">
                <a:solidFill>
                  <a:schemeClr val="tx1"/>
                </a:solidFill>
              </a:rPr>
              <a:t>Perfective aspect</a:t>
            </a:r>
            <a:r>
              <a:rPr lang="en-US" sz="1800" dirty="0">
                <a:solidFill>
                  <a:schemeClr val="tx1"/>
                </a:solidFill>
              </a:rPr>
              <a:t> − The view is taken as whole and complete in the aspect. For example, the simple past tense like </a:t>
            </a:r>
            <a:r>
              <a:rPr lang="en-US" sz="1800" b="1" dirty="0">
                <a:solidFill>
                  <a:schemeClr val="tx1"/>
                </a:solidFill>
              </a:rPr>
              <a:t>yesterday I met my friend,</a:t>
            </a:r>
            <a:r>
              <a:rPr lang="en-US" sz="1800" dirty="0">
                <a:solidFill>
                  <a:schemeClr val="tx1"/>
                </a:solidFill>
              </a:rPr>
              <a:t> in English is perfective in aspect as it views the event as complete and whole.</a:t>
            </a:r>
          </a:p>
          <a:p>
            <a:pPr marL="800100" lvl="1" indent="-342900" algn="l">
              <a:buClr>
                <a:srgbClr val="0070C0"/>
              </a:buClr>
              <a:buSzPct val="80000"/>
              <a:buFont typeface="Wingdings" pitchFamily="2" charset="2"/>
              <a:buChar char="u"/>
            </a:pPr>
            <a:r>
              <a:rPr lang="en-US" sz="1800" b="1" dirty="0">
                <a:solidFill>
                  <a:schemeClr val="tx1"/>
                </a:solidFill>
              </a:rPr>
              <a:t>Imperfective aspect</a:t>
            </a:r>
            <a:r>
              <a:rPr lang="en-US" sz="1800" dirty="0">
                <a:solidFill>
                  <a:schemeClr val="tx1"/>
                </a:solidFill>
              </a:rPr>
              <a:t> − The view is taken as ongoing and incomplete in the aspect. For example, the present participle tense like </a:t>
            </a:r>
            <a:r>
              <a:rPr lang="en-US" sz="1800" b="1" dirty="0">
                <a:solidFill>
                  <a:schemeClr val="tx1"/>
                </a:solidFill>
              </a:rPr>
              <a:t>I am working on this problem,</a:t>
            </a:r>
            <a:r>
              <a:rPr lang="en-US" sz="1800" dirty="0">
                <a:solidFill>
                  <a:schemeClr val="tx1"/>
                </a:solidFill>
              </a:rPr>
              <a:t> in English is imperfective in aspect as it views the event as incomplete and ongoing</a:t>
            </a:r>
            <a:r>
              <a:rPr lang="en-US" sz="14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905770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333872" y="1268760"/>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Mood</a:t>
            </a:r>
          </a:p>
          <a:p>
            <a:pPr marL="342900" indent="-342900" algn="l">
              <a:buClr>
                <a:srgbClr val="0070C0"/>
              </a:buClr>
              <a:buSzPct val="80000"/>
              <a:buFont typeface="Wingdings" pitchFamily="2" charset="2"/>
              <a:buChar char="u"/>
            </a:pPr>
            <a:r>
              <a:rPr lang="en-US" sz="1800" dirty="0">
                <a:solidFill>
                  <a:schemeClr val="tx1"/>
                </a:solidFill>
              </a:rPr>
              <a:t>This grammatical category is a bit difficult to define but it can be simply stated as the indication of the speaker’s attitude towards what he/she is talking about. </a:t>
            </a:r>
          </a:p>
          <a:p>
            <a:pPr marL="342900" indent="-342900" algn="l">
              <a:buClr>
                <a:srgbClr val="0070C0"/>
              </a:buClr>
              <a:buSzPct val="80000"/>
              <a:buFont typeface="Wingdings" pitchFamily="2" charset="2"/>
              <a:buChar char="u"/>
            </a:pPr>
            <a:r>
              <a:rPr lang="en-US" sz="1800" dirty="0">
                <a:solidFill>
                  <a:schemeClr val="tx1"/>
                </a:solidFill>
              </a:rPr>
              <a:t>It is also the grammatical feature of verbs. It is distinct from grammatical tenses and grammatical aspect. </a:t>
            </a:r>
          </a:p>
          <a:p>
            <a:pPr marL="342900" indent="-342900" algn="l">
              <a:buClr>
                <a:srgbClr val="0070C0"/>
              </a:buClr>
              <a:buSzPct val="80000"/>
              <a:buFont typeface="Wingdings" pitchFamily="2" charset="2"/>
              <a:buChar char="u"/>
            </a:pPr>
            <a:r>
              <a:rPr lang="en-US" sz="1800" dirty="0">
                <a:solidFill>
                  <a:schemeClr val="tx1"/>
                </a:solidFill>
              </a:rPr>
              <a:t>The examples of moods are indicative, interrogative, imperative, injunctive, subjunctive, potential, optative, gerunds and participles.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355589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333872" y="1268760"/>
            <a:ext cx="8352928" cy="52565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Agreement</a:t>
            </a:r>
          </a:p>
          <a:p>
            <a:pPr marL="342900" indent="-342900" algn="l">
              <a:buClr>
                <a:srgbClr val="0070C0"/>
              </a:buClr>
              <a:buSzPct val="80000"/>
              <a:buFont typeface="Wingdings" pitchFamily="2" charset="2"/>
              <a:buChar char="u"/>
            </a:pPr>
            <a:r>
              <a:rPr lang="en-US" sz="1800" dirty="0">
                <a:solidFill>
                  <a:schemeClr val="tx1"/>
                </a:solidFill>
              </a:rPr>
              <a:t>It is also called concord. It happens when a word changes from depending on the other words to which it relates. In other words, it involves making the value of some grammatical category agree between different words or part of speech. Followings are the agreements based on other grammatical categories −</a:t>
            </a:r>
          </a:p>
          <a:p>
            <a:pPr marL="800100" lvl="1" indent="-342900" algn="l">
              <a:buClr>
                <a:srgbClr val="0070C0"/>
              </a:buClr>
              <a:buSzPct val="80000"/>
              <a:buFont typeface="Wingdings" pitchFamily="2" charset="2"/>
              <a:buChar char="u"/>
            </a:pPr>
            <a:r>
              <a:rPr lang="en-US" sz="1800" b="1" dirty="0">
                <a:solidFill>
                  <a:schemeClr val="tx1"/>
                </a:solidFill>
              </a:rPr>
              <a:t>Agreement based on Person</a:t>
            </a:r>
            <a:r>
              <a:rPr lang="en-US" sz="1800" dirty="0">
                <a:solidFill>
                  <a:schemeClr val="tx1"/>
                </a:solidFill>
              </a:rPr>
              <a:t> − It is the agreement between subject and the verb. For example, we always use “I am” and “He is” but never “He am” and “I is”.</a:t>
            </a:r>
          </a:p>
          <a:p>
            <a:pPr marL="800100" lvl="1" indent="-342900" algn="l">
              <a:buClr>
                <a:srgbClr val="0070C0"/>
              </a:buClr>
              <a:buSzPct val="80000"/>
              <a:buFont typeface="Wingdings" pitchFamily="2" charset="2"/>
              <a:buChar char="u"/>
            </a:pPr>
            <a:r>
              <a:rPr lang="en-US" sz="1800" b="1" dirty="0">
                <a:solidFill>
                  <a:schemeClr val="tx1"/>
                </a:solidFill>
              </a:rPr>
              <a:t>Agreement based on Number</a:t>
            </a:r>
            <a:r>
              <a:rPr lang="en-US" sz="1800" dirty="0">
                <a:solidFill>
                  <a:schemeClr val="tx1"/>
                </a:solidFill>
              </a:rPr>
              <a:t> − This agreement is between subject and the verb. In this case, there are specific verb forms for first person singular, second person plural and so on. For example, 1st person singular: I really am, 2nd person plural: We really are, 3rd person singular: The boy sings, 3rd person plural: The boys sing.</a:t>
            </a:r>
          </a:p>
          <a:p>
            <a:pPr marL="800100" lvl="1" indent="-342900" algn="l">
              <a:buClr>
                <a:srgbClr val="0070C0"/>
              </a:buClr>
              <a:buSzPct val="80000"/>
              <a:buFont typeface="Wingdings" pitchFamily="2" charset="2"/>
              <a:buChar char="u"/>
            </a:pPr>
            <a:r>
              <a:rPr lang="en-US" sz="1800" b="1" dirty="0">
                <a:solidFill>
                  <a:schemeClr val="tx1"/>
                </a:solidFill>
              </a:rPr>
              <a:t>Agreement based on Gender</a:t>
            </a:r>
            <a:r>
              <a:rPr lang="en-US" sz="1800" dirty="0">
                <a:solidFill>
                  <a:schemeClr val="tx1"/>
                </a:solidFill>
              </a:rPr>
              <a:t> − In English, there is agreement in gender between pronouns and antecedents. For example, He reached his destination. The ship reached her destination.</a:t>
            </a:r>
          </a:p>
          <a:p>
            <a:pPr marL="800100" lvl="1" indent="-342900" algn="l">
              <a:buClr>
                <a:srgbClr val="0070C0"/>
              </a:buClr>
              <a:buSzPct val="80000"/>
              <a:buFont typeface="Wingdings" pitchFamily="2" charset="2"/>
              <a:buChar char="u"/>
            </a:pPr>
            <a:r>
              <a:rPr lang="en-US" sz="1800" b="1" dirty="0">
                <a:solidFill>
                  <a:schemeClr val="tx1"/>
                </a:solidFill>
              </a:rPr>
              <a:t>Agreement based on Case</a:t>
            </a:r>
            <a:r>
              <a:rPr lang="en-US" sz="1800" dirty="0">
                <a:solidFill>
                  <a:schemeClr val="tx1"/>
                </a:solidFill>
              </a:rPr>
              <a:t> − This kind of agreement is not a significant feature of English. For example, who came first − he or his sister?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84026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333872" y="1268760"/>
            <a:ext cx="8352928" cy="39604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Spoken Language Syntax</a:t>
            </a:r>
          </a:p>
          <a:p>
            <a:pPr marL="342900" indent="-342900" algn="l">
              <a:buClr>
                <a:srgbClr val="0070C0"/>
              </a:buClr>
              <a:buSzPct val="80000"/>
              <a:buFont typeface="Wingdings" pitchFamily="2" charset="2"/>
              <a:buChar char="u"/>
            </a:pPr>
            <a:r>
              <a:rPr lang="en-US" sz="1800" dirty="0">
                <a:solidFill>
                  <a:schemeClr val="tx1"/>
                </a:solidFill>
              </a:rPr>
              <a:t>The written English and spoken English grammar have many common features but along with that, they also differ in a number of aspects. The following features distinguish between the spoken and written English grammar −</a:t>
            </a:r>
          </a:p>
          <a:p>
            <a:pPr marL="342900" indent="-342900" algn="l">
              <a:buClr>
                <a:srgbClr val="0070C0"/>
              </a:buClr>
              <a:buSzPct val="80000"/>
              <a:buFont typeface="Wingdings" pitchFamily="2" charset="2"/>
              <a:buChar char="u"/>
            </a:pPr>
            <a:r>
              <a:rPr lang="en-US" sz="1800" dirty="0">
                <a:solidFill>
                  <a:schemeClr val="tx1"/>
                </a:solidFill>
              </a:rPr>
              <a:t>Disfluencies and Repair</a:t>
            </a:r>
          </a:p>
          <a:p>
            <a:pPr marL="342900" indent="-342900" algn="l">
              <a:buClr>
                <a:srgbClr val="0070C0"/>
              </a:buClr>
              <a:buSzPct val="80000"/>
              <a:buFont typeface="Wingdings" pitchFamily="2" charset="2"/>
              <a:buChar char="u"/>
            </a:pPr>
            <a:r>
              <a:rPr lang="en-US" sz="1800" dirty="0">
                <a:solidFill>
                  <a:schemeClr val="tx1"/>
                </a:solidFill>
              </a:rPr>
              <a:t>This striking feature makes spoken and written English grammar different from each other. It is individually known as phenomena of disfluencies and collectively as phenomena of repair. Disfluencies include the use of following −</a:t>
            </a:r>
          </a:p>
          <a:p>
            <a:pPr marL="800100" lvl="1" indent="-342900" algn="l">
              <a:buClr>
                <a:srgbClr val="0070C0"/>
              </a:buClr>
              <a:buSzPct val="80000"/>
              <a:buFont typeface="Wingdings" pitchFamily="2" charset="2"/>
              <a:buChar char="u"/>
            </a:pPr>
            <a:r>
              <a:rPr lang="en-US" sz="1800" b="1" dirty="0">
                <a:solidFill>
                  <a:schemeClr val="tx1"/>
                </a:solidFill>
              </a:rPr>
              <a:t>Fillers words</a:t>
            </a:r>
            <a:r>
              <a:rPr lang="en-US" sz="1800" dirty="0">
                <a:solidFill>
                  <a:schemeClr val="tx1"/>
                </a:solidFill>
              </a:rPr>
              <a:t> − Sometimes in between the sentence, we use some filler words. They are called fillers of filler pause. Examples of such words are uh and um.</a:t>
            </a:r>
          </a:p>
          <a:p>
            <a:pPr marL="800100" lvl="1" indent="-342900" algn="l">
              <a:buClr>
                <a:srgbClr val="0070C0"/>
              </a:buClr>
              <a:buSzPct val="80000"/>
              <a:buFont typeface="Wingdings" pitchFamily="2" charset="2"/>
              <a:buChar char="u"/>
            </a:pPr>
            <a:r>
              <a:rPr lang="en-US" sz="1800" b="1" dirty="0" err="1">
                <a:solidFill>
                  <a:schemeClr val="tx1"/>
                </a:solidFill>
              </a:rPr>
              <a:t>Reparandum</a:t>
            </a:r>
            <a:r>
              <a:rPr lang="en-US" sz="1800" b="1" dirty="0">
                <a:solidFill>
                  <a:schemeClr val="tx1"/>
                </a:solidFill>
              </a:rPr>
              <a:t> and repair</a:t>
            </a:r>
            <a:r>
              <a:rPr lang="en-US" sz="1800" dirty="0">
                <a:solidFill>
                  <a:schemeClr val="tx1"/>
                </a:solidFill>
              </a:rPr>
              <a:t> − The repeated segment of words in between the sentence is called </a:t>
            </a:r>
            <a:r>
              <a:rPr lang="en-US" sz="1800" dirty="0" err="1">
                <a:solidFill>
                  <a:schemeClr val="tx1"/>
                </a:solidFill>
              </a:rPr>
              <a:t>reparandum</a:t>
            </a:r>
            <a:r>
              <a:rPr lang="en-US" sz="1800" dirty="0">
                <a:solidFill>
                  <a:schemeClr val="tx1"/>
                </a:solidFill>
              </a:rPr>
              <a:t>. In the same segment, the changed word is called repair.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892398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333872" y="1268760"/>
            <a:ext cx="8352928" cy="31683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Consider the following example to understand this −</a:t>
            </a:r>
          </a:p>
          <a:p>
            <a:pPr marL="342900" indent="-342900" algn="l">
              <a:buClr>
                <a:srgbClr val="0070C0"/>
              </a:buClr>
              <a:buSzPct val="80000"/>
              <a:buFont typeface="Wingdings" pitchFamily="2" charset="2"/>
              <a:buChar char="u"/>
            </a:pPr>
            <a:r>
              <a:rPr lang="en-US" sz="1800" b="1" dirty="0">
                <a:solidFill>
                  <a:schemeClr val="tx1"/>
                </a:solidFill>
              </a:rPr>
              <a:t>Does ABC airlines offer any one-way flights uh one-way fares for 5000 rupees?</a:t>
            </a:r>
          </a:p>
          <a:p>
            <a:pPr marL="342900" indent="-342900" algn="l">
              <a:buClr>
                <a:srgbClr val="0070C0"/>
              </a:buClr>
              <a:buSzPct val="80000"/>
              <a:buFont typeface="Wingdings" pitchFamily="2" charset="2"/>
              <a:buChar char="u"/>
            </a:pPr>
            <a:r>
              <a:rPr lang="en-US" sz="1800" dirty="0">
                <a:solidFill>
                  <a:schemeClr val="tx1"/>
                </a:solidFill>
              </a:rPr>
              <a:t>In the above sentence, one-way flight is a </a:t>
            </a:r>
            <a:r>
              <a:rPr lang="en-US" sz="1800" dirty="0" err="1">
                <a:solidFill>
                  <a:schemeClr val="tx1"/>
                </a:solidFill>
              </a:rPr>
              <a:t>reparadum</a:t>
            </a:r>
            <a:r>
              <a:rPr lang="en-US" sz="1800" dirty="0">
                <a:solidFill>
                  <a:schemeClr val="tx1"/>
                </a:solidFill>
              </a:rPr>
              <a:t> and one-way flights is a repair.</a:t>
            </a:r>
          </a:p>
          <a:p>
            <a:pPr marL="342900" indent="-342900" algn="l">
              <a:buClr>
                <a:srgbClr val="0070C0"/>
              </a:buClr>
              <a:buSzPct val="80000"/>
              <a:buFont typeface="Wingdings" pitchFamily="2" charset="2"/>
              <a:buChar char="u"/>
            </a:pPr>
            <a:r>
              <a:rPr lang="en-US" sz="1800" b="1" dirty="0">
                <a:solidFill>
                  <a:schemeClr val="tx1"/>
                </a:solidFill>
              </a:rPr>
              <a:t>Restarts</a:t>
            </a:r>
          </a:p>
          <a:p>
            <a:pPr marL="342900" indent="-342900" algn="l">
              <a:buClr>
                <a:srgbClr val="0070C0"/>
              </a:buClr>
              <a:buSzPct val="80000"/>
              <a:buFont typeface="Wingdings" pitchFamily="2" charset="2"/>
              <a:buChar char="u"/>
            </a:pPr>
            <a:r>
              <a:rPr lang="en-US" sz="1800" dirty="0">
                <a:solidFill>
                  <a:schemeClr val="tx1"/>
                </a:solidFill>
              </a:rPr>
              <a:t>After the filler pause, restarts occurs. For example, in the above sentence, restarts occur when the speaker starts asking about one-way flights then stops, correct himself by filler pause and then restarting asking about one-way fares.</a:t>
            </a:r>
          </a:p>
          <a:p>
            <a:pPr marL="342900" indent="-342900" algn="l">
              <a:buClr>
                <a:srgbClr val="0070C0"/>
              </a:buClr>
              <a:buSzPct val="80000"/>
              <a:buFont typeface="Wingdings" pitchFamily="2" charset="2"/>
              <a:buChar char="u"/>
            </a:pPr>
            <a:r>
              <a:rPr lang="en-US" sz="1800" b="1" dirty="0">
                <a:solidFill>
                  <a:schemeClr val="tx1"/>
                </a:solidFill>
              </a:rPr>
              <a:t>Word Fragments</a:t>
            </a:r>
          </a:p>
          <a:p>
            <a:pPr marL="342900" indent="-342900" algn="l">
              <a:buClr>
                <a:srgbClr val="0070C0"/>
              </a:buClr>
              <a:buSzPct val="80000"/>
              <a:buFont typeface="Wingdings" pitchFamily="2" charset="2"/>
              <a:buChar char="u"/>
            </a:pPr>
            <a:r>
              <a:rPr lang="en-US" sz="1800" dirty="0">
                <a:solidFill>
                  <a:schemeClr val="tx1"/>
                </a:solidFill>
              </a:rPr>
              <a:t>Sometimes we speak the sentences with smaller fragments of words. For example, </a:t>
            </a:r>
            <a:r>
              <a:rPr lang="en-US" sz="1800" b="1" dirty="0" err="1">
                <a:solidFill>
                  <a:schemeClr val="tx1"/>
                </a:solidFill>
              </a:rPr>
              <a:t>wwha</a:t>
            </a:r>
            <a:r>
              <a:rPr lang="en-US" sz="1800" b="1" dirty="0">
                <a:solidFill>
                  <a:schemeClr val="tx1"/>
                </a:solidFill>
              </a:rPr>
              <a:t>-what is the time?</a:t>
            </a:r>
            <a:r>
              <a:rPr lang="en-US" sz="1800" dirty="0">
                <a:solidFill>
                  <a:schemeClr val="tx1"/>
                </a:solidFill>
              </a:rPr>
              <a:t> Here the words </a:t>
            </a:r>
            <a:r>
              <a:rPr lang="en-US" sz="1800" b="1" dirty="0">
                <a:solidFill>
                  <a:schemeClr val="tx1"/>
                </a:solidFill>
              </a:rPr>
              <a:t>w-</a:t>
            </a:r>
            <a:r>
              <a:rPr lang="en-US" sz="1800" b="1" dirty="0" err="1">
                <a:solidFill>
                  <a:schemeClr val="tx1"/>
                </a:solidFill>
              </a:rPr>
              <a:t>wha</a:t>
            </a:r>
            <a:r>
              <a:rPr lang="en-US" sz="1800" dirty="0">
                <a:solidFill>
                  <a:schemeClr val="tx1"/>
                </a:solidFill>
              </a:rPr>
              <a:t> are word fragments.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157973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7444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 the Natural Language Inception in Natural Language Processing. </a:t>
            </a:r>
          </a:p>
          <a:p>
            <a:pPr marL="342900" indent="-342900" algn="l">
              <a:buClr>
                <a:srgbClr val="0070C0"/>
              </a:buClr>
              <a:buSzPct val="80000"/>
              <a:buFont typeface="Wingdings" pitchFamily="2" charset="2"/>
              <a:buChar char="u"/>
            </a:pPr>
            <a:r>
              <a:rPr lang="en-US" sz="1800" dirty="0">
                <a:solidFill>
                  <a:schemeClr val="tx1"/>
                </a:solidFill>
              </a:rPr>
              <a:t>We first understand what is Natural Language Grammar.</a:t>
            </a:r>
          </a:p>
          <a:p>
            <a:pPr marL="342900" indent="-342900" algn="l">
              <a:buClr>
                <a:srgbClr val="0070C0"/>
              </a:buClr>
              <a:buSzPct val="80000"/>
              <a:buFont typeface="Wingdings" pitchFamily="2" charset="2"/>
              <a:buChar char="u"/>
            </a:pPr>
            <a:r>
              <a:rPr lang="en-US" sz="1800" b="1" dirty="0">
                <a:solidFill>
                  <a:schemeClr val="tx1"/>
                </a:solidFill>
              </a:rPr>
              <a:t>Natural Language Grammar</a:t>
            </a:r>
          </a:p>
          <a:p>
            <a:pPr marL="342900" indent="-342900" algn="l">
              <a:buClr>
                <a:srgbClr val="0070C0"/>
              </a:buClr>
              <a:buSzPct val="80000"/>
              <a:buFont typeface="Wingdings" pitchFamily="2" charset="2"/>
              <a:buChar char="u"/>
            </a:pPr>
            <a:r>
              <a:rPr lang="en-US" sz="1800" dirty="0">
                <a:solidFill>
                  <a:schemeClr val="tx1"/>
                </a:solidFill>
              </a:rPr>
              <a:t>For linguistics, language is a group of arbitrary vocal </a:t>
            </a:r>
            <a:r>
              <a:rPr lang="en-US" sz="1800" dirty="0" err="1">
                <a:solidFill>
                  <a:schemeClr val="tx1"/>
                </a:solidFill>
              </a:rPr>
              <a:t>signs.We</a:t>
            </a:r>
            <a:r>
              <a:rPr lang="en-US" sz="1800" dirty="0">
                <a:solidFill>
                  <a:schemeClr val="tx1"/>
                </a:solidFill>
              </a:rPr>
              <a:t> may say that language is creative, governed by rules, innate as well as universal at the same time. </a:t>
            </a:r>
          </a:p>
          <a:p>
            <a:pPr marL="342900" indent="-342900" algn="l">
              <a:buClr>
                <a:srgbClr val="0070C0"/>
              </a:buClr>
              <a:buSzPct val="80000"/>
              <a:buFont typeface="Wingdings" pitchFamily="2" charset="2"/>
              <a:buChar char="u"/>
            </a:pPr>
            <a:r>
              <a:rPr lang="en-US" sz="1800" dirty="0">
                <a:solidFill>
                  <a:schemeClr val="tx1"/>
                </a:solidFill>
              </a:rPr>
              <a:t>On the other hand, it is humanly too. </a:t>
            </a:r>
          </a:p>
          <a:p>
            <a:pPr marL="342900" indent="-342900" algn="l">
              <a:buClr>
                <a:srgbClr val="0070C0"/>
              </a:buClr>
              <a:buSzPct val="80000"/>
              <a:buFont typeface="Wingdings" pitchFamily="2" charset="2"/>
              <a:buChar char="u"/>
            </a:pPr>
            <a:r>
              <a:rPr lang="en-US" sz="1800" dirty="0">
                <a:solidFill>
                  <a:schemeClr val="tx1"/>
                </a:solidFill>
              </a:rPr>
              <a:t>The nature of the language is different for different people. </a:t>
            </a:r>
          </a:p>
          <a:p>
            <a:pPr marL="342900" indent="-342900" algn="l">
              <a:buClr>
                <a:srgbClr val="0070C0"/>
              </a:buClr>
              <a:buSzPct val="80000"/>
              <a:buFont typeface="Wingdings" pitchFamily="2" charset="2"/>
              <a:buChar char="u"/>
            </a:pPr>
            <a:r>
              <a:rPr lang="en-US" sz="1800" dirty="0">
                <a:solidFill>
                  <a:schemeClr val="tx1"/>
                </a:solidFill>
              </a:rPr>
              <a:t>There is a lot of misconception about the nature of the language. </a:t>
            </a:r>
          </a:p>
          <a:p>
            <a:pPr marL="342900" indent="-342900" algn="l">
              <a:buClr>
                <a:srgbClr val="0070C0"/>
              </a:buClr>
              <a:buSzPct val="80000"/>
              <a:buFont typeface="Wingdings" pitchFamily="2" charset="2"/>
              <a:buChar char="u"/>
            </a:pPr>
            <a:r>
              <a:rPr lang="en-US" sz="1800" dirty="0">
                <a:solidFill>
                  <a:schemeClr val="tx1"/>
                </a:solidFill>
              </a:rPr>
              <a:t>That is why it is very important to understand the meaning of the ambiguous term </a:t>
            </a:r>
            <a:r>
              <a:rPr lang="en-US" sz="1800" b="1" i="1" dirty="0">
                <a:solidFill>
                  <a:schemeClr val="tx1"/>
                </a:solidFill>
              </a:rPr>
              <a:t>‘grammar’</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In linguistics, the term grammar may be defined as the rules or principles with the help of which language works.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922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In broad sense, we can divide grammar in two categories −</a:t>
            </a:r>
          </a:p>
          <a:p>
            <a:pPr marL="342900" indent="-342900" algn="l">
              <a:buClr>
                <a:srgbClr val="0070C0"/>
              </a:buClr>
              <a:buSzPct val="80000"/>
              <a:buFont typeface="Wingdings" pitchFamily="2" charset="2"/>
              <a:buChar char="u"/>
            </a:pPr>
            <a:r>
              <a:rPr lang="en-US" sz="1800" b="1" dirty="0">
                <a:solidFill>
                  <a:schemeClr val="tx1"/>
                </a:solidFill>
              </a:rPr>
              <a:t>Descriptive Grammar</a:t>
            </a:r>
          </a:p>
          <a:p>
            <a:pPr marL="342900" indent="-342900" algn="l">
              <a:buClr>
                <a:srgbClr val="0070C0"/>
              </a:buClr>
              <a:buSzPct val="80000"/>
              <a:buFont typeface="Wingdings" pitchFamily="2" charset="2"/>
              <a:buChar char="u"/>
            </a:pPr>
            <a:r>
              <a:rPr lang="en-US" sz="1800" dirty="0">
                <a:solidFill>
                  <a:schemeClr val="tx1"/>
                </a:solidFill>
              </a:rPr>
              <a:t>The set of rules, where linguistics and grammarians formulate the speaker’s grammar is called descriptive grammar.</a:t>
            </a:r>
          </a:p>
          <a:p>
            <a:pPr marL="342900" indent="-342900" algn="l">
              <a:buClr>
                <a:srgbClr val="0070C0"/>
              </a:buClr>
              <a:buSzPct val="80000"/>
              <a:buFont typeface="Wingdings" pitchFamily="2" charset="2"/>
              <a:buChar char="u"/>
            </a:pPr>
            <a:r>
              <a:rPr lang="en-US" sz="1800" b="1" dirty="0">
                <a:solidFill>
                  <a:schemeClr val="tx1"/>
                </a:solidFill>
              </a:rPr>
              <a:t>Perspective Grammar</a:t>
            </a:r>
          </a:p>
          <a:p>
            <a:pPr marL="342900" indent="-342900" algn="l">
              <a:buClr>
                <a:srgbClr val="0070C0"/>
              </a:buClr>
              <a:buSzPct val="80000"/>
              <a:buFont typeface="Wingdings" pitchFamily="2" charset="2"/>
              <a:buChar char="u"/>
            </a:pPr>
            <a:r>
              <a:rPr lang="en-US" sz="1800" dirty="0">
                <a:solidFill>
                  <a:schemeClr val="tx1"/>
                </a:solidFill>
              </a:rPr>
              <a:t>It is a very different sense of grammar, which attempts to maintain a standard of correctness in the language. </a:t>
            </a:r>
          </a:p>
          <a:p>
            <a:pPr marL="342900" indent="-342900" algn="l">
              <a:buClr>
                <a:srgbClr val="0070C0"/>
              </a:buClr>
              <a:buSzPct val="80000"/>
              <a:buFont typeface="Wingdings" pitchFamily="2" charset="2"/>
              <a:buChar char="u"/>
            </a:pPr>
            <a:r>
              <a:rPr lang="en-US" sz="1800" dirty="0">
                <a:solidFill>
                  <a:schemeClr val="tx1"/>
                </a:solidFill>
              </a:rPr>
              <a:t>This category has little to do with the actual working of the language.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80464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96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Components of Language</a:t>
            </a:r>
          </a:p>
          <a:p>
            <a:pPr marL="342900" indent="-342900" algn="l">
              <a:buClr>
                <a:srgbClr val="0070C0"/>
              </a:buClr>
              <a:buSzPct val="80000"/>
              <a:buFont typeface="Wingdings" pitchFamily="2" charset="2"/>
              <a:buChar char="u"/>
            </a:pPr>
            <a:r>
              <a:rPr lang="en-US" sz="1800" dirty="0">
                <a:solidFill>
                  <a:schemeClr val="tx1"/>
                </a:solidFill>
              </a:rPr>
              <a:t>The language of study is divided into the interrelated components, which are conventional as well as arbitrary divisions of linguistic investigation. The explanation of these components is as follows −</a:t>
            </a:r>
          </a:p>
          <a:p>
            <a:pPr marL="342900" indent="-342900" algn="l">
              <a:buClr>
                <a:srgbClr val="0070C0"/>
              </a:buClr>
              <a:buSzPct val="80000"/>
              <a:buFont typeface="Wingdings" pitchFamily="2" charset="2"/>
              <a:buChar char="u"/>
            </a:pPr>
            <a:r>
              <a:rPr lang="en-US" sz="1800" b="1" dirty="0">
                <a:solidFill>
                  <a:schemeClr val="tx1"/>
                </a:solidFill>
              </a:rPr>
              <a:t>Phonology</a:t>
            </a:r>
          </a:p>
          <a:p>
            <a:pPr marL="342900" indent="-342900" algn="l">
              <a:buClr>
                <a:srgbClr val="0070C0"/>
              </a:buClr>
              <a:buSzPct val="80000"/>
              <a:buFont typeface="Wingdings" pitchFamily="2" charset="2"/>
              <a:buChar char="u"/>
            </a:pPr>
            <a:r>
              <a:rPr lang="en-US" sz="1800" dirty="0">
                <a:solidFill>
                  <a:schemeClr val="tx1"/>
                </a:solidFill>
              </a:rPr>
              <a:t>The very first component of language is phonology. </a:t>
            </a:r>
          </a:p>
          <a:p>
            <a:pPr marL="342900" indent="-342900" algn="l">
              <a:buClr>
                <a:srgbClr val="0070C0"/>
              </a:buClr>
              <a:buSzPct val="80000"/>
              <a:buFont typeface="Wingdings" pitchFamily="2" charset="2"/>
              <a:buChar char="u"/>
            </a:pPr>
            <a:r>
              <a:rPr lang="en-US" sz="1800" dirty="0">
                <a:solidFill>
                  <a:schemeClr val="tx1"/>
                </a:solidFill>
              </a:rPr>
              <a:t>It is the study of the speech sounds of a particular language. </a:t>
            </a:r>
          </a:p>
          <a:p>
            <a:pPr marL="342900" indent="-342900" algn="l">
              <a:buClr>
                <a:srgbClr val="0070C0"/>
              </a:buClr>
              <a:buSzPct val="80000"/>
              <a:buFont typeface="Wingdings" pitchFamily="2" charset="2"/>
              <a:buChar char="u"/>
            </a:pPr>
            <a:r>
              <a:rPr lang="en-US" sz="1800" dirty="0">
                <a:solidFill>
                  <a:schemeClr val="tx1"/>
                </a:solidFill>
              </a:rPr>
              <a:t>The origin of the word can be traced to Greek language, where ‘phone’ means sound or voice. </a:t>
            </a:r>
          </a:p>
          <a:p>
            <a:pPr marL="342900" indent="-342900" algn="l">
              <a:buClr>
                <a:srgbClr val="0070C0"/>
              </a:buClr>
              <a:buSzPct val="80000"/>
              <a:buFont typeface="Wingdings" pitchFamily="2" charset="2"/>
              <a:buChar char="u"/>
            </a:pPr>
            <a:r>
              <a:rPr lang="en-US" sz="1800" dirty="0">
                <a:solidFill>
                  <a:schemeClr val="tx1"/>
                </a:solidFill>
              </a:rPr>
              <a:t>Phonetics, a subdivision of phonology is the study of the speech sounds of human language from the perspective of their production, perception or their physical properties. </a:t>
            </a:r>
          </a:p>
          <a:p>
            <a:pPr marL="342900" indent="-342900" algn="l">
              <a:buClr>
                <a:srgbClr val="0070C0"/>
              </a:buClr>
              <a:buSzPct val="80000"/>
              <a:buFont typeface="Wingdings" pitchFamily="2" charset="2"/>
              <a:buChar char="u"/>
            </a:pPr>
            <a:r>
              <a:rPr lang="en-US" sz="1800" dirty="0">
                <a:solidFill>
                  <a:schemeClr val="tx1"/>
                </a:solidFill>
              </a:rPr>
              <a:t>IPA (International Phonetic Alphabet) is a tool that represents human sounds in a regular way while studying phonology. </a:t>
            </a:r>
          </a:p>
          <a:p>
            <a:pPr marL="342900" indent="-342900" algn="l">
              <a:buClr>
                <a:srgbClr val="0070C0"/>
              </a:buClr>
              <a:buSzPct val="80000"/>
              <a:buFont typeface="Wingdings" pitchFamily="2" charset="2"/>
              <a:buChar char="u"/>
            </a:pPr>
            <a:r>
              <a:rPr lang="en-US" sz="1800" dirty="0">
                <a:solidFill>
                  <a:schemeClr val="tx1"/>
                </a:solidFill>
              </a:rPr>
              <a:t>In IPA, every written symbol represents one and only one speech sound and vice-versa.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72957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464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Phonemes</a:t>
            </a:r>
          </a:p>
          <a:p>
            <a:pPr marL="342900" indent="-342900" algn="l">
              <a:buClr>
                <a:srgbClr val="0070C0"/>
              </a:buClr>
              <a:buSzPct val="80000"/>
              <a:buFont typeface="Wingdings" pitchFamily="2" charset="2"/>
              <a:buChar char="u"/>
            </a:pPr>
            <a:r>
              <a:rPr lang="en-US" sz="1800" dirty="0">
                <a:solidFill>
                  <a:schemeClr val="tx1"/>
                </a:solidFill>
              </a:rPr>
              <a:t>It may be defined as one of the units of sound that differentiate one word from other in a language. </a:t>
            </a:r>
          </a:p>
          <a:p>
            <a:pPr marL="342900" indent="-342900" algn="l">
              <a:buClr>
                <a:srgbClr val="0070C0"/>
              </a:buClr>
              <a:buSzPct val="80000"/>
              <a:buFont typeface="Wingdings" pitchFamily="2" charset="2"/>
              <a:buChar char="u"/>
            </a:pPr>
            <a:r>
              <a:rPr lang="en-US" sz="1800" dirty="0">
                <a:solidFill>
                  <a:schemeClr val="tx1"/>
                </a:solidFill>
              </a:rPr>
              <a:t>In linguistic, phonemes are written between slashes. </a:t>
            </a:r>
          </a:p>
          <a:p>
            <a:pPr marL="342900" indent="-342900" algn="l">
              <a:buClr>
                <a:srgbClr val="0070C0"/>
              </a:buClr>
              <a:buSzPct val="80000"/>
              <a:buFont typeface="Wingdings" pitchFamily="2" charset="2"/>
              <a:buChar char="u"/>
            </a:pPr>
            <a:r>
              <a:rPr lang="en-US" sz="1800" dirty="0">
                <a:solidFill>
                  <a:schemeClr val="tx1"/>
                </a:solidFill>
              </a:rPr>
              <a:t>For example, phoneme </a:t>
            </a:r>
            <a:r>
              <a:rPr lang="en-US" sz="1800" b="1" dirty="0">
                <a:solidFill>
                  <a:schemeClr val="tx1"/>
                </a:solidFill>
              </a:rPr>
              <a:t>/k/</a:t>
            </a:r>
            <a:r>
              <a:rPr lang="en-US" sz="1800" dirty="0">
                <a:solidFill>
                  <a:schemeClr val="tx1"/>
                </a:solidFill>
              </a:rPr>
              <a:t> occurs in the words such as kit, skit.</a:t>
            </a:r>
          </a:p>
          <a:p>
            <a:pPr marL="342900" indent="-342900" algn="l">
              <a:buClr>
                <a:srgbClr val="0070C0"/>
              </a:buClr>
              <a:buSzPct val="80000"/>
              <a:buFont typeface="Wingdings" pitchFamily="2" charset="2"/>
              <a:buChar char="u"/>
            </a:pPr>
            <a:r>
              <a:rPr lang="en-US" sz="1800" b="1" dirty="0">
                <a:solidFill>
                  <a:schemeClr val="tx1"/>
                </a:solidFill>
              </a:rPr>
              <a:t>Morphology</a:t>
            </a:r>
          </a:p>
          <a:p>
            <a:pPr marL="342900" indent="-342900" algn="l">
              <a:buClr>
                <a:srgbClr val="0070C0"/>
              </a:buClr>
              <a:buSzPct val="80000"/>
              <a:buFont typeface="Wingdings" pitchFamily="2" charset="2"/>
              <a:buChar char="u"/>
            </a:pPr>
            <a:r>
              <a:rPr lang="en-US" sz="1800" dirty="0">
                <a:solidFill>
                  <a:schemeClr val="tx1"/>
                </a:solidFill>
              </a:rPr>
              <a:t>It is the second component of language. </a:t>
            </a:r>
          </a:p>
          <a:p>
            <a:pPr marL="342900" indent="-342900" algn="l">
              <a:buClr>
                <a:srgbClr val="0070C0"/>
              </a:buClr>
              <a:buSzPct val="80000"/>
              <a:buFont typeface="Wingdings" pitchFamily="2" charset="2"/>
              <a:buChar char="u"/>
            </a:pPr>
            <a:r>
              <a:rPr lang="en-US" sz="1800" dirty="0">
                <a:solidFill>
                  <a:schemeClr val="tx1"/>
                </a:solidFill>
              </a:rPr>
              <a:t>It is the study of the structure and classification of the words in a particular language. </a:t>
            </a:r>
          </a:p>
          <a:p>
            <a:pPr marL="342900" indent="-342900" algn="l">
              <a:buClr>
                <a:srgbClr val="0070C0"/>
              </a:buClr>
              <a:buSzPct val="80000"/>
              <a:buFont typeface="Wingdings" pitchFamily="2" charset="2"/>
              <a:buChar char="u"/>
            </a:pPr>
            <a:r>
              <a:rPr lang="en-US" sz="1800" dirty="0">
                <a:solidFill>
                  <a:schemeClr val="tx1"/>
                </a:solidFill>
              </a:rPr>
              <a:t>The origin of the word is from Greek language, where the word ‘</a:t>
            </a:r>
            <a:r>
              <a:rPr lang="en-US" sz="1800" dirty="0" err="1">
                <a:solidFill>
                  <a:schemeClr val="tx1"/>
                </a:solidFill>
              </a:rPr>
              <a:t>morphe</a:t>
            </a:r>
            <a:r>
              <a:rPr lang="en-US" sz="1800" dirty="0">
                <a:solidFill>
                  <a:schemeClr val="tx1"/>
                </a:solidFill>
              </a:rPr>
              <a:t>’ means ‘form’. </a:t>
            </a:r>
          </a:p>
          <a:p>
            <a:pPr marL="342900" indent="-342900" algn="l">
              <a:buClr>
                <a:srgbClr val="0070C0"/>
              </a:buClr>
              <a:buSzPct val="80000"/>
              <a:buFont typeface="Wingdings" pitchFamily="2" charset="2"/>
              <a:buChar char="u"/>
            </a:pPr>
            <a:r>
              <a:rPr lang="en-US" sz="1800" dirty="0">
                <a:solidFill>
                  <a:schemeClr val="tx1"/>
                </a:solidFill>
              </a:rPr>
              <a:t>Morphology considers the principles of formation of words in a language. </a:t>
            </a:r>
          </a:p>
          <a:p>
            <a:pPr marL="342900" indent="-342900" algn="l">
              <a:buClr>
                <a:srgbClr val="0070C0"/>
              </a:buClr>
              <a:buSzPct val="80000"/>
              <a:buFont typeface="Wingdings" pitchFamily="2" charset="2"/>
              <a:buChar char="u"/>
            </a:pPr>
            <a:r>
              <a:rPr lang="en-US" sz="1800" dirty="0">
                <a:solidFill>
                  <a:schemeClr val="tx1"/>
                </a:solidFill>
              </a:rPr>
              <a:t>In other words, how sounds combine into meaningful units like prefixes, suffixes and roots. It also considers how words can be grouped into parts of speech.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24234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Lexeme</a:t>
            </a:r>
          </a:p>
          <a:p>
            <a:pPr marL="342900" indent="-342900" algn="l">
              <a:buClr>
                <a:srgbClr val="0070C0"/>
              </a:buClr>
              <a:buSzPct val="80000"/>
              <a:buFont typeface="Wingdings" pitchFamily="2" charset="2"/>
              <a:buChar char="u"/>
            </a:pPr>
            <a:r>
              <a:rPr lang="en-US" sz="1800" dirty="0">
                <a:solidFill>
                  <a:schemeClr val="tx1"/>
                </a:solidFill>
              </a:rPr>
              <a:t>In linguistics, the abstract unit of morphological analysis that corresponds to a set of forms taken by a single word is called lexeme. </a:t>
            </a:r>
          </a:p>
          <a:p>
            <a:pPr marL="342900" indent="-342900" algn="l">
              <a:buClr>
                <a:srgbClr val="0070C0"/>
              </a:buClr>
              <a:buSzPct val="80000"/>
              <a:buFont typeface="Wingdings" pitchFamily="2" charset="2"/>
              <a:buChar char="u"/>
            </a:pPr>
            <a:r>
              <a:rPr lang="en-US" sz="1800" dirty="0">
                <a:solidFill>
                  <a:schemeClr val="tx1"/>
                </a:solidFill>
              </a:rPr>
              <a:t>The way in which a lexeme is used in a sentence is determined by its grammatical category. </a:t>
            </a:r>
          </a:p>
          <a:p>
            <a:pPr marL="342900" indent="-342900" algn="l">
              <a:buClr>
                <a:srgbClr val="0070C0"/>
              </a:buClr>
              <a:buSzPct val="80000"/>
              <a:buFont typeface="Wingdings" pitchFamily="2" charset="2"/>
              <a:buChar char="u"/>
            </a:pPr>
            <a:r>
              <a:rPr lang="en-US" sz="1800" dirty="0">
                <a:solidFill>
                  <a:schemeClr val="tx1"/>
                </a:solidFill>
              </a:rPr>
              <a:t>Lexeme can be individual word or multiword. </a:t>
            </a:r>
          </a:p>
          <a:p>
            <a:pPr marL="342900" indent="-342900" algn="l">
              <a:buClr>
                <a:srgbClr val="0070C0"/>
              </a:buClr>
              <a:buSzPct val="80000"/>
              <a:buFont typeface="Wingdings" pitchFamily="2" charset="2"/>
              <a:buChar char="u"/>
            </a:pPr>
            <a:r>
              <a:rPr lang="en-US" sz="1800" dirty="0">
                <a:solidFill>
                  <a:schemeClr val="tx1"/>
                </a:solidFill>
              </a:rPr>
              <a:t>For example, the word talk is an example of an individual word lexeme, which may have many grammatical variants like talks, talked and talking. </a:t>
            </a:r>
          </a:p>
          <a:p>
            <a:pPr marL="342900" indent="-342900" algn="l">
              <a:buClr>
                <a:srgbClr val="0070C0"/>
              </a:buClr>
              <a:buSzPct val="80000"/>
              <a:buFont typeface="Wingdings" pitchFamily="2" charset="2"/>
              <a:buChar char="u"/>
            </a:pPr>
            <a:r>
              <a:rPr lang="en-US" sz="1800" dirty="0">
                <a:solidFill>
                  <a:schemeClr val="tx1"/>
                </a:solidFill>
              </a:rPr>
              <a:t>Multiword lexeme can be made up of more than one orthographic word. </a:t>
            </a:r>
          </a:p>
          <a:p>
            <a:pPr marL="342900" indent="-342900" algn="l">
              <a:buClr>
                <a:srgbClr val="0070C0"/>
              </a:buClr>
              <a:buSzPct val="80000"/>
              <a:buFont typeface="Wingdings" pitchFamily="2" charset="2"/>
              <a:buChar char="u"/>
            </a:pPr>
            <a:r>
              <a:rPr lang="en-US" sz="1800" dirty="0">
                <a:solidFill>
                  <a:schemeClr val="tx1"/>
                </a:solidFill>
              </a:rPr>
              <a:t>For example, speak up, pull through, etc. are the examples of multiword lexemes.</a:t>
            </a:r>
          </a:p>
          <a:p>
            <a:pPr marL="342900" indent="-342900" algn="l">
              <a:buClr>
                <a:srgbClr val="0070C0"/>
              </a:buClr>
              <a:buSzPct val="80000"/>
              <a:buFont typeface="Wingdings" pitchFamily="2" charset="2"/>
              <a:buChar char="u"/>
            </a:pPr>
            <a:r>
              <a:rPr lang="en-US" sz="1800" b="1" dirty="0">
                <a:solidFill>
                  <a:schemeClr val="tx1"/>
                </a:solidFill>
              </a:rPr>
              <a:t>Syntax</a:t>
            </a:r>
          </a:p>
          <a:p>
            <a:pPr marL="342900" indent="-342900" algn="l">
              <a:buClr>
                <a:srgbClr val="0070C0"/>
              </a:buClr>
              <a:buSzPct val="80000"/>
              <a:buFont typeface="Wingdings" pitchFamily="2" charset="2"/>
              <a:buChar char="u"/>
            </a:pPr>
            <a:r>
              <a:rPr lang="en-US" sz="1800" dirty="0">
                <a:solidFill>
                  <a:schemeClr val="tx1"/>
                </a:solidFill>
              </a:rPr>
              <a:t>It is the third component of language. </a:t>
            </a:r>
          </a:p>
          <a:p>
            <a:pPr marL="342900" indent="-342900" algn="l">
              <a:buClr>
                <a:srgbClr val="0070C0"/>
              </a:buClr>
              <a:buSzPct val="80000"/>
              <a:buFont typeface="Wingdings" pitchFamily="2" charset="2"/>
              <a:buChar char="u"/>
            </a:pPr>
            <a:r>
              <a:rPr lang="en-US" sz="1800" dirty="0">
                <a:solidFill>
                  <a:schemeClr val="tx1"/>
                </a:solidFill>
              </a:rPr>
              <a:t>It is the study of the order and arrangement of the words into larger units. </a:t>
            </a:r>
          </a:p>
          <a:p>
            <a:pPr marL="342900" indent="-342900" algn="l">
              <a:buClr>
                <a:srgbClr val="0070C0"/>
              </a:buClr>
              <a:buSzPct val="80000"/>
              <a:buFont typeface="Wingdings" pitchFamily="2" charset="2"/>
              <a:buChar char="u"/>
            </a:pPr>
            <a:r>
              <a:rPr lang="en-US" sz="1800" dirty="0">
                <a:solidFill>
                  <a:schemeClr val="tx1"/>
                </a:solidFill>
              </a:rPr>
              <a:t>The word can be traced to Greek language.</a:t>
            </a:r>
          </a:p>
          <a:p>
            <a:pPr marL="342900" indent="-342900" algn="l">
              <a:buClr>
                <a:srgbClr val="0070C0"/>
              </a:buClr>
              <a:buSzPct val="80000"/>
              <a:buFont typeface="Wingdings" pitchFamily="2" charset="2"/>
              <a:buChar char="u"/>
            </a:pPr>
            <a:r>
              <a:rPr lang="en-US" sz="1800" dirty="0">
                <a:solidFill>
                  <a:schemeClr val="tx1"/>
                </a:solidFill>
              </a:rPr>
              <a:t>It studies the type of sentences and their structure, of clauses, of phrases.</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02857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16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Semantics</a:t>
            </a:r>
          </a:p>
          <a:p>
            <a:pPr marL="342900" indent="-342900" algn="l">
              <a:buClr>
                <a:srgbClr val="0070C0"/>
              </a:buClr>
              <a:buSzPct val="80000"/>
              <a:buFont typeface="Wingdings" pitchFamily="2" charset="2"/>
              <a:buChar char="u"/>
            </a:pPr>
            <a:r>
              <a:rPr lang="en-US" sz="1800" dirty="0">
                <a:solidFill>
                  <a:schemeClr val="tx1"/>
                </a:solidFill>
              </a:rPr>
              <a:t>It is the fourth component of language. It is the study of how meaning is conveyed. The meaning can be related to the outside world or can be related to the grammar of the sentence. The word can be traced to Greek language, where the word semainein means ‘to signify’, ‘show’, ‘signal’.</a:t>
            </a:r>
          </a:p>
          <a:p>
            <a:pPr marL="342900" indent="-342900" algn="l">
              <a:buClr>
                <a:srgbClr val="0070C0"/>
              </a:buClr>
              <a:buSzPct val="80000"/>
              <a:buFont typeface="Wingdings" pitchFamily="2" charset="2"/>
              <a:buChar char="u"/>
            </a:pPr>
            <a:r>
              <a:rPr lang="en-US" sz="1800" b="1" dirty="0">
                <a:solidFill>
                  <a:schemeClr val="tx1"/>
                </a:solidFill>
              </a:rPr>
              <a:t>Pragmatics</a:t>
            </a:r>
          </a:p>
          <a:p>
            <a:pPr marL="342900" indent="-342900" algn="l">
              <a:buClr>
                <a:srgbClr val="0070C0"/>
              </a:buClr>
              <a:buSzPct val="80000"/>
              <a:buFont typeface="Wingdings" pitchFamily="2" charset="2"/>
              <a:buChar char="u"/>
            </a:pPr>
            <a:r>
              <a:rPr lang="en-US" sz="1800" dirty="0">
                <a:solidFill>
                  <a:schemeClr val="tx1"/>
                </a:solidFill>
              </a:rPr>
              <a:t>It is the fifth component of language. </a:t>
            </a:r>
          </a:p>
          <a:p>
            <a:pPr marL="342900" indent="-342900" algn="l">
              <a:buClr>
                <a:srgbClr val="0070C0"/>
              </a:buClr>
              <a:buSzPct val="80000"/>
              <a:buFont typeface="Wingdings" pitchFamily="2" charset="2"/>
              <a:buChar char="u"/>
            </a:pPr>
            <a:r>
              <a:rPr lang="en-US" sz="1800" dirty="0">
                <a:solidFill>
                  <a:schemeClr val="tx1"/>
                </a:solidFill>
              </a:rPr>
              <a:t>It is the study of the functions of the language and its use in context. </a:t>
            </a:r>
          </a:p>
          <a:p>
            <a:pPr marL="342900" indent="-342900" algn="l">
              <a:buClr>
                <a:srgbClr val="0070C0"/>
              </a:buClr>
              <a:buSzPct val="80000"/>
              <a:buFont typeface="Wingdings" pitchFamily="2" charset="2"/>
              <a:buChar char="u"/>
            </a:pPr>
            <a:r>
              <a:rPr lang="en-US" sz="1800" dirty="0">
                <a:solidFill>
                  <a:schemeClr val="tx1"/>
                </a:solidFill>
              </a:rPr>
              <a:t> origin of the word can be traced to Greek language where the word ‘pragma’ means ‘deed’, ‘affair’.</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06916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395536"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Grammatical Categories</a:t>
            </a:r>
          </a:p>
          <a:p>
            <a:pPr marL="342900" indent="-342900" algn="l">
              <a:buClr>
                <a:srgbClr val="0070C0"/>
              </a:buClr>
              <a:buSzPct val="80000"/>
              <a:buFont typeface="Wingdings" pitchFamily="2" charset="2"/>
              <a:buChar char="u"/>
            </a:pPr>
            <a:r>
              <a:rPr lang="en-US" sz="1800" dirty="0">
                <a:solidFill>
                  <a:schemeClr val="tx1"/>
                </a:solidFill>
              </a:rPr>
              <a:t>A grammatical category may be defined as a class of units or features within the grammar of a language. These units are the building blocks of language and share a common set of characteristics. Grammatical categories are also called grammatical features.</a:t>
            </a:r>
          </a:p>
          <a:p>
            <a:pPr marL="342900" indent="-342900" algn="l">
              <a:buClr>
                <a:srgbClr val="0070C0"/>
              </a:buClr>
              <a:buSzPct val="80000"/>
              <a:buFont typeface="Wingdings" pitchFamily="2" charset="2"/>
              <a:buChar char="u"/>
            </a:pPr>
            <a:r>
              <a:rPr lang="en-US" sz="1800" dirty="0">
                <a:solidFill>
                  <a:schemeClr val="tx1"/>
                </a:solidFill>
              </a:rPr>
              <a:t>The inventory of grammatical categories is described below −</a:t>
            </a:r>
          </a:p>
          <a:p>
            <a:pPr marL="342900" indent="-342900" algn="l">
              <a:buClr>
                <a:srgbClr val="0070C0"/>
              </a:buClr>
              <a:buSzPct val="80000"/>
              <a:buFont typeface="Wingdings" pitchFamily="2" charset="2"/>
              <a:buChar char="u"/>
            </a:pPr>
            <a:r>
              <a:rPr lang="en-US" sz="1800" b="1" dirty="0">
                <a:solidFill>
                  <a:schemeClr val="tx1"/>
                </a:solidFill>
              </a:rPr>
              <a:t>Number</a:t>
            </a:r>
          </a:p>
          <a:p>
            <a:pPr marL="342900" indent="-342900" algn="l">
              <a:buClr>
                <a:srgbClr val="0070C0"/>
              </a:buClr>
              <a:buSzPct val="80000"/>
              <a:buFont typeface="Wingdings" pitchFamily="2" charset="2"/>
              <a:buChar char="u"/>
            </a:pPr>
            <a:r>
              <a:rPr lang="en-US" sz="1800" dirty="0">
                <a:solidFill>
                  <a:schemeClr val="tx1"/>
                </a:solidFill>
              </a:rPr>
              <a:t>It is the simplest grammatical category. </a:t>
            </a:r>
          </a:p>
          <a:p>
            <a:pPr marL="342900" indent="-342900" algn="l">
              <a:buClr>
                <a:srgbClr val="0070C0"/>
              </a:buClr>
              <a:buSzPct val="80000"/>
              <a:buFont typeface="Wingdings" pitchFamily="2" charset="2"/>
              <a:buChar char="u"/>
            </a:pPr>
            <a:r>
              <a:rPr lang="en-US" sz="1800" dirty="0">
                <a:solidFill>
                  <a:schemeClr val="tx1"/>
                </a:solidFill>
              </a:rPr>
              <a:t>We have two terms related to this category −singular and plural. Singular is the concept of ‘one’ whereas, plural is the concept of ‘more than one’. For example, dog/dogs, this/these.</a:t>
            </a:r>
          </a:p>
          <a:p>
            <a:pPr marL="342900" indent="-342900" algn="l">
              <a:buClr>
                <a:srgbClr val="0070C0"/>
              </a:buClr>
              <a:buSzPct val="80000"/>
              <a:buFont typeface="Wingdings" pitchFamily="2" charset="2"/>
              <a:buChar char="u"/>
            </a:pPr>
            <a:r>
              <a:rPr lang="en-US" sz="1800" b="1" dirty="0">
                <a:solidFill>
                  <a:schemeClr val="tx1"/>
                </a:solidFill>
              </a:rPr>
              <a:t>Gender (Male or female)</a:t>
            </a:r>
          </a:p>
          <a:p>
            <a:pPr marL="342900" indent="-342900" algn="l">
              <a:buClr>
                <a:srgbClr val="0070C0"/>
              </a:buClr>
              <a:buSzPct val="80000"/>
              <a:buFont typeface="Wingdings" pitchFamily="2" charset="2"/>
              <a:buChar char="u"/>
            </a:pPr>
            <a:r>
              <a:rPr lang="en-US" sz="1800" dirty="0">
                <a:solidFill>
                  <a:schemeClr val="tx1"/>
                </a:solidFill>
              </a:rPr>
              <a:t>Grammatical gender is expressed by variation in personal pronouns and 3rd person. Examples of grammatical genders are singular − he, she, it; the first and second person forms − I, we and you; the 3rd person plural form they, is either common gender or neuter gender.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40312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Inception</a:t>
            </a:r>
            <a:endParaRPr lang="zh-TW" altLang="en-US" b="1" dirty="0">
              <a:solidFill>
                <a:srgbClr val="FFFF00"/>
              </a:solidFill>
            </a:endParaRPr>
          </a:p>
        </p:txBody>
      </p:sp>
      <p:sp>
        <p:nvSpPr>
          <p:cNvPr id="3" name="副標題 2"/>
          <p:cNvSpPr>
            <a:spLocks noGrp="1"/>
          </p:cNvSpPr>
          <p:nvPr>
            <p:ph type="subTitle" idx="1"/>
          </p:nvPr>
        </p:nvSpPr>
        <p:spPr>
          <a:xfrm>
            <a:off x="395536" y="1268760"/>
            <a:ext cx="8352928" cy="25922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Person</a:t>
            </a:r>
          </a:p>
          <a:p>
            <a:pPr marL="342900" indent="-342900" algn="l">
              <a:buClr>
                <a:srgbClr val="0070C0"/>
              </a:buClr>
              <a:buSzPct val="80000"/>
              <a:buFont typeface="Wingdings" pitchFamily="2" charset="2"/>
              <a:buChar char="u"/>
            </a:pPr>
            <a:r>
              <a:rPr lang="en-US" sz="1800" dirty="0">
                <a:solidFill>
                  <a:schemeClr val="tx1"/>
                </a:solidFill>
              </a:rPr>
              <a:t>Another simple grammatical category is person. </a:t>
            </a:r>
          </a:p>
          <a:p>
            <a:pPr marL="342900" indent="-342900" algn="l">
              <a:buClr>
                <a:srgbClr val="0070C0"/>
              </a:buClr>
              <a:buSzPct val="80000"/>
              <a:buFont typeface="Wingdings" pitchFamily="2" charset="2"/>
              <a:buChar char="u"/>
            </a:pPr>
            <a:r>
              <a:rPr lang="en-US" sz="1800" dirty="0">
                <a:solidFill>
                  <a:schemeClr val="tx1"/>
                </a:solidFill>
              </a:rPr>
              <a:t>Under this, following three terms are recognized −</a:t>
            </a:r>
          </a:p>
          <a:p>
            <a:pPr marL="800100" lvl="1" indent="-342900" algn="l">
              <a:buClr>
                <a:srgbClr val="0070C0"/>
              </a:buClr>
              <a:buSzPct val="80000"/>
              <a:buFont typeface="Wingdings" pitchFamily="2" charset="2"/>
              <a:buChar char="u"/>
            </a:pPr>
            <a:r>
              <a:rPr lang="en-US" sz="1800" b="1" dirty="0">
                <a:solidFill>
                  <a:schemeClr val="tx1"/>
                </a:solidFill>
              </a:rPr>
              <a:t>1st person</a:t>
            </a:r>
            <a:r>
              <a:rPr lang="en-US" sz="1800" dirty="0">
                <a:solidFill>
                  <a:schemeClr val="tx1"/>
                </a:solidFill>
              </a:rPr>
              <a:t> − The person who is speaking is recognized as 1st person.</a:t>
            </a:r>
          </a:p>
          <a:p>
            <a:pPr marL="800100" lvl="1" indent="-342900" algn="l">
              <a:buClr>
                <a:srgbClr val="0070C0"/>
              </a:buClr>
              <a:buSzPct val="80000"/>
              <a:buFont typeface="Wingdings" pitchFamily="2" charset="2"/>
              <a:buChar char="u"/>
            </a:pPr>
            <a:r>
              <a:rPr lang="en-US" sz="1800" b="1" dirty="0">
                <a:solidFill>
                  <a:schemeClr val="tx1"/>
                </a:solidFill>
              </a:rPr>
              <a:t>2nd person</a:t>
            </a:r>
            <a:r>
              <a:rPr lang="en-US" sz="1800" dirty="0">
                <a:solidFill>
                  <a:schemeClr val="tx1"/>
                </a:solidFill>
              </a:rPr>
              <a:t> − The person who is the hearer or the person spoken to is recognized as 2nd person.</a:t>
            </a:r>
          </a:p>
          <a:p>
            <a:pPr marL="800100" lvl="1" indent="-342900" algn="l">
              <a:buClr>
                <a:srgbClr val="0070C0"/>
              </a:buClr>
              <a:buSzPct val="80000"/>
              <a:buFont typeface="Wingdings" pitchFamily="2" charset="2"/>
              <a:buChar char="u"/>
            </a:pPr>
            <a:r>
              <a:rPr lang="en-US" sz="1800" b="1" dirty="0">
                <a:solidFill>
                  <a:schemeClr val="tx1"/>
                </a:solidFill>
              </a:rPr>
              <a:t>3rd person</a:t>
            </a:r>
            <a:r>
              <a:rPr lang="en-US" sz="1800" dirty="0">
                <a:solidFill>
                  <a:schemeClr val="tx1"/>
                </a:solidFill>
              </a:rPr>
              <a:t> − The person or thing about whom we are speaking is recognized as 3rd person.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https://www.tutorialspoint.com/natural_language_processing/natural_language_processing_inception.htm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10830553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2586</Words>
  <Application>Microsoft Office PowerPoint</Application>
  <PresentationFormat>On-screen Show (4:3)</PresentationFormat>
  <Paragraphs>189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10 Inception</vt:lpstr>
      <vt:lpstr>10 Inception</vt:lpstr>
      <vt:lpstr>10 Inception</vt:lpstr>
      <vt:lpstr>10 Inception</vt:lpstr>
      <vt:lpstr>10 Inception</vt:lpstr>
      <vt:lpstr>10 Inception</vt:lpstr>
      <vt:lpstr>10 Inception</vt:lpstr>
      <vt:lpstr>10 Inception</vt:lpstr>
      <vt:lpstr>10 Inception</vt:lpstr>
      <vt:lpstr>10 Inception</vt:lpstr>
      <vt:lpstr>10 Inception</vt:lpstr>
      <vt:lpstr>10 Inception</vt:lpstr>
      <vt:lpstr>10 Inception</vt:lpstr>
      <vt:lpstr>10 Inception</vt:lpstr>
      <vt:lpstr>10 Inception</vt:lpstr>
      <vt:lpstr>10 Inception</vt:lpstr>
      <vt:lpstr>10 Inception</vt:lpstr>
      <vt:lpstr>10 Inception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470</cp:revision>
  <dcterms:created xsi:type="dcterms:W3CDTF">2018-09-28T16:40:41Z</dcterms:created>
  <dcterms:modified xsi:type="dcterms:W3CDTF">2020-05-01T18:29:30Z</dcterms:modified>
</cp:coreProperties>
</file>