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61" r:id="rId4"/>
    <p:sldId id="260" r:id="rId5"/>
    <p:sldId id="262" r:id="rId6"/>
    <p:sldId id="263"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59"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6" autoAdjust="0"/>
    <p:restoredTop sz="96806" autoAdjust="0"/>
  </p:normalViewPr>
  <p:slideViewPr>
    <p:cSldViewPr>
      <p:cViewPr varScale="1">
        <p:scale>
          <a:sx n="82" d="100"/>
          <a:sy n="82" d="100"/>
        </p:scale>
        <p:origin x="186" y="2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37EDA8-41C8-4B24-A206-13C08A65A6D7}" type="datetimeFigureOut">
              <a:rPr lang="zh-TW" altLang="en-US" smtClean="0"/>
              <a:pPr/>
              <a:t>2020/5/1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FAA135-E01C-4A42-9760-5A137A0CA41F}"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lvl1pPr>
              <a:defRPr>
                <a:solidFill>
                  <a:schemeClr val="tx1"/>
                </a:solidFill>
              </a:defRPr>
            </a:lvl1pPr>
          </a:lstStyle>
          <a:p>
            <a:fld id="{8B85509C-BD4F-47BF-9B1E-FC2E949B362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chemeClr val="tx1"/>
                </a:solidFill>
              </a:defRPr>
            </a:lvl1pPr>
          </a:lstStyle>
          <a:p>
            <a:fld id="{E4D7E63D-91F2-4366-A2C4-1B00C9E2590E}"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2251B24-F787-4C15-8A0F-7AEC20C70069}"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CA0D33C-CE2B-45F1-B8D4-FFD1F131F331}"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50B99440-D9EF-40CC-9B52-F6428D9B2C76}"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0871BF52-5C6C-4959-8E27-CECB68D39FE4}" type="datetime1">
              <a:rPr lang="zh-TW" altLang="en-US" smtClean="0"/>
              <a:pPr/>
              <a:t>2020/5/1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863F05-2DD9-4EB1-A827-12FD992DE9DC}"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6339AF51-4491-4873-A096-75DB6CE47516}" type="datetime1">
              <a:rPr lang="zh-TW" altLang="en-US" smtClean="0"/>
              <a:pPr/>
              <a:t>2020/5/1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EE4AD9C8-8B9E-40FF-ABE2-858AC2057BBB}" type="datetime1">
              <a:rPr lang="zh-TW" altLang="en-US" smtClean="0"/>
              <a:pPr/>
              <a:t>2020/5/1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4784999-BBBE-4BE4-A8D0-877E7D1D66CC}" type="datetime1">
              <a:rPr lang="zh-TW" altLang="en-US" smtClean="0"/>
              <a:pPr/>
              <a:t>2020/5/1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88D17E6-02BD-4944-B9FE-7BFCCBF83D48}"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3C13E23D-1FEF-4D78-A3A3-3D6F2BB31954}" type="datetime1">
              <a:rPr lang="zh-TW" altLang="en-US" smtClean="0"/>
              <a:pPr/>
              <a:t>2020/5/1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E4D7E63D-91F2-4366-A2C4-1B00C9E2590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97F35-AD6F-4594-8B50-334492D2E7E8}" type="datetime1">
              <a:rPr lang="zh-TW" altLang="en-US" smtClean="0"/>
              <a:pPr/>
              <a:t>2020/5/1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7E63D-91F2-4366-A2C4-1B00C9E2590E}"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natural_language_processing/natural_language_processing_information_retrieval.htm"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solidFill>
            <a:srgbClr val="00B0F0"/>
          </a:solidFill>
        </p:spPr>
        <p:txBody>
          <a:bodyPr>
            <a:normAutofit/>
          </a:bodyPr>
          <a:lstStyle/>
          <a:p>
            <a:r>
              <a:rPr lang="en-US" altLang="zh-TW" sz="4800" b="1" dirty="0">
                <a:solidFill>
                  <a:srgbClr val="FFFF00"/>
                </a:solidFill>
              </a:rPr>
              <a:t>11 Information Retrieval</a:t>
            </a:r>
            <a:endParaRPr lang="zh-TW" altLang="en-US" sz="4800" b="1" dirty="0">
              <a:solidFill>
                <a:srgbClr val="FFFF00"/>
              </a:solidFill>
            </a:endParaRPr>
          </a:p>
        </p:txBody>
      </p:sp>
      <p:sp>
        <p:nvSpPr>
          <p:cNvPr id="3" name="副標題 2"/>
          <p:cNvSpPr>
            <a:spLocks noGrp="1"/>
          </p:cNvSpPr>
          <p:nvPr>
            <p:ph type="subTitle" idx="1"/>
          </p:nvPr>
        </p:nvSpPr>
        <p:spPr>
          <a:xfrm>
            <a:off x="1259632" y="4581128"/>
            <a:ext cx="6400800" cy="694928"/>
          </a:xfrm>
        </p:spPr>
        <p:txBody>
          <a:bodyPr>
            <a:normAutofit/>
          </a:bodyPr>
          <a:lstStyle/>
          <a:p>
            <a:r>
              <a:rPr lang="en-US" altLang="zh-TW" dirty="0"/>
              <a:t>Peter H. Chen</a:t>
            </a:r>
            <a:endParaRPr lang="zh-TW" altLang="en-US" dirty="0"/>
          </a:p>
        </p:txBody>
      </p:sp>
      <p:sp>
        <p:nvSpPr>
          <p:cNvPr id="5" name="日期版面配置區 4"/>
          <p:cNvSpPr>
            <a:spLocks noGrp="1"/>
          </p:cNvSpPr>
          <p:nvPr>
            <p:ph type="dt" sz="half" idx="10"/>
          </p:nvPr>
        </p:nvSpPr>
        <p:spPr/>
        <p:txBody>
          <a:bodyPr/>
          <a:lstStyle/>
          <a:p>
            <a:fld id="{C389EDC9-19E3-47AC-9C57-C6A24DEA81AD}"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a:t>
            </a:fld>
            <a:endParaRPr lang="zh-TW" altLang="en-US"/>
          </a:p>
        </p:txBody>
      </p:sp>
      <p:pic>
        <p:nvPicPr>
          <p:cNvPr id="7" name="Picture 6">
            <a:extLst>
              <a:ext uri="{FF2B5EF4-FFF2-40B4-BE49-F238E27FC236}">
                <a16:creationId xmlns:a16="http://schemas.microsoft.com/office/drawing/2014/main" id="{1BE488C5-DA27-405E-9F7E-A4EF5DF95762}"/>
              </a:ext>
            </a:extLst>
          </p:cNvPr>
          <p:cNvPicPr>
            <a:picLocks noChangeAspect="1"/>
          </p:cNvPicPr>
          <p:nvPr/>
        </p:nvPicPr>
        <p:blipFill>
          <a:blip r:embed="rId2"/>
          <a:stretch>
            <a:fillRect/>
          </a:stretch>
        </p:blipFill>
        <p:spPr>
          <a:xfrm>
            <a:off x="3923928" y="3695964"/>
            <a:ext cx="1004960" cy="885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200" y="1268759"/>
            <a:ext cx="8352928" cy="4320481"/>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The Boolean Model</a:t>
            </a:r>
          </a:p>
          <a:p>
            <a:pPr marL="342900" indent="-342900" algn="l">
              <a:buClr>
                <a:srgbClr val="0070C0"/>
              </a:buClr>
              <a:buSzPct val="80000"/>
              <a:buFont typeface="Wingdings" pitchFamily="2" charset="2"/>
              <a:buChar char="u"/>
            </a:pPr>
            <a:r>
              <a:rPr lang="en-US" sz="1800" dirty="0">
                <a:solidFill>
                  <a:schemeClr val="tx1"/>
                </a:solidFill>
              </a:rPr>
              <a:t>It is the oldest information retrieval (IR) model. The model is based on set theory and the Boolean algebra, where documents are sets of terms and queries are Boolean expressions on terms. The Boolean model can be defined as −</a:t>
            </a:r>
          </a:p>
          <a:p>
            <a:pPr marL="800100" lvl="1" indent="-342900" algn="l">
              <a:buClr>
                <a:srgbClr val="0070C0"/>
              </a:buClr>
              <a:buSzPct val="80000"/>
              <a:buFont typeface="Wingdings" pitchFamily="2" charset="2"/>
              <a:buChar char="u"/>
            </a:pPr>
            <a:r>
              <a:rPr lang="en-US" sz="1800" b="1" dirty="0">
                <a:solidFill>
                  <a:schemeClr val="tx1"/>
                </a:solidFill>
              </a:rPr>
              <a:t>D</a:t>
            </a:r>
            <a:r>
              <a:rPr lang="en-US" sz="1800" dirty="0">
                <a:solidFill>
                  <a:schemeClr val="tx1"/>
                </a:solidFill>
              </a:rPr>
              <a:t> − A set of words, i.e., the indexing terms present in a document. Here, each term is either present (1) or absent (0).</a:t>
            </a:r>
          </a:p>
          <a:p>
            <a:pPr marL="800100" lvl="1" indent="-342900" algn="l">
              <a:buClr>
                <a:srgbClr val="0070C0"/>
              </a:buClr>
              <a:buSzPct val="80000"/>
              <a:buFont typeface="Wingdings" pitchFamily="2" charset="2"/>
              <a:buChar char="u"/>
            </a:pPr>
            <a:r>
              <a:rPr lang="en-US" sz="1800" b="1" dirty="0">
                <a:solidFill>
                  <a:schemeClr val="tx1"/>
                </a:solidFill>
              </a:rPr>
              <a:t>Q</a:t>
            </a:r>
            <a:r>
              <a:rPr lang="en-US" sz="1800" dirty="0">
                <a:solidFill>
                  <a:schemeClr val="tx1"/>
                </a:solidFill>
              </a:rPr>
              <a:t> − A Boolean expression, where terms are the index terms and operators are logical products − AND, logical sum − OR and logical difference − NOT</a:t>
            </a:r>
          </a:p>
          <a:p>
            <a:pPr marL="800100" lvl="1" indent="-342900" algn="l">
              <a:buClr>
                <a:srgbClr val="0070C0"/>
              </a:buClr>
              <a:buSzPct val="80000"/>
              <a:buFont typeface="Wingdings" pitchFamily="2" charset="2"/>
              <a:buChar char="u"/>
            </a:pPr>
            <a:r>
              <a:rPr lang="en-US" sz="1800" b="1" dirty="0">
                <a:solidFill>
                  <a:schemeClr val="tx1"/>
                </a:solidFill>
              </a:rPr>
              <a:t>F</a:t>
            </a:r>
            <a:r>
              <a:rPr lang="en-US" sz="1800" dirty="0">
                <a:solidFill>
                  <a:schemeClr val="tx1"/>
                </a:solidFill>
              </a:rPr>
              <a:t> − Boolean algebra over sets of terms as well as over sets of documents</a:t>
            </a:r>
          </a:p>
          <a:p>
            <a:pPr marL="800100" lvl="1" indent="-342900" algn="l">
              <a:buClr>
                <a:srgbClr val="0070C0"/>
              </a:buClr>
              <a:buSzPct val="80000"/>
              <a:buFont typeface="Wingdings" pitchFamily="2" charset="2"/>
              <a:buChar char="u"/>
            </a:pPr>
            <a:r>
              <a:rPr lang="en-US" sz="1800" dirty="0">
                <a:solidFill>
                  <a:schemeClr val="tx1"/>
                </a:solidFill>
              </a:rPr>
              <a:t>If we talk about the relevance feedback, then in Boolean IR model the Relevance prediction can be defined as follows −</a:t>
            </a:r>
          </a:p>
          <a:p>
            <a:pPr marL="800100" lvl="1" indent="-342900" algn="l">
              <a:buClr>
                <a:srgbClr val="0070C0"/>
              </a:buClr>
              <a:buSzPct val="80000"/>
              <a:buFont typeface="Wingdings" pitchFamily="2" charset="2"/>
              <a:buChar char="u"/>
            </a:pPr>
            <a:r>
              <a:rPr lang="en-US" sz="1800" b="1" dirty="0">
                <a:solidFill>
                  <a:schemeClr val="tx1"/>
                </a:solidFill>
              </a:rPr>
              <a:t>R</a:t>
            </a:r>
            <a:r>
              <a:rPr lang="en-US" sz="1800" dirty="0">
                <a:solidFill>
                  <a:schemeClr val="tx1"/>
                </a:solidFill>
              </a:rPr>
              <a:t> − A document is predicted as relevant to the query expression if and only if it satisfies the query expression as −</a:t>
            </a:r>
          </a:p>
          <a:p>
            <a:pPr marL="1257300" lvl="2" indent="-342900" algn="l">
              <a:buClr>
                <a:srgbClr val="0070C0"/>
              </a:buClr>
              <a:buSzPct val="80000"/>
              <a:buFont typeface="Wingdings" pitchFamily="2" charset="2"/>
              <a:buChar char="u"/>
            </a:pPr>
            <a:r>
              <a:rPr lang="en-US" sz="1800" dirty="0">
                <a:solidFill>
                  <a:schemeClr val="tx1"/>
                </a:solidFill>
              </a:rPr>
              <a:t>((𝑡𝑒𝑥𝑡 ˅ 𝑖𝑛𝑓𝑜𝑟𝑚𝑎𝑡𝑖𝑜𝑛) ˄ 𝑟𝑒𝑟𝑖𝑒𝑣𝑎𝑙 ˄ ˜ 𝑡ℎ𝑒𝑜𝑟𝑦)</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10</a:t>
            </a:fld>
            <a:endParaRPr lang="zh-TW" altLang="en-US"/>
          </a:p>
        </p:txBody>
      </p:sp>
    </p:spTree>
    <p:extLst>
      <p:ext uri="{BB962C8B-B14F-4D97-AF65-F5344CB8AC3E}">
        <p14:creationId xmlns:p14="http://schemas.microsoft.com/office/powerpoint/2010/main" val="156375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472755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We can explain this model by a query term as an unambiguous definition of a set of documents.</a:t>
            </a:r>
          </a:p>
          <a:p>
            <a:pPr marL="342900" indent="-342900" algn="l">
              <a:buClr>
                <a:srgbClr val="0070C0"/>
              </a:buClr>
              <a:buSzPct val="80000"/>
              <a:buFont typeface="Wingdings" pitchFamily="2" charset="2"/>
              <a:buChar char="u"/>
            </a:pPr>
            <a:r>
              <a:rPr lang="en-US" sz="1800" dirty="0">
                <a:solidFill>
                  <a:schemeClr val="tx1"/>
                </a:solidFill>
              </a:rPr>
              <a:t>For example, the query term </a:t>
            </a:r>
            <a:r>
              <a:rPr lang="en-US" sz="1800" b="1" i="1" dirty="0">
                <a:solidFill>
                  <a:schemeClr val="tx1"/>
                </a:solidFill>
              </a:rPr>
              <a:t>“economic”</a:t>
            </a:r>
            <a:r>
              <a:rPr lang="en-US" sz="1800" dirty="0">
                <a:solidFill>
                  <a:schemeClr val="tx1"/>
                </a:solidFill>
              </a:rPr>
              <a:t> defines the set of documents that are indexed with the term </a:t>
            </a:r>
            <a:r>
              <a:rPr lang="en-US" sz="1800" b="1" i="1" dirty="0">
                <a:solidFill>
                  <a:schemeClr val="tx1"/>
                </a:solidFill>
              </a:rPr>
              <a:t>“economic”</a:t>
            </a:r>
            <a:r>
              <a:rPr lang="en-US" sz="1800" dirty="0">
                <a:solidFill>
                  <a:schemeClr val="tx1"/>
                </a:solidFill>
              </a:rPr>
              <a:t>.</a:t>
            </a:r>
          </a:p>
          <a:p>
            <a:pPr marL="342900" indent="-342900" algn="l">
              <a:buClr>
                <a:srgbClr val="0070C0"/>
              </a:buClr>
              <a:buSzPct val="80000"/>
              <a:buFont typeface="Wingdings" pitchFamily="2" charset="2"/>
              <a:buChar char="u"/>
            </a:pPr>
            <a:r>
              <a:rPr lang="en-US" sz="1800" dirty="0">
                <a:solidFill>
                  <a:schemeClr val="tx1"/>
                </a:solidFill>
              </a:rPr>
              <a:t>Now, what would be the result after combining terms with Boolean AND Operator? It will define a document set that is smaller than or equal to the document sets of any of the single terms. For example, the query with terms </a:t>
            </a:r>
            <a:r>
              <a:rPr lang="en-US" sz="1800" b="1" i="1" dirty="0">
                <a:solidFill>
                  <a:schemeClr val="tx1"/>
                </a:solidFill>
              </a:rPr>
              <a:t>“social”</a:t>
            </a:r>
            <a:r>
              <a:rPr lang="en-US" sz="1800" dirty="0">
                <a:solidFill>
                  <a:schemeClr val="tx1"/>
                </a:solidFill>
              </a:rPr>
              <a:t> and </a:t>
            </a:r>
            <a:r>
              <a:rPr lang="en-US" sz="1800" b="1" i="1" dirty="0">
                <a:solidFill>
                  <a:schemeClr val="tx1"/>
                </a:solidFill>
              </a:rPr>
              <a:t>“economic”</a:t>
            </a:r>
            <a:r>
              <a:rPr lang="en-US" sz="1800" dirty="0">
                <a:solidFill>
                  <a:schemeClr val="tx1"/>
                </a:solidFill>
              </a:rPr>
              <a:t> will produce the documents set of documents that are indexed with both the terms. In other words, document set with the intersection of both the sets.</a:t>
            </a:r>
          </a:p>
          <a:p>
            <a:pPr marL="342900" indent="-342900" algn="l">
              <a:buClr>
                <a:srgbClr val="0070C0"/>
              </a:buClr>
              <a:buSzPct val="80000"/>
              <a:buFont typeface="Wingdings" pitchFamily="2" charset="2"/>
              <a:buChar char="u"/>
            </a:pPr>
            <a:r>
              <a:rPr lang="en-US" sz="1800" dirty="0">
                <a:solidFill>
                  <a:schemeClr val="tx1"/>
                </a:solidFill>
              </a:rPr>
              <a:t>Now, what would be the result after combining terms with Boolean OR operator? It will define a document set that is bigger than or equal to the document sets of any of the single terms. For example, the query with terms </a:t>
            </a:r>
            <a:r>
              <a:rPr lang="en-US" sz="1800" b="1" i="1" dirty="0">
                <a:solidFill>
                  <a:schemeClr val="tx1"/>
                </a:solidFill>
              </a:rPr>
              <a:t>“social”</a:t>
            </a:r>
            <a:r>
              <a:rPr lang="en-US" sz="1800" dirty="0">
                <a:solidFill>
                  <a:schemeClr val="tx1"/>
                </a:solidFill>
              </a:rPr>
              <a:t> or </a:t>
            </a:r>
            <a:r>
              <a:rPr lang="en-US" sz="1800" b="1" i="1" dirty="0">
                <a:solidFill>
                  <a:schemeClr val="tx1"/>
                </a:solidFill>
              </a:rPr>
              <a:t>“economic”</a:t>
            </a:r>
            <a:r>
              <a:rPr lang="en-US" sz="1800" dirty="0">
                <a:solidFill>
                  <a:schemeClr val="tx1"/>
                </a:solidFill>
              </a:rPr>
              <a:t> will produce the documents set of documents that are indexed with either the term </a:t>
            </a:r>
            <a:r>
              <a:rPr lang="en-US" sz="1800" b="1" i="1" dirty="0">
                <a:solidFill>
                  <a:schemeClr val="tx1"/>
                </a:solidFill>
              </a:rPr>
              <a:t>“social”</a:t>
            </a:r>
            <a:r>
              <a:rPr lang="en-US" sz="1800" dirty="0">
                <a:solidFill>
                  <a:schemeClr val="tx1"/>
                </a:solidFill>
              </a:rPr>
              <a:t> or </a:t>
            </a:r>
            <a:r>
              <a:rPr lang="en-US" sz="1800" b="1" i="1" dirty="0">
                <a:solidFill>
                  <a:schemeClr val="tx1"/>
                </a:solidFill>
              </a:rPr>
              <a:t>“economic”</a:t>
            </a:r>
            <a:r>
              <a:rPr lang="en-US" sz="1800" dirty="0">
                <a:solidFill>
                  <a:schemeClr val="tx1"/>
                </a:solidFill>
              </a:rPr>
              <a:t>. In other words, document set with the union of both the sets.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11</a:t>
            </a:fld>
            <a:endParaRPr lang="zh-TW" altLang="en-US"/>
          </a:p>
        </p:txBody>
      </p:sp>
    </p:spTree>
    <p:extLst>
      <p:ext uri="{BB962C8B-B14F-4D97-AF65-F5344CB8AC3E}">
        <p14:creationId xmlns:p14="http://schemas.microsoft.com/office/powerpoint/2010/main" val="1222410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46085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Advantages of the Boolean Mode</a:t>
            </a:r>
          </a:p>
          <a:p>
            <a:pPr marL="342900" indent="-342900" algn="l">
              <a:buClr>
                <a:srgbClr val="0070C0"/>
              </a:buClr>
              <a:buSzPct val="80000"/>
              <a:buFont typeface="Wingdings" pitchFamily="2" charset="2"/>
              <a:buChar char="u"/>
            </a:pPr>
            <a:r>
              <a:rPr lang="en-US" sz="1800" dirty="0">
                <a:solidFill>
                  <a:schemeClr val="tx1"/>
                </a:solidFill>
              </a:rPr>
              <a:t>The advantages of the Boolean model are as follows −</a:t>
            </a:r>
          </a:p>
          <a:p>
            <a:pPr marL="800100" lvl="1" indent="-342900" algn="l">
              <a:buClr>
                <a:srgbClr val="0070C0"/>
              </a:buClr>
              <a:buSzPct val="80000"/>
              <a:buFont typeface="Wingdings" pitchFamily="2" charset="2"/>
              <a:buChar char="u"/>
            </a:pPr>
            <a:r>
              <a:rPr lang="en-US" sz="1800" dirty="0">
                <a:solidFill>
                  <a:schemeClr val="tx1"/>
                </a:solidFill>
              </a:rPr>
              <a:t>The simplest model, which is based on sets.</a:t>
            </a:r>
          </a:p>
          <a:p>
            <a:pPr marL="800100" lvl="1" indent="-342900" algn="l">
              <a:buClr>
                <a:srgbClr val="0070C0"/>
              </a:buClr>
              <a:buSzPct val="80000"/>
              <a:buFont typeface="Wingdings" pitchFamily="2" charset="2"/>
              <a:buChar char="u"/>
            </a:pPr>
            <a:r>
              <a:rPr lang="en-US" sz="1800" dirty="0">
                <a:solidFill>
                  <a:schemeClr val="tx1"/>
                </a:solidFill>
              </a:rPr>
              <a:t>Easy to understand and implement.</a:t>
            </a:r>
          </a:p>
          <a:p>
            <a:pPr marL="800100" lvl="1" indent="-342900" algn="l">
              <a:buClr>
                <a:srgbClr val="0070C0"/>
              </a:buClr>
              <a:buSzPct val="80000"/>
              <a:buFont typeface="Wingdings" pitchFamily="2" charset="2"/>
              <a:buChar char="u"/>
            </a:pPr>
            <a:r>
              <a:rPr lang="en-US" sz="1800" dirty="0">
                <a:solidFill>
                  <a:schemeClr val="tx1"/>
                </a:solidFill>
              </a:rPr>
              <a:t>It only retrieves exact matches</a:t>
            </a:r>
          </a:p>
          <a:p>
            <a:pPr marL="800100" lvl="1" indent="-342900" algn="l">
              <a:buClr>
                <a:srgbClr val="0070C0"/>
              </a:buClr>
              <a:buSzPct val="80000"/>
              <a:buFont typeface="Wingdings" pitchFamily="2" charset="2"/>
              <a:buChar char="u"/>
            </a:pPr>
            <a:r>
              <a:rPr lang="en-US" sz="1800" dirty="0">
                <a:solidFill>
                  <a:schemeClr val="tx1"/>
                </a:solidFill>
              </a:rPr>
              <a:t>It gives the user, a sense of control over the system.</a:t>
            </a:r>
          </a:p>
          <a:p>
            <a:pPr marL="342900" indent="-342900" algn="l">
              <a:buClr>
                <a:srgbClr val="0070C0"/>
              </a:buClr>
              <a:buSzPct val="80000"/>
              <a:buFont typeface="Wingdings" pitchFamily="2" charset="2"/>
              <a:buChar char="u"/>
            </a:pPr>
            <a:r>
              <a:rPr lang="en-US" sz="1800" b="1" dirty="0">
                <a:solidFill>
                  <a:schemeClr val="tx1"/>
                </a:solidFill>
              </a:rPr>
              <a:t>Disadvantages of the Boolean Model</a:t>
            </a:r>
          </a:p>
          <a:p>
            <a:pPr marL="342900" indent="-342900" algn="l">
              <a:buClr>
                <a:srgbClr val="0070C0"/>
              </a:buClr>
              <a:buSzPct val="80000"/>
              <a:buFont typeface="Wingdings" pitchFamily="2" charset="2"/>
              <a:buChar char="u"/>
            </a:pPr>
            <a:r>
              <a:rPr lang="en-US" sz="1800" dirty="0">
                <a:solidFill>
                  <a:schemeClr val="tx1"/>
                </a:solidFill>
              </a:rPr>
              <a:t>The disadvantages of the Boolean model are as follows −</a:t>
            </a:r>
          </a:p>
          <a:p>
            <a:pPr marL="800100" lvl="1" indent="-342900" algn="l">
              <a:buClr>
                <a:srgbClr val="0070C0"/>
              </a:buClr>
              <a:buSzPct val="80000"/>
              <a:buFont typeface="Wingdings" pitchFamily="2" charset="2"/>
              <a:buChar char="u"/>
            </a:pPr>
            <a:r>
              <a:rPr lang="en-US" sz="1800" dirty="0">
                <a:solidFill>
                  <a:schemeClr val="tx1"/>
                </a:solidFill>
              </a:rPr>
              <a:t>The model’s similarity function is Boolean. Hence, there would be no partial matches. This can be annoying for the users.</a:t>
            </a:r>
          </a:p>
          <a:p>
            <a:pPr marL="800100" lvl="1" indent="-342900" algn="l">
              <a:buClr>
                <a:srgbClr val="0070C0"/>
              </a:buClr>
              <a:buSzPct val="80000"/>
              <a:buFont typeface="Wingdings" pitchFamily="2" charset="2"/>
              <a:buChar char="u"/>
            </a:pPr>
            <a:r>
              <a:rPr lang="en-US" sz="1800" dirty="0">
                <a:solidFill>
                  <a:schemeClr val="tx1"/>
                </a:solidFill>
              </a:rPr>
              <a:t>In this model, the Boolean operator usage has much more influence than a critical word.</a:t>
            </a:r>
          </a:p>
          <a:p>
            <a:pPr marL="800100" lvl="1" indent="-342900" algn="l">
              <a:buClr>
                <a:srgbClr val="0070C0"/>
              </a:buClr>
              <a:buSzPct val="80000"/>
              <a:buFont typeface="Wingdings" pitchFamily="2" charset="2"/>
              <a:buChar char="u"/>
            </a:pPr>
            <a:r>
              <a:rPr lang="en-US" sz="1800" dirty="0">
                <a:solidFill>
                  <a:schemeClr val="tx1"/>
                </a:solidFill>
              </a:rPr>
              <a:t>The query language is expressive, but it is complicated too.</a:t>
            </a:r>
          </a:p>
          <a:p>
            <a:pPr marL="800100" lvl="1" indent="-342900" algn="l">
              <a:buClr>
                <a:srgbClr val="0070C0"/>
              </a:buClr>
              <a:buSzPct val="80000"/>
              <a:buFont typeface="Wingdings" pitchFamily="2" charset="2"/>
              <a:buChar char="u"/>
            </a:pPr>
            <a:r>
              <a:rPr lang="en-US" sz="1800" dirty="0">
                <a:solidFill>
                  <a:schemeClr val="tx1"/>
                </a:solidFill>
              </a:rPr>
              <a:t>No ranking for retrieved documents.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12</a:t>
            </a:fld>
            <a:endParaRPr lang="zh-TW" altLang="en-US"/>
          </a:p>
        </p:txBody>
      </p:sp>
    </p:spTree>
    <p:extLst>
      <p:ext uri="{BB962C8B-B14F-4D97-AF65-F5344CB8AC3E}">
        <p14:creationId xmlns:p14="http://schemas.microsoft.com/office/powerpoint/2010/main" val="72992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60"/>
            <a:ext cx="8352928" cy="3672408"/>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 Space Model</a:t>
            </a:r>
          </a:p>
          <a:p>
            <a:pPr marL="342900" indent="-342900" algn="l">
              <a:buClr>
                <a:srgbClr val="0070C0"/>
              </a:buClr>
              <a:buSzPct val="80000"/>
              <a:buFont typeface="Wingdings" pitchFamily="2" charset="2"/>
              <a:buChar char="u"/>
            </a:pPr>
            <a:r>
              <a:rPr lang="en-US" sz="1800" dirty="0">
                <a:solidFill>
                  <a:schemeClr val="tx1"/>
                </a:solidFill>
              </a:rPr>
              <a:t>Due to the above disadvantages of the Boolean model, Gerard Salton and his colleagues suggested a model, which is based on </a:t>
            </a:r>
            <a:r>
              <a:rPr lang="en-US" sz="1800" dirty="0" err="1">
                <a:solidFill>
                  <a:schemeClr val="tx1"/>
                </a:solidFill>
              </a:rPr>
              <a:t>Luhn’s</a:t>
            </a:r>
            <a:r>
              <a:rPr lang="en-US" sz="1800" dirty="0">
                <a:solidFill>
                  <a:schemeClr val="tx1"/>
                </a:solidFill>
              </a:rPr>
              <a:t> similarity criterion. The similarity criterion formulated by </a:t>
            </a:r>
            <a:r>
              <a:rPr lang="en-US" sz="1800" dirty="0" err="1">
                <a:solidFill>
                  <a:schemeClr val="tx1"/>
                </a:solidFill>
              </a:rPr>
              <a:t>Luhn</a:t>
            </a:r>
            <a:r>
              <a:rPr lang="en-US" sz="1800" dirty="0">
                <a:solidFill>
                  <a:schemeClr val="tx1"/>
                </a:solidFill>
              </a:rPr>
              <a:t> states, “the more two representations agreed in given elements and their distribution, the higher would be the probability of their representing similar information.”</a:t>
            </a:r>
          </a:p>
          <a:p>
            <a:pPr marL="342900" indent="-342900" algn="l">
              <a:buClr>
                <a:srgbClr val="0070C0"/>
              </a:buClr>
              <a:buSzPct val="80000"/>
              <a:buFont typeface="Wingdings" pitchFamily="2" charset="2"/>
              <a:buChar char="u"/>
            </a:pPr>
            <a:r>
              <a:rPr lang="en-US" sz="1800" dirty="0">
                <a:solidFill>
                  <a:schemeClr val="tx1"/>
                </a:solidFill>
              </a:rPr>
              <a:t>Consider the following important points to understand more about the Vector Space Model −</a:t>
            </a:r>
          </a:p>
          <a:p>
            <a:pPr marL="800100" lvl="1" indent="-342900" algn="l">
              <a:buClr>
                <a:srgbClr val="0070C0"/>
              </a:buClr>
              <a:buSzPct val="80000"/>
              <a:buFont typeface="Wingdings" pitchFamily="2" charset="2"/>
              <a:buChar char="u"/>
            </a:pPr>
            <a:r>
              <a:rPr lang="en-US" sz="1800" dirty="0">
                <a:solidFill>
                  <a:schemeClr val="tx1"/>
                </a:solidFill>
              </a:rPr>
              <a:t>The index representations (documents) and the queries are considered as vectors embedded in a high dimensional Euclidean space.</a:t>
            </a:r>
          </a:p>
          <a:p>
            <a:pPr marL="800100" lvl="1" indent="-342900" algn="l">
              <a:buClr>
                <a:srgbClr val="0070C0"/>
              </a:buClr>
              <a:buSzPct val="80000"/>
              <a:buFont typeface="Wingdings" pitchFamily="2" charset="2"/>
              <a:buChar char="u"/>
            </a:pPr>
            <a:r>
              <a:rPr lang="en-US" sz="1800" dirty="0">
                <a:solidFill>
                  <a:schemeClr val="tx1"/>
                </a:solidFill>
              </a:rPr>
              <a:t>The similarity measure of a document vector to a query vector is usually the cosine of the angle between them.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13</a:t>
            </a:fld>
            <a:endParaRPr lang="zh-TW" altLang="en-US"/>
          </a:p>
        </p:txBody>
      </p:sp>
    </p:spTree>
    <p:extLst>
      <p:ext uri="{BB962C8B-B14F-4D97-AF65-F5344CB8AC3E}">
        <p14:creationId xmlns:p14="http://schemas.microsoft.com/office/powerpoint/2010/main" val="1240843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60"/>
            <a:ext cx="8352928" cy="1008112"/>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Cosine Similarity Measure Formula</a:t>
            </a:r>
          </a:p>
          <a:p>
            <a:pPr marL="342900" indent="-342900" algn="l">
              <a:buClr>
                <a:srgbClr val="0070C0"/>
              </a:buClr>
              <a:buSzPct val="80000"/>
              <a:buFont typeface="Wingdings" pitchFamily="2" charset="2"/>
              <a:buChar char="u"/>
            </a:pPr>
            <a:r>
              <a:rPr lang="en-US" sz="1800" dirty="0">
                <a:solidFill>
                  <a:schemeClr val="tx1"/>
                </a:solidFill>
              </a:rPr>
              <a:t>Cosine is a normalized dot product, which can be calculated with the help of the following formula</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14</a:t>
            </a:fld>
            <a:endParaRPr lang="zh-TW" altLang="en-US"/>
          </a:p>
        </p:txBody>
      </p:sp>
      <p:pic>
        <p:nvPicPr>
          <p:cNvPr id="7" name="Picture 6">
            <a:extLst>
              <a:ext uri="{FF2B5EF4-FFF2-40B4-BE49-F238E27FC236}">
                <a16:creationId xmlns:a16="http://schemas.microsoft.com/office/drawing/2014/main" id="{782398BD-BF75-4938-9ED7-AE7EC6595CBA}"/>
              </a:ext>
            </a:extLst>
          </p:cNvPr>
          <p:cNvPicPr>
            <a:picLocks noChangeAspect="1"/>
          </p:cNvPicPr>
          <p:nvPr/>
        </p:nvPicPr>
        <p:blipFill>
          <a:blip r:embed="rId3"/>
          <a:stretch>
            <a:fillRect/>
          </a:stretch>
        </p:blipFill>
        <p:spPr>
          <a:xfrm>
            <a:off x="2267744" y="2497015"/>
            <a:ext cx="3800475" cy="2133600"/>
          </a:xfrm>
          <a:prstGeom prst="rect">
            <a:avLst/>
          </a:prstGeom>
          <a:ln>
            <a:solidFill>
              <a:srgbClr val="C00000"/>
            </a:solidFill>
          </a:ln>
        </p:spPr>
      </p:pic>
    </p:spTree>
    <p:extLst>
      <p:ext uri="{BB962C8B-B14F-4D97-AF65-F5344CB8AC3E}">
        <p14:creationId xmlns:p14="http://schemas.microsoft.com/office/powerpoint/2010/main" val="400085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60"/>
            <a:ext cx="8352928" cy="1296144"/>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Vector Space Representation with Query and Document</a:t>
            </a:r>
          </a:p>
          <a:p>
            <a:pPr marL="342900" indent="-342900" algn="l">
              <a:buClr>
                <a:srgbClr val="0070C0"/>
              </a:buClr>
              <a:buSzPct val="80000"/>
              <a:buFont typeface="Wingdings" pitchFamily="2" charset="2"/>
              <a:buChar char="u"/>
            </a:pPr>
            <a:r>
              <a:rPr lang="en-US" sz="1800" dirty="0">
                <a:solidFill>
                  <a:schemeClr val="tx1"/>
                </a:solidFill>
              </a:rPr>
              <a:t>The query and documents are represented by a two-dimensional vector space. The terms are </a:t>
            </a:r>
            <a:r>
              <a:rPr lang="en-US" sz="1800" b="1" i="1" dirty="0">
                <a:solidFill>
                  <a:schemeClr val="tx1"/>
                </a:solidFill>
              </a:rPr>
              <a:t>car</a:t>
            </a:r>
            <a:r>
              <a:rPr lang="en-US" sz="1800" dirty="0">
                <a:solidFill>
                  <a:schemeClr val="tx1"/>
                </a:solidFill>
              </a:rPr>
              <a:t> and </a:t>
            </a:r>
            <a:r>
              <a:rPr lang="en-US" sz="1800" b="1" i="1" dirty="0">
                <a:solidFill>
                  <a:schemeClr val="tx1"/>
                </a:solidFill>
              </a:rPr>
              <a:t>insurance</a:t>
            </a:r>
            <a:r>
              <a:rPr lang="en-US" sz="1800" dirty="0">
                <a:solidFill>
                  <a:schemeClr val="tx1"/>
                </a:solidFill>
              </a:rPr>
              <a:t>. </a:t>
            </a:r>
          </a:p>
          <a:p>
            <a:pPr marL="342900" indent="-342900" algn="l">
              <a:buClr>
                <a:srgbClr val="0070C0"/>
              </a:buClr>
              <a:buSzPct val="80000"/>
              <a:buFont typeface="Wingdings" pitchFamily="2" charset="2"/>
              <a:buChar char="u"/>
            </a:pPr>
            <a:r>
              <a:rPr lang="en-US" sz="1800" dirty="0">
                <a:solidFill>
                  <a:schemeClr val="tx1"/>
                </a:solidFill>
              </a:rPr>
              <a:t>There is one query and three documents in the vector space.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15</a:t>
            </a:fld>
            <a:endParaRPr lang="zh-TW" altLang="en-US"/>
          </a:p>
        </p:txBody>
      </p:sp>
      <p:pic>
        <p:nvPicPr>
          <p:cNvPr id="2050" name="Picture 2" descr="Two-dimensional Vector Space">
            <a:extLst>
              <a:ext uri="{FF2B5EF4-FFF2-40B4-BE49-F238E27FC236}">
                <a16:creationId xmlns:a16="http://schemas.microsoft.com/office/drawing/2014/main" id="{ECADDE20-F0FD-4691-A066-8F71F42CB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663" y="2814961"/>
            <a:ext cx="4514850" cy="318135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36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59"/>
            <a:ext cx="8352928" cy="410445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The top ranked document in response to the terms car and insurance will be the document </a:t>
            </a:r>
            <a:r>
              <a:rPr lang="en-US" altLang="en-US" sz="1800" b="1" dirty="0">
                <a:solidFill>
                  <a:schemeClr val="tx1"/>
                </a:solidFill>
                <a:latin typeface="+mj-lt"/>
                <a:cs typeface="Arial" panose="020B0604020202020204" pitchFamily="34" charset="0"/>
              </a:rPr>
              <a:t>d</a:t>
            </a:r>
            <a:r>
              <a:rPr lang="en-US" altLang="en-US" sz="1800" b="1" baseline="-30000" dirty="0">
                <a:solidFill>
                  <a:schemeClr val="tx1"/>
                </a:solidFill>
                <a:latin typeface="+mj-lt"/>
                <a:cs typeface="Arial" panose="020B0604020202020204" pitchFamily="34" charset="0"/>
              </a:rPr>
              <a:t>2</a:t>
            </a:r>
            <a:r>
              <a:rPr lang="en-US" altLang="en-US" sz="1800" dirty="0">
                <a:solidFill>
                  <a:schemeClr val="tx1"/>
                </a:solidFill>
                <a:latin typeface="+mj-lt"/>
                <a:cs typeface="Arial" panose="020B0604020202020204" pitchFamily="34" charset="0"/>
              </a:rPr>
              <a:t> because the angle between </a:t>
            </a:r>
            <a:r>
              <a:rPr lang="en-US" altLang="en-US" sz="1800" b="1" dirty="0">
                <a:solidFill>
                  <a:schemeClr val="tx1"/>
                </a:solidFill>
                <a:latin typeface="+mj-lt"/>
                <a:cs typeface="Arial" panose="020B0604020202020204" pitchFamily="34" charset="0"/>
              </a:rPr>
              <a:t>q</a:t>
            </a:r>
            <a:r>
              <a:rPr lang="en-US" altLang="en-US" sz="1800" dirty="0">
                <a:solidFill>
                  <a:schemeClr val="tx1"/>
                </a:solidFill>
                <a:latin typeface="+mj-lt"/>
                <a:cs typeface="Arial" panose="020B0604020202020204" pitchFamily="34" charset="0"/>
              </a:rPr>
              <a:t> and </a:t>
            </a:r>
            <a:r>
              <a:rPr lang="en-US" altLang="en-US" sz="1800" b="1" dirty="0">
                <a:solidFill>
                  <a:schemeClr val="tx1"/>
                </a:solidFill>
                <a:latin typeface="+mj-lt"/>
                <a:cs typeface="Arial" panose="020B0604020202020204" pitchFamily="34" charset="0"/>
              </a:rPr>
              <a:t>d</a:t>
            </a:r>
            <a:r>
              <a:rPr lang="en-US" altLang="en-US" sz="1800" b="1" baseline="-30000" dirty="0">
                <a:solidFill>
                  <a:schemeClr val="tx1"/>
                </a:solidFill>
                <a:latin typeface="+mj-lt"/>
                <a:cs typeface="Arial" panose="020B0604020202020204" pitchFamily="34" charset="0"/>
              </a:rPr>
              <a:t>2</a:t>
            </a:r>
            <a:r>
              <a:rPr lang="en-US" altLang="en-US" sz="1800" dirty="0">
                <a:solidFill>
                  <a:schemeClr val="tx1"/>
                </a:solidFill>
                <a:latin typeface="+mj-lt"/>
                <a:cs typeface="Arial" panose="020B0604020202020204" pitchFamily="34" charset="0"/>
              </a:rPr>
              <a:t> is the smallest. The reason behind this is that both the concepts car and insurance are salient in d</a:t>
            </a:r>
            <a:r>
              <a:rPr lang="en-US" altLang="en-US" sz="1800" baseline="-30000" dirty="0">
                <a:solidFill>
                  <a:schemeClr val="tx1"/>
                </a:solidFill>
                <a:latin typeface="+mj-lt"/>
                <a:cs typeface="Arial" panose="020B0604020202020204" pitchFamily="34" charset="0"/>
              </a:rPr>
              <a:t>2</a:t>
            </a:r>
            <a:r>
              <a:rPr lang="en-US" altLang="en-US" sz="1800" dirty="0">
                <a:solidFill>
                  <a:schemeClr val="tx1"/>
                </a:solidFill>
                <a:latin typeface="+mj-lt"/>
                <a:cs typeface="Arial" panose="020B0604020202020204" pitchFamily="34" charset="0"/>
              </a:rPr>
              <a:t> and hence have the high weights. On the other side, </a:t>
            </a:r>
            <a:r>
              <a:rPr lang="en-US" altLang="en-US" sz="1800" b="1" dirty="0">
                <a:solidFill>
                  <a:schemeClr val="tx1"/>
                </a:solidFill>
                <a:latin typeface="+mj-lt"/>
                <a:cs typeface="Arial" panose="020B0604020202020204" pitchFamily="34" charset="0"/>
              </a:rPr>
              <a:t>d</a:t>
            </a:r>
            <a:r>
              <a:rPr lang="en-US" altLang="en-US" sz="1800" b="1" baseline="-30000" dirty="0">
                <a:solidFill>
                  <a:schemeClr val="tx1"/>
                </a:solidFill>
                <a:latin typeface="+mj-lt"/>
                <a:cs typeface="Arial" panose="020B0604020202020204" pitchFamily="34" charset="0"/>
              </a:rPr>
              <a:t>1</a:t>
            </a:r>
            <a:r>
              <a:rPr lang="en-US" altLang="en-US" sz="1800" dirty="0">
                <a:solidFill>
                  <a:schemeClr val="tx1"/>
                </a:solidFill>
                <a:latin typeface="+mj-lt"/>
                <a:cs typeface="Arial" panose="020B0604020202020204" pitchFamily="34" charset="0"/>
              </a:rPr>
              <a:t> and </a:t>
            </a:r>
            <a:r>
              <a:rPr lang="en-US" altLang="en-US" sz="1800" b="1" dirty="0">
                <a:solidFill>
                  <a:schemeClr val="tx1"/>
                </a:solidFill>
                <a:latin typeface="+mj-lt"/>
                <a:cs typeface="Arial" panose="020B0604020202020204" pitchFamily="34" charset="0"/>
              </a:rPr>
              <a:t>d</a:t>
            </a:r>
            <a:r>
              <a:rPr lang="en-US" altLang="en-US" sz="1800" b="1" baseline="-30000" dirty="0">
                <a:solidFill>
                  <a:schemeClr val="tx1"/>
                </a:solidFill>
                <a:latin typeface="+mj-lt"/>
                <a:cs typeface="Arial" panose="020B0604020202020204" pitchFamily="34" charset="0"/>
              </a:rPr>
              <a:t>3</a:t>
            </a:r>
            <a:r>
              <a:rPr lang="en-US" altLang="en-US" sz="1800" dirty="0">
                <a:solidFill>
                  <a:schemeClr val="tx1"/>
                </a:solidFill>
                <a:latin typeface="+mj-lt"/>
                <a:cs typeface="Arial" panose="020B0604020202020204" pitchFamily="34" charset="0"/>
              </a:rPr>
              <a:t> also mention both the terms but in each case, one of them is not a centrally important term in the document.</a:t>
            </a: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Term Weighting</a:t>
            </a: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Term weighting means the weights on the terms in vector space. Higher the weight of the term, greater would be the impact of the term on cosine. More weights should be assigned to the more important terms in the model. Now the question that arises here is how can we model this.</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One way to do this is to count the words in a document as its term weight. However, do you think it would be effective method?</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Another method, which is more effective, is to use </a:t>
            </a:r>
            <a:r>
              <a:rPr lang="en-US" altLang="en-US" sz="1800" b="1" dirty="0">
                <a:solidFill>
                  <a:schemeClr val="tx1"/>
                </a:solidFill>
                <a:latin typeface="+mj-lt"/>
                <a:cs typeface="Arial" panose="020B0604020202020204" pitchFamily="34" charset="0"/>
              </a:rPr>
              <a:t>term frequency (</a:t>
            </a:r>
            <a:r>
              <a:rPr lang="en-US" altLang="en-US" sz="1800" b="1" dirty="0" err="1">
                <a:solidFill>
                  <a:schemeClr val="tx1"/>
                </a:solidFill>
                <a:latin typeface="+mj-lt"/>
                <a:cs typeface="Arial" panose="020B0604020202020204" pitchFamily="34" charset="0"/>
              </a:rPr>
              <a:t>tf</a:t>
            </a:r>
            <a:r>
              <a:rPr lang="en-US" altLang="en-US" sz="1800" b="1" baseline="-30000" dirty="0" err="1">
                <a:solidFill>
                  <a:schemeClr val="tx1"/>
                </a:solidFill>
                <a:latin typeface="+mj-lt"/>
                <a:cs typeface="Arial" panose="020B0604020202020204" pitchFamily="34" charset="0"/>
              </a:rPr>
              <a:t>ij</a:t>
            </a:r>
            <a:r>
              <a:rPr lang="en-US" altLang="en-US" sz="1800" b="1" dirty="0">
                <a:solidFill>
                  <a:schemeClr val="tx1"/>
                </a:solidFill>
                <a:latin typeface="+mj-lt"/>
                <a:cs typeface="Arial" panose="020B0604020202020204" pitchFamily="34" charset="0"/>
              </a:rPr>
              <a:t>), document frequency (</a:t>
            </a:r>
            <a:r>
              <a:rPr lang="en-US" altLang="en-US" sz="1800" b="1" dirty="0" err="1">
                <a:solidFill>
                  <a:schemeClr val="tx1"/>
                </a:solidFill>
                <a:latin typeface="+mj-lt"/>
                <a:cs typeface="Arial" panose="020B0604020202020204" pitchFamily="34" charset="0"/>
              </a:rPr>
              <a:t>df</a:t>
            </a:r>
            <a:r>
              <a:rPr lang="en-US" altLang="en-US" sz="1800" b="1" baseline="-30000" dirty="0" err="1">
                <a:solidFill>
                  <a:schemeClr val="tx1"/>
                </a:solidFill>
                <a:latin typeface="+mj-lt"/>
                <a:cs typeface="Arial" panose="020B0604020202020204" pitchFamily="34" charset="0"/>
              </a:rPr>
              <a:t>i</a:t>
            </a:r>
            <a:r>
              <a:rPr lang="en-US" altLang="en-US" sz="1800" b="1" dirty="0">
                <a:solidFill>
                  <a:schemeClr val="tx1"/>
                </a:solidFill>
                <a:latin typeface="+mj-lt"/>
                <a:cs typeface="Arial" panose="020B0604020202020204" pitchFamily="34" charset="0"/>
              </a:rPr>
              <a:t>)</a:t>
            </a:r>
            <a:r>
              <a:rPr lang="en-US" altLang="en-US" sz="1800" dirty="0">
                <a:solidFill>
                  <a:schemeClr val="tx1"/>
                </a:solidFill>
                <a:latin typeface="+mj-lt"/>
                <a:cs typeface="Arial" panose="020B0604020202020204" pitchFamily="34" charset="0"/>
              </a:rPr>
              <a:t> and </a:t>
            </a:r>
            <a:r>
              <a:rPr lang="en-US" altLang="en-US" sz="1800" b="1" dirty="0">
                <a:solidFill>
                  <a:schemeClr val="tx1"/>
                </a:solidFill>
                <a:latin typeface="+mj-lt"/>
                <a:cs typeface="Arial" panose="020B0604020202020204" pitchFamily="34" charset="0"/>
              </a:rPr>
              <a:t>collection frequency (</a:t>
            </a:r>
            <a:r>
              <a:rPr lang="en-US" altLang="en-US" sz="1800" b="1" dirty="0" err="1">
                <a:solidFill>
                  <a:schemeClr val="tx1"/>
                </a:solidFill>
                <a:latin typeface="+mj-lt"/>
                <a:cs typeface="Arial" panose="020B0604020202020204" pitchFamily="34" charset="0"/>
              </a:rPr>
              <a:t>cf</a:t>
            </a:r>
            <a:r>
              <a:rPr lang="en-US" altLang="en-US" sz="1800" b="1" baseline="-30000" dirty="0" err="1">
                <a:solidFill>
                  <a:schemeClr val="tx1"/>
                </a:solidFill>
                <a:latin typeface="+mj-lt"/>
                <a:cs typeface="Arial" panose="020B0604020202020204" pitchFamily="34" charset="0"/>
              </a:rPr>
              <a:t>i</a:t>
            </a:r>
            <a:r>
              <a:rPr lang="en-US" altLang="en-US" sz="1800" b="1" dirty="0">
                <a:solidFill>
                  <a:schemeClr val="tx1"/>
                </a:solidFill>
                <a:latin typeface="+mj-lt"/>
                <a:cs typeface="Arial" panose="020B0604020202020204" pitchFamily="34" charset="0"/>
              </a:rPr>
              <a:t>)</a:t>
            </a:r>
            <a:r>
              <a:rPr lang="en-US" altLang="en-US" sz="1800" dirty="0">
                <a:solidFill>
                  <a:schemeClr val="tx1"/>
                </a:solidFill>
                <a:latin typeface="+mj-lt"/>
                <a:cs typeface="Arial" panose="020B0604020202020204" pitchFamily="34" charset="0"/>
              </a:rPr>
              <a: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16</a:t>
            </a:fld>
            <a:endParaRPr lang="zh-TW" altLang="en-US"/>
          </a:p>
        </p:txBody>
      </p:sp>
    </p:spTree>
    <p:extLst>
      <p:ext uri="{BB962C8B-B14F-4D97-AF65-F5344CB8AC3E}">
        <p14:creationId xmlns:p14="http://schemas.microsoft.com/office/powerpoint/2010/main" val="59476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59"/>
            <a:ext cx="8352928" cy="374441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cs typeface="Arial" panose="020B0604020202020204" pitchFamily="34" charset="0"/>
              </a:rPr>
              <a:t>Term Frequency (</a:t>
            </a:r>
            <a:r>
              <a:rPr lang="en-US" altLang="en-US" sz="1800" b="1" dirty="0" err="1">
                <a:solidFill>
                  <a:schemeClr val="tx1"/>
                </a:solidFill>
                <a:latin typeface="+mj-lt"/>
                <a:cs typeface="Arial" panose="020B0604020202020204" pitchFamily="34" charset="0"/>
              </a:rPr>
              <a:t>tf</a:t>
            </a:r>
            <a:r>
              <a:rPr lang="en-US" altLang="en-US" sz="1800" b="1" baseline="-30000" dirty="0" err="1">
                <a:solidFill>
                  <a:schemeClr val="tx1"/>
                </a:solidFill>
                <a:latin typeface="+mj-lt"/>
                <a:cs typeface="Arial" panose="020B0604020202020204" pitchFamily="34" charset="0"/>
              </a:rPr>
              <a:t>ij</a:t>
            </a:r>
            <a:r>
              <a:rPr lang="en-US" altLang="en-US" sz="1800" b="1" dirty="0">
                <a:solidFill>
                  <a:schemeClr val="tx1"/>
                </a:solidFill>
                <a:latin typeface="+mj-lt"/>
                <a:cs typeface="Arial" panose="020B0604020202020204" pitchFamily="34" charset="0"/>
              </a:rPr>
              <a:t>)</a:t>
            </a: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It may be defined as the number of occurrences of </a:t>
            </a:r>
            <a:r>
              <a:rPr lang="en-US" altLang="en-US" sz="1800" b="1" dirty="0" err="1">
                <a:solidFill>
                  <a:schemeClr val="tx1"/>
                </a:solidFill>
                <a:latin typeface="+mj-lt"/>
                <a:cs typeface="Arial" panose="020B0604020202020204" pitchFamily="34" charset="0"/>
              </a:rPr>
              <a:t>w</a:t>
            </a:r>
            <a:r>
              <a:rPr lang="en-US" altLang="en-US" sz="1800" b="1" baseline="-30000" dirty="0" err="1">
                <a:solidFill>
                  <a:schemeClr val="tx1"/>
                </a:solidFill>
                <a:latin typeface="+mj-lt"/>
                <a:cs typeface="Arial" panose="020B0604020202020204" pitchFamily="34" charset="0"/>
              </a:rPr>
              <a:t>i</a:t>
            </a:r>
            <a:r>
              <a:rPr lang="en-US" altLang="en-US" sz="1800" dirty="0">
                <a:solidFill>
                  <a:schemeClr val="tx1"/>
                </a:solidFill>
                <a:latin typeface="+mj-lt"/>
                <a:cs typeface="Arial" panose="020B0604020202020204" pitchFamily="34" charset="0"/>
              </a:rPr>
              <a:t> in </a:t>
            </a:r>
            <a:r>
              <a:rPr lang="en-US" altLang="en-US" sz="1800" b="1" dirty="0" err="1">
                <a:solidFill>
                  <a:schemeClr val="tx1"/>
                </a:solidFill>
                <a:latin typeface="+mj-lt"/>
                <a:cs typeface="Arial" panose="020B0604020202020204" pitchFamily="34" charset="0"/>
              </a:rPr>
              <a:t>d</a:t>
            </a:r>
            <a:r>
              <a:rPr lang="en-US" altLang="en-US" sz="1800" b="1" baseline="-30000" dirty="0" err="1">
                <a:solidFill>
                  <a:schemeClr val="tx1"/>
                </a:solidFill>
                <a:latin typeface="+mj-lt"/>
                <a:cs typeface="Arial" panose="020B0604020202020204" pitchFamily="34" charset="0"/>
              </a:rPr>
              <a:t>j</a:t>
            </a:r>
            <a:r>
              <a:rPr lang="en-US" altLang="en-US" sz="1800" dirty="0">
                <a:solidFill>
                  <a:schemeClr val="tx1"/>
                </a:solidFill>
                <a:latin typeface="+mj-lt"/>
                <a:cs typeface="Arial" panose="020B0604020202020204" pitchFamily="34" charset="0"/>
              </a:rPr>
              <a:t>. The information that is captured by term frequency is how salient a word is within the given document or in other words we can say that the higher the term frequency the more that word is a good description of the content of that document.</a:t>
            </a:r>
          </a:p>
          <a:p>
            <a:pPr marL="342900" indent="-342900" algn="l">
              <a:buClr>
                <a:srgbClr val="0070C0"/>
              </a:buClr>
              <a:buSzPct val="80000"/>
              <a:buFont typeface="Wingdings" pitchFamily="2" charset="2"/>
              <a:buChar char="u"/>
            </a:pPr>
            <a:r>
              <a:rPr lang="en-US" altLang="en-US" sz="1800" b="1" dirty="0">
                <a:solidFill>
                  <a:schemeClr val="tx1"/>
                </a:solidFill>
                <a:latin typeface="+mj-lt"/>
                <a:cs typeface="Arial" panose="020B0604020202020204" pitchFamily="34" charset="0"/>
              </a:rPr>
              <a:t>Document Frequency (</a:t>
            </a:r>
            <a:r>
              <a:rPr lang="en-US" altLang="en-US" sz="1800" b="1" dirty="0" err="1">
                <a:solidFill>
                  <a:schemeClr val="tx1"/>
                </a:solidFill>
                <a:latin typeface="+mj-lt"/>
                <a:cs typeface="Arial" panose="020B0604020202020204" pitchFamily="34" charset="0"/>
              </a:rPr>
              <a:t>df</a:t>
            </a:r>
            <a:r>
              <a:rPr lang="en-US" altLang="en-US" sz="1800" b="1" baseline="-30000" dirty="0" err="1">
                <a:solidFill>
                  <a:schemeClr val="tx1"/>
                </a:solidFill>
                <a:latin typeface="+mj-lt"/>
                <a:cs typeface="Arial" panose="020B0604020202020204" pitchFamily="34" charset="0"/>
              </a:rPr>
              <a:t>i</a:t>
            </a:r>
            <a:r>
              <a:rPr lang="en-US" altLang="en-US" sz="1800" b="1" dirty="0">
                <a:solidFill>
                  <a:schemeClr val="tx1"/>
                </a:solidFill>
                <a:latin typeface="+mj-lt"/>
                <a:cs typeface="Arial" panose="020B0604020202020204" pitchFamily="34" charset="0"/>
              </a:rPr>
              <a:t>)</a:t>
            </a: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It may be defined as the total number of documents in the collection in which </a:t>
            </a:r>
            <a:r>
              <a:rPr lang="en-US" altLang="en-US" sz="1800" dirty="0" err="1">
                <a:solidFill>
                  <a:schemeClr val="tx1"/>
                </a:solidFill>
                <a:latin typeface="+mj-lt"/>
                <a:cs typeface="Arial" panose="020B0604020202020204" pitchFamily="34" charset="0"/>
              </a:rPr>
              <a:t>w</a:t>
            </a:r>
            <a:r>
              <a:rPr lang="en-US" altLang="en-US" sz="1800" baseline="-30000" dirty="0" err="1">
                <a:solidFill>
                  <a:schemeClr val="tx1"/>
                </a:solidFill>
                <a:latin typeface="+mj-lt"/>
                <a:cs typeface="Arial" panose="020B0604020202020204" pitchFamily="34" charset="0"/>
              </a:rPr>
              <a:t>i</a:t>
            </a:r>
            <a:r>
              <a:rPr lang="en-US" altLang="en-US" sz="1800" dirty="0">
                <a:solidFill>
                  <a:schemeClr val="tx1"/>
                </a:solidFill>
                <a:latin typeface="+mj-lt"/>
                <a:cs typeface="Arial" panose="020B0604020202020204" pitchFamily="34" charset="0"/>
              </a:rPr>
              <a:t> occurs. It is an indicator of informativeness. Semantically focused words will occur several times in the document unlike the semantically unfocused words.</a:t>
            </a:r>
          </a:p>
          <a:p>
            <a:pPr marL="342900" indent="-342900" algn="l">
              <a:buClr>
                <a:srgbClr val="0070C0"/>
              </a:buClr>
              <a:buSzPct val="80000"/>
              <a:buFont typeface="Wingdings" pitchFamily="2" charset="2"/>
              <a:buChar char="u"/>
            </a:pPr>
            <a:r>
              <a:rPr lang="en-US" altLang="en-US" sz="1800" b="1" dirty="0">
                <a:solidFill>
                  <a:schemeClr val="tx1"/>
                </a:solidFill>
                <a:latin typeface="+mj-lt"/>
                <a:cs typeface="Arial" panose="020B0604020202020204" pitchFamily="34" charset="0"/>
              </a:rPr>
              <a:t>Collection Frequency (</a:t>
            </a:r>
            <a:r>
              <a:rPr lang="en-US" altLang="en-US" sz="1800" b="1" dirty="0" err="1">
                <a:solidFill>
                  <a:schemeClr val="tx1"/>
                </a:solidFill>
                <a:latin typeface="+mj-lt"/>
                <a:cs typeface="Arial" panose="020B0604020202020204" pitchFamily="34" charset="0"/>
              </a:rPr>
              <a:t>cf</a:t>
            </a:r>
            <a:r>
              <a:rPr lang="en-US" altLang="en-US" sz="1800" b="1" baseline="-30000" dirty="0" err="1">
                <a:solidFill>
                  <a:schemeClr val="tx1"/>
                </a:solidFill>
                <a:latin typeface="+mj-lt"/>
                <a:cs typeface="Arial" panose="020B0604020202020204" pitchFamily="34" charset="0"/>
              </a:rPr>
              <a:t>i</a:t>
            </a:r>
            <a:r>
              <a:rPr lang="en-US" altLang="en-US" sz="1800" b="1" dirty="0">
                <a:solidFill>
                  <a:schemeClr val="tx1"/>
                </a:solidFill>
                <a:latin typeface="+mj-lt"/>
                <a:cs typeface="Arial" panose="020B0604020202020204" pitchFamily="34" charset="0"/>
              </a:rPr>
              <a:t>)</a:t>
            </a: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It may be defined as the total number of occurrences of </a:t>
            </a:r>
            <a:r>
              <a:rPr lang="en-US" altLang="en-US" sz="1800" b="1" dirty="0" err="1">
                <a:solidFill>
                  <a:schemeClr val="tx1"/>
                </a:solidFill>
                <a:latin typeface="+mj-lt"/>
                <a:cs typeface="Arial" panose="020B0604020202020204" pitchFamily="34" charset="0"/>
              </a:rPr>
              <a:t>w</a:t>
            </a:r>
            <a:r>
              <a:rPr lang="en-US" altLang="en-US" sz="1800" b="1" baseline="-30000" dirty="0" err="1">
                <a:solidFill>
                  <a:schemeClr val="tx1"/>
                </a:solidFill>
                <a:latin typeface="+mj-lt"/>
                <a:cs typeface="Arial" panose="020B0604020202020204" pitchFamily="34" charset="0"/>
              </a:rPr>
              <a:t>i</a:t>
            </a:r>
            <a:r>
              <a:rPr lang="en-US" altLang="en-US" sz="1800" dirty="0">
                <a:solidFill>
                  <a:schemeClr val="tx1"/>
                </a:solidFill>
                <a:latin typeface="+mj-lt"/>
                <a:cs typeface="Arial" panose="020B0604020202020204" pitchFamily="34" charset="0"/>
              </a:rPr>
              <a:t> in the collection.</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Mathematically, </a:t>
            </a:r>
            <a:br>
              <a:rPr lang="en-US" altLang="en-US" sz="1800" dirty="0">
                <a:solidFill>
                  <a:schemeClr val="tx1"/>
                </a:solidFill>
                <a:latin typeface="+mj-lt"/>
              </a:rPr>
            </a:b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17</a:t>
            </a:fld>
            <a:endParaRPr lang="zh-TW" altLang="en-US"/>
          </a:p>
        </p:txBody>
      </p:sp>
      <p:pic>
        <p:nvPicPr>
          <p:cNvPr id="7" name="Picture 6">
            <a:extLst>
              <a:ext uri="{FF2B5EF4-FFF2-40B4-BE49-F238E27FC236}">
                <a16:creationId xmlns:a16="http://schemas.microsoft.com/office/drawing/2014/main" id="{8A1DF275-FA35-4EB0-AA45-CF1A7D8FA39E}"/>
              </a:ext>
            </a:extLst>
          </p:cNvPr>
          <p:cNvPicPr>
            <a:picLocks noChangeAspect="1"/>
          </p:cNvPicPr>
          <p:nvPr/>
        </p:nvPicPr>
        <p:blipFill>
          <a:blip r:embed="rId3"/>
          <a:stretch>
            <a:fillRect/>
          </a:stretch>
        </p:blipFill>
        <p:spPr>
          <a:xfrm>
            <a:off x="2195736" y="5113263"/>
            <a:ext cx="2295525" cy="381000"/>
          </a:xfrm>
          <a:prstGeom prst="rect">
            <a:avLst/>
          </a:prstGeom>
          <a:ln>
            <a:solidFill>
              <a:srgbClr val="C00000"/>
            </a:solidFill>
          </a:ln>
        </p:spPr>
      </p:pic>
    </p:spTree>
    <p:extLst>
      <p:ext uri="{BB962C8B-B14F-4D97-AF65-F5344CB8AC3E}">
        <p14:creationId xmlns:p14="http://schemas.microsoft.com/office/powerpoint/2010/main" val="2564326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59"/>
            <a:ext cx="8352928" cy="23762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Forms of Document Frequency Weighting</a:t>
            </a:r>
          </a:p>
          <a:p>
            <a:pPr marL="342900" indent="-342900" algn="l">
              <a:buClr>
                <a:srgbClr val="0070C0"/>
              </a:buClr>
              <a:buSzPct val="80000"/>
              <a:buFont typeface="Wingdings" pitchFamily="2" charset="2"/>
              <a:buChar char="u"/>
            </a:pPr>
            <a:r>
              <a:rPr lang="en-US" sz="1800" dirty="0">
                <a:solidFill>
                  <a:schemeClr val="tx1"/>
                </a:solidFill>
              </a:rPr>
              <a:t>Let us now learn about the different forms of document frequency weighting. The forms are described below −</a:t>
            </a:r>
          </a:p>
          <a:p>
            <a:pPr marL="342900" indent="-342900" algn="l">
              <a:buClr>
                <a:srgbClr val="0070C0"/>
              </a:buClr>
              <a:buSzPct val="80000"/>
              <a:buFont typeface="Wingdings" pitchFamily="2" charset="2"/>
              <a:buChar char="u"/>
            </a:pPr>
            <a:r>
              <a:rPr lang="en-US" sz="1800" dirty="0">
                <a:solidFill>
                  <a:schemeClr val="tx1"/>
                </a:solidFill>
              </a:rPr>
              <a:t>Term Frequency Factor</a:t>
            </a:r>
          </a:p>
          <a:p>
            <a:pPr marL="342900" indent="-342900" algn="l">
              <a:buClr>
                <a:srgbClr val="0070C0"/>
              </a:buClr>
              <a:buSzPct val="80000"/>
              <a:buFont typeface="Wingdings" pitchFamily="2" charset="2"/>
              <a:buChar char="u"/>
            </a:pPr>
            <a:r>
              <a:rPr lang="en-US" sz="1800" dirty="0">
                <a:solidFill>
                  <a:schemeClr val="tx1"/>
                </a:solidFill>
              </a:rPr>
              <a:t>This is also classified as the term frequency factor, which means that if a term </a:t>
            </a:r>
            <a:r>
              <a:rPr lang="en-US" sz="1800" b="1" i="1" dirty="0">
                <a:solidFill>
                  <a:schemeClr val="tx1"/>
                </a:solidFill>
              </a:rPr>
              <a:t>t</a:t>
            </a:r>
            <a:r>
              <a:rPr lang="en-US" sz="1800" dirty="0">
                <a:solidFill>
                  <a:schemeClr val="tx1"/>
                </a:solidFill>
              </a:rPr>
              <a:t> appears often in a document then a query containing </a:t>
            </a:r>
            <a:r>
              <a:rPr lang="en-US" sz="1800" b="1" i="1" dirty="0">
                <a:solidFill>
                  <a:schemeClr val="tx1"/>
                </a:solidFill>
              </a:rPr>
              <a:t>t</a:t>
            </a:r>
            <a:r>
              <a:rPr lang="en-US" sz="1800" dirty="0">
                <a:solidFill>
                  <a:schemeClr val="tx1"/>
                </a:solidFill>
              </a:rPr>
              <a:t> should retrieve that document. We can combine word’s </a:t>
            </a:r>
            <a:r>
              <a:rPr lang="en-US" sz="1800" b="1" dirty="0">
                <a:solidFill>
                  <a:schemeClr val="tx1"/>
                </a:solidFill>
              </a:rPr>
              <a:t>term frequency (</a:t>
            </a:r>
            <a:r>
              <a:rPr lang="en-US" sz="1800" b="1" dirty="0" err="1">
                <a:solidFill>
                  <a:schemeClr val="tx1"/>
                </a:solidFill>
              </a:rPr>
              <a:t>tf</a:t>
            </a:r>
            <a:r>
              <a:rPr lang="en-US" sz="1800" b="1" baseline="-25000" dirty="0" err="1">
                <a:solidFill>
                  <a:schemeClr val="tx1"/>
                </a:solidFill>
              </a:rPr>
              <a:t>ij</a:t>
            </a:r>
            <a:r>
              <a:rPr lang="en-US" sz="1800" b="1" dirty="0">
                <a:solidFill>
                  <a:schemeClr val="tx1"/>
                </a:solidFill>
              </a:rPr>
              <a:t>)</a:t>
            </a:r>
            <a:r>
              <a:rPr lang="en-US" sz="1800" dirty="0">
                <a:solidFill>
                  <a:schemeClr val="tx1"/>
                </a:solidFill>
              </a:rPr>
              <a:t> and </a:t>
            </a:r>
            <a:r>
              <a:rPr lang="en-US" sz="1800" b="1" dirty="0">
                <a:solidFill>
                  <a:schemeClr val="tx1"/>
                </a:solidFill>
              </a:rPr>
              <a:t>document frequency (</a:t>
            </a:r>
            <a:r>
              <a:rPr lang="en-US" sz="1800" b="1" dirty="0" err="1">
                <a:solidFill>
                  <a:schemeClr val="tx1"/>
                </a:solidFill>
              </a:rPr>
              <a:t>df</a:t>
            </a:r>
            <a:r>
              <a:rPr lang="en-US" sz="1800" b="1" baseline="-25000" dirty="0" err="1">
                <a:solidFill>
                  <a:schemeClr val="tx1"/>
                </a:solidFill>
              </a:rPr>
              <a:t>i</a:t>
            </a:r>
            <a:r>
              <a:rPr lang="en-US" sz="1800" b="1" dirty="0">
                <a:solidFill>
                  <a:schemeClr val="tx1"/>
                </a:solidFill>
              </a:rPr>
              <a:t>)</a:t>
            </a:r>
            <a:r>
              <a:rPr lang="en-US" sz="1800" dirty="0">
                <a:solidFill>
                  <a:schemeClr val="tx1"/>
                </a:solidFill>
              </a:rPr>
              <a:t> into a single weight as follows</a:t>
            </a:r>
            <a:br>
              <a:rPr lang="en-US" altLang="en-US" sz="1800" dirty="0">
                <a:solidFill>
                  <a:schemeClr val="tx1"/>
                </a:solidFill>
                <a:latin typeface="+mj-lt"/>
              </a:rPr>
            </a:b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18</a:t>
            </a:fld>
            <a:endParaRPr lang="zh-TW" altLang="en-US"/>
          </a:p>
        </p:txBody>
      </p:sp>
      <p:pic>
        <p:nvPicPr>
          <p:cNvPr id="8" name="Picture 7">
            <a:extLst>
              <a:ext uri="{FF2B5EF4-FFF2-40B4-BE49-F238E27FC236}">
                <a16:creationId xmlns:a16="http://schemas.microsoft.com/office/drawing/2014/main" id="{9FED0E98-C392-40EB-B17B-2FF0D801130C}"/>
              </a:ext>
            </a:extLst>
          </p:cNvPr>
          <p:cNvPicPr>
            <a:picLocks noChangeAspect="1"/>
          </p:cNvPicPr>
          <p:nvPr/>
        </p:nvPicPr>
        <p:blipFill>
          <a:blip r:embed="rId3"/>
          <a:stretch>
            <a:fillRect/>
          </a:stretch>
        </p:blipFill>
        <p:spPr>
          <a:xfrm>
            <a:off x="2123728" y="3933056"/>
            <a:ext cx="3762375" cy="819150"/>
          </a:xfrm>
          <a:prstGeom prst="rect">
            <a:avLst/>
          </a:prstGeom>
          <a:ln>
            <a:solidFill>
              <a:srgbClr val="C00000"/>
            </a:solidFill>
          </a:ln>
        </p:spPr>
      </p:pic>
      <p:sp>
        <p:nvSpPr>
          <p:cNvPr id="9" name="副標題 2">
            <a:extLst>
              <a:ext uri="{FF2B5EF4-FFF2-40B4-BE49-F238E27FC236}">
                <a16:creationId xmlns:a16="http://schemas.microsoft.com/office/drawing/2014/main" id="{E5D18325-42B8-41D1-A50B-2E0E8E3DF74E}"/>
              </a:ext>
            </a:extLst>
          </p:cNvPr>
          <p:cNvSpPr txBox="1">
            <a:spLocks/>
          </p:cNvSpPr>
          <p:nvPr/>
        </p:nvSpPr>
        <p:spPr>
          <a:xfrm>
            <a:off x="395536" y="4905163"/>
            <a:ext cx="8352928" cy="360041"/>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 N is the total number of documents.</a:t>
            </a:r>
            <a:endParaRPr lang="en-US" altLang="en-US" sz="1800" dirty="0">
              <a:solidFill>
                <a:schemeClr val="tx1"/>
              </a:solidFill>
              <a:latin typeface="+mj-lt"/>
            </a:endParaRPr>
          </a:p>
        </p:txBody>
      </p:sp>
    </p:spTree>
    <p:extLst>
      <p:ext uri="{BB962C8B-B14F-4D97-AF65-F5344CB8AC3E}">
        <p14:creationId xmlns:p14="http://schemas.microsoft.com/office/powerpoint/2010/main" val="263282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59"/>
            <a:ext cx="8352928" cy="187220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altLang="en-US" sz="1800" b="1" dirty="0">
                <a:solidFill>
                  <a:schemeClr val="tx1"/>
                </a:solidFill>
                <a:latin typeface="+mj-lt"/>
                <a:cs typeface="Arial" panose="020B0604020202020204" pitchFamily="34" charset="0"/>
              </a:rPr>
              <a:t>Inverse Document Frequency (</a:t>
            </a:r>
            <a:r>
              <a:rPr lang="en-US" altLang="en-US" sz="1800" b="1" dirty="0" err="1">
                <a:solidFill>
                  <a:schemeClr val="tx1"/>
                </a:solidFill>
                <a:latin typeface="+mj-lt"/>
                <a:cs typeface="Arial" panose="020B0604020202020204" pitchFamily="34" charset="0"/>
              </a:rPr>
              <a:t>idf</a:t>
            </a:r>
            <a:r>
              <a:rPr lang="en-US" altLang="en-US" sz="1800" b="1" dirty="0">
                <a:solidFill>
                  <a:schemeClr val="tx1"/>
                </a:solidFill>
                <a:latin typeface="+mj-lt"/>
                <a:cs typeface="Arial" panose="020B0604020202020204" pitchFamily="34" charset="0"/>
              </a:rPr>
              <a:t>)</a:t>
            </a: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This is another form of document frequency weighting and often called </a:t>
            </a:r>
            <a:r>
              <a:rPr lang="en-US" altLang="en-US" sz="1800" dirty="0" err="1">
                <a:solidFill>
                  <a:schemeClr val="tx1"/>
                </a:solidFill>
                <a:latin typeface="+mj-lt"/>
                <a:cs typeface="Arial" panose="020B0604020202020204" pitchFamily="34" charset="0"/>
              </a:rPr>
              <a:t>idf</a:t>
            </a:r>
            <a:r>
              <a:rPr lang="en-US" altLang="en-US" sz="1800" dirty="0">
                <a:solidFill>
                  <a:schemeClr val="tx1"/>
                </a:solidFill>
                <a:latin typeface="+mj-lt"/>
                <a:cs typeface="Arial" panose="020B0604020202020204" pitchFamily="34" charset="0"/>
              </a:rPr>
              <a:t> weighting or inverse document frequency weighting. The important point of </a:t>
            </a:r>
            <a:r>
              <a:rPr lang="en-US" altLang="en-US" sz="1800" dirty="0" err="1">
                <a:solidFill>
                  <a:schemeClr val="tx1"/>
                </a:solidFill>
                <a:latin typeface="+mj-lt"/>
                <a:cs typeface="Arial" panose="020B0604020202020204" pitchFamily="34" charset="0"/>
              </a:rPr>
              <a:t>idf</a:t>
            </a:r>
            <a:r>
              <a:rPr lang="en-US" altLang="en-US" sz="1800" dirty="0">
                <a:solidFill>
                  <a:schemeClr val="tx1"/>
                </a:solidFill>
                <a:latin typeface="+mj-lt"/>
                <a:cs typeface="Arial" panose="020B0604020202020204" pitchFamily="34" charset="0"/>
              </a:rPr>
              <a:t> weighting is that the term’s scarcity across the collection is a measure of its importance and importance is inversely proportional to frequency of occurrence.</a:t>
            </a:r>
            <a:endParaRPr lang="en-US" altLang="en-US" sz="1800" dirty="0">
              <a:solidFill>
                <a:schemeClr val="tx1"/>
              </a:solidFill>
              <a:latin typeface="+mj-lt"/>
            </a:endParaRPr>
          </a:p>
          <a:p>
            <a:pPr marL="342900" indent="-342900" algn="l">
              <a:buClr>
                <a:srgbClr val="0070C0"/>
              </a:buClr>
              <a:buSzPct val="80000"/>
              <a:buFont typeface="Wingdings" pitchFamily="2" charset="2"/>
              <a:buChar char="u"/>
            </a:pPr>
            <a:r>
              <a:rPr lang="en-US" altLang="en-US" sz="1800" dirty="0">
                <a:solidFill>
                  <a:schemeClr val="tx1"/>
                </a:solidFill>
                <a:latin typeface="+mj-lt"/>
                <a:cs typeface="Arial" panose="020B0604020202020204" pitchFamily="34" charset="0"/>
              </a:rPr>
              <a:t>Mathematically,</a:t>
            </a:r>
            <a:br>
              <a:rPr lang="en-US" altLang="en-US" sz="1800" dirty="0">
                <a:solidFill>
                  <a:schemeClr val="tx1"/>
                </a:solidFill>
                <a:latin typeface="+mj-lt"/>
              </a:rPr>
            </a:b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19</a:t>
            </a:fld>
            <a:endParaRPr lang="zh-TW" altLang="en-US"/>
          </a:p>
        </p:txBody>
      </p:sp>
      <p:sp>
        <p:nvSpPr>
          <p:cNvPr id="9" name="副標題 2">
            <a:extLst>
              <a:ext uri="{FF2B5EF4-FFF2-40B4-BE49-F238E27FC236}">
                <a16:creationId xmlns:a16="http://schemas.microsoft.com/office/drawing/2014/main" id="{E5D18325-42B8-41D1-A50B-2E0E8E3DF74E}"/>
              </a:ext>
            </a:extLst>
          </p:cNvPr>
          <p:cNvSpPr txBox="1">
            <a:spLocks/>
          </p:cNvSpPr>
          <p:nvPr/>
        </p:nvSpPr>
        <p:spPr>
          <a:xfrm>
            <a:off x="395536" y="5034114"/>
            <a:ext cx="8352928" cy="105918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Here,</a:t>
            </a:r>
          </a:p>
          <a:p>
            <a:pPr marL="342900" indent="-342900" algn="l">
              <a:buClr>
                <a:srgbClr val="0070C0"/>
              </a:buClr>
              <a:buSzPct val="80000"/>
              <a:buFont typeface="Wingdings" pitchFamily="2" charset="2"/>
              <a:buChar char="u"/>
            </a:pPr>
            <a:r>
              <a:rPr lang="en-US" sz="1800" dirty="0">
                <a:solidFill>
                  <a:schemeClr val="tx1"/>
                </a:solidFill>
              </a:rPr>
              <a:t>N = documents in the collection</a:t>
            </a:r>
          </a:p>
          <a:p>
            <a:pPr marL="342900" indent="-342900" algn="l">
              <a:buClr>
                <a:srgbClr val="0070C0"/>
              </a:buClr>
              <a:buSzPct val="80000"/>
              <a:buFont typeface="Wingdings" pitchFamily="2" charset="2"/>
              <a:buChar char="u"/>
            </a:pPr>
            <a:r>
              <a:rPr lang="en-US" sz="1800" dirty="0" err="1">
                <a:solidFill>
                  <a:schemeClr val="tx1"/>
                </a:solidFill>
              </a:rPr>
              <a:t>n</a:t>
            </a:r>
            <a:r>
              <a:rPr lang="en-US" sz="1800" baseline="-25000" dirty="0" err="1">
                <a:solidFill>
                  <a:schemeClr val="tx1"/>
                </a:solidFill>
              </a:rPr>
              <a:t>t</a:t>
            </a:r>
            <a:r>
              <a:rPr lang="en-US" sz="1800" dirty="0">
                <a:solidFill>
                  <a:schemeClr val="tx1"/>
                </a:solidFill>
              </a:rPr>
              <a:t> = documents containing term </a:t>
            </a:r>
            <a:r>
              <a:rPr lang="en-US" sz="1800" i="1" dirty="0">
                <a:solidFill>
                  <a:schemeClr val="tx1"/>
                </a:solidFill>
              </a:rPr>
              <a:t>t</a:t>
            </a:r>
            <a:endParaRPr lang="en-US" sz="1800" dirty="0">
              <a:solidFill>
                <a:schemeClr val="tx1"/>
              </a:solidFill>
            </a:endParaRPr>
          </a:p>
          <a:p>
            <a:pPr marL="342900" indent="-342900" algn="l">
              <a:buClr>
                <a:srgbClr val="0070C0"/>
              </a:buClr>
              <a:buSzPct val="80000"/>
              <a:buFont typeface="Wingdings" pitchFamily="2" charset="2"/>
              <a:buChar char="u"/>
            </a:pPr>
            <a:endParaRPr lang="en-US" altLang="en-US" sz="1800" dirty="0">
              <a:solidFill>
                <a:schemeClr val="tx1"/>
              </a:solidFill>
              <a:latin typeface="+mj-lt"/>
            </a:endParaRPr>
          </a:p>
        </p:txBody>
      </p:sp>
      <p:pic>
        <p:nvPicPr>
          <p:cNvPr id="10" name="Picture 9">
            <a:extLst>
              <a:ext uri="{FF2B5EF4-FFF2-40B4-BE49-F238E27FC236}">
                <a16:creationId xmlns:a16="http://schemas.microsoft.com/office/drawing/2014/main" id="{9B61FFD6-82BD-4428-9050-B9947F356807}"/>
              </a:ext>
            </a:extLst>
          </p:cNvPr>
          <p:cNvPicPr>
            <a:picLocks noChangeAspect="1"/>
          </p:cNvPicPr>
          <p:nvPr/>
        </p:nvPicPr>
        <p:blipFill>
          <a:blip r:embed="rId3"/>
          <a:stretch>
            <a:fillRect/>
          </a:stretch>
        </p:blipFill>
        <p:spPr>
          <a:xfrm>
            <a:off x="2987824" y="3279121"/>
            <a:ext cx="1971675" cy="1600200"/>
          </a:xfrm>
          <a:prstGeom prst="rect">
            <a:avLst/>
          </a:prstGeom>
          <a:ln>
            <a:solidFill>
              <a:srgbClr val="C00000"/>
            </a:solidFill>
          </a:ln>
        </p:spPr>
      </p:pic>
    </p:spTree>
    <p:extLst>
      <p:ext uri="{BB962C8B-B14F-4D97-AF65-F5344CB8AC3E}">
        <p14:creationId xmlns:p14="http://schemas.microsoft.com/office/powerpoint/2010/main" val="1910953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273630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Information retrieval (IR) may be defined as a software program that deals with the organization, storage, retrieval and evaluation of information from document repositories particularly textual information. </a:t>
            </a:r>
          </a:p>
          <a:p>
            <a:pPr marL="342900" indent="-342900" algn="l">
              <a:buClr>
                <a:srgbClr val="0070C0"/>
              </a:buClr>
              <a:buSzPct val="80000"/>
              <a:buFont typeface="Wingdings" pitchFamily="2" charset="2"/>
              <a:buChar char="u"/>
            </a:pPr>
            <a:r>
              <a:rPr lang="en-US" sz="1800" dirty="0">
                <a:solidFill>
                  <a:schemeClr val="tx1"/>
                </a:solidFill>
              </a:rPr>
              <a:t>The system assists users in finding the information they require but it does not explicitly return the answers of the questions. </a:t>
            </a:r>
          </a:p>
          <a:p>
            <a:pPr marL="342900" indent="-342900" algn="l">
              <a:buClr>
                <a:srgbClr val="0070C0"/>
              </a:buClr>
              <a:buSzPct val="80000"/>
              <a:buFont typeface="Wingdings" pitchFamily="2" charset="2"/>
              <a:buChar char="u"/>
            </a:pPr>
            <a:r>
              <a:rPr lang="en-US" sz="1800" dirty="0">
                <a:solidFill>
                  <a:schemeClr val="tx1"/>
                </a:solidFill>
              </a:rPr>
              <a:t>It informs the existence and location of documents that might consist of the required information. </a:t>
            </a:r>
          </a:p>
          <a:p>
            <a:pPr marL="342900" indent="-342900" algn="l">
              <a:buClr>
                <a:srgbClr val="0070C0"/>
              </a:buClr>
              <a:buSzPct val="80000"/>
              <a:buFont typeface="Wingdings" pitchFamily="2" charset="2"/>
              <a:buChar char="u"/>
            </a:pPr>
            <a:r>
              <a:rPr lang="en-US" sz="1800" dirty="0">
                <a:solidFill>
                  <a:schemeClr val="tx1"/>
                </a:solidFill>
              </a:rPr>
              <a:t>The documents that satisfy user’s requirement are called relevant documents. </a:t>
            </a:r>
          </a:p>
          <a:p>
            <a:pPr marL="342900" indent="-342900" algn="l">
              <a:buClr>
                <a:srgbClr val="0070C0"/>
              </a:buClr>
              <a:buSzPct val="80000"/>
              <a:buFont typeface="Wingdings" pitchFamily="2" charset="2"/>
              <a:buChar char="u"/>
            </a:pPr>
            <a:r>
              <a:rPr lang="en-US" sz="1800" dirty="0">
                <a:solidFill>
                  <a:schemeClr val="tx1"/>
                </a:solidFill>
              </a:rPr>
              <a:t>A perfect IR system will retrieve only relevant documents.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59"/>
            <a:ext cx="8352928" cy="266429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User Query Improvement</a:t>
            </a:r>
          </a:p>
          <a:p>
            <a:pPr marL="342900" indent="-342900" algn="l">
              <a:buClr>
                <a:srgbClr val="0070C0"/>
              </a:buClr>
              <a:buSzPct val="80000"/>
              <a:buFont typeface="Wingdings" pitchFamily="2" charset="2"/>
              <a:buChar char="u"/>
            </a:pPr>
            <a:r>
              <a:rPr lang="en-US" sz="1800" dirty="0">
                <a:solidFill>
                  <a:schemeClr val="tx1"/>
                </a:solidFill>
              </a:rPr>
              <a:t>The primary goal of any information retrieval system must be accuracy − to produce relevant documents as per the user’s requirement. </a:t>
            </a:r>
          </a:p>
          <a:p>
            <a:pPr marL="342900" indent="-342900" algn="l">
              <a:buClr>
                <a:srgbClr val="0070C0"/>
              </a:buClr>
              <a:buSzPct val="80000"/>
              <a:buFont typeface="Wingdings" pitchFamily="2" charset="2"/>
              <a:buChar char="u"/>
            </a:pPr>
            <a:r>
              <a:rPr lang="en-US" sz="1800" dirty="0">
                <a:solidFill>
                  <a:schemeClr val="tx1"/>
                </a:solidFill>
              </a:rPr>
              <a:t>However, the question that arises here is how can we improve the output by improving user’s query formation style. Certainly, the output of any IR system is dependent on the user’s query and a well-formatted query will produce more accurate results. </a:t>
            </a:r>
          </a:p>
          <a:p>
            <a:pPr marL="342900" indent="-342900" algn="l">
              <a:buClr>
                <a:srgbClr val="0070C0"/>
              </a:buClr>
              <a:buSzPct val="80000"/>
              <a:buFont typeface="Wingdings" pitchFamily="2" charset="2"/>
              <a:buChar char="u"/>
            </a:pPr>
            <a:r>
              <a:rPr lang="en-US" sz="1800" dirty="0">
                <a:solidFill>
                  <a:schemeClr val="tx1"/>
                </a:solidFill>
              </a:rPr>
              <a:t>The user can improve his/her query with the help of </a:t>
            </a:r>
            <a:r>
              <a:rPr lang="en-US" sz="1800" b="1" i="1" dirty="0">
                <a:solidFill>
                  <a:schemeClr val="tx1"/>
                </a:solidFill>
              </a:rPr>
              <a:t>relevance feedback</a:t>
            </a:r>
            <a:r>
              <a:rPr lang="en-US" sz="1800" dirty="0">
                <a:solidFill>
                  <a:schemeClr val="tx1"/>
                </a:solidFill>
              </a:rPr>
              <a:t>, an important aspect of any IR model.</a:t>
            </a:r>
            <a:br>
              <a:rPr lang="en-US" altLang="en-US" sz="1800" dirty="0">
                <a:solidFill>
                  <a:schemeClr val="tx1"/>
                </a:solidFill>
                <a:latin typeface="+mj-lt"/>
              </a:rPr>
            </a:b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20</a:t>
            </a:fld>
            <a:endParaRPr lang="zh-TW" altLang="en-US"/>
          </a:p>
        </p:txBody>
      </p:sp>
    </p:spTree>
    <p:extLst>
      <p:ext uri="{BB962C8B-B14F-4D97-AF65-F5344CB8AC3E}">
        <p14:creationId xmlns:p14="http://schemas.microsoft.com/office/powerpoint/2010/main" val="2361295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59"/>
            <a:ext cx="8352928" cy="3024337"/>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Relevance Feedback</a:t>
            </a:r>
          </a:p>
          <a:p>
            <a:pPr marL="342900" indent="-342900" algn="l">
              <a:buClr>
                <a:srgbClr val="0070C0"/>
              </a:buClr>
              <a:buSzPct val="80000"/>
              <a:buFont typeface="Wingdings" pitchFamily="2" charset="2"/>
              <a:buChar char="u"/>
            </a:pPr>
            <a:r>
              <a:rPr lang="en-US" sz="1800" dirty="0">
                <a:solidFill>
                  <a:schemeClr val="tx1"/>
                </a:solidFill>
              </a:rPr>
              <a:t>Relevance feedback takes the output that is initially returned from the given query. This initial output can be used to gather user information and to know whether that output is relevant to perform a new query or not. The feedbacks can be classified as follows −</a:t>
            </a:r>
          </a:p>
          <a:p>
            <a:pPr marL="342900" indent="-342900" algn="l">
              <a:buClr>
                <a:srgbClr val="0070C0"/>
              </a:buClr>
              <a:buSzPct val="80000"/>
              <a:buFont typeface="Wingdings" pitchFamily="2" charset="2"/>
              <a:buChar char="u"/>
            </a:pPr>
            <a:r>
              <a:rPr lang="en-US" sz="1800" b="1" dirty="0">
                <a:solidFill>
                  <a:schemeClr val="tx1"/>
                </a:solidFill>
              </a:rPr>
              <a:t>Explicit Feedback</a:t>
            </a:r>
          </a:p>
          <a:p>
            <a:pPr marL="342900" indent="-342900" algn="l">
              <a:buClr>
                <a:srgbClr val="0070C0"/>
              </a:buClr>
              <a:buSzPct val="80000"/>
              <a:buFont typeface="Wingdings" pitchFamily="2" charset="2"/>
              <a:buChar char="u"/>
            </a:pPr>
            <a:r>
              <a:rPr lang="en-US" sz="1800" dirty="0">
                <a:solidFill>
                  <a:schemeClr val="tx1"/>
                </a:solidFill>
              </a:rPr>
              <a:t>It may be defined as the feedback that is obtained from the assessors of relevance. These assessors will also indicate the relevance of a document retrieved from the query. In order to improve query retrieval performance, the relevance feedback information needs to be interpolated with the original query.</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21</a:t>
            </a:fld>
            <a:endParaRPr lang="zh-TW" altLang="en-US"/>
          </a:p>
        </p:txBody>
      </p:sp>
    </p:spTree>
    <p:extLst>
      <p:ext uri="{BB962C8B-B14F-4D97-AF65-F5344CB8AC3E}">
        <p14:creationId xmlns:p14="http://schemas.microsoft.com/office/powerpoint/2010/main" val="827401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59"/>
            <a:ext cx="8352928" cy="4176465"/>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Assessors or other users of the system may indicate the relevance explicitly by using the following relevance systems −</a:t>
            </a:r>
          </a:p>
          <a:p>
            <a:pPr marL="342900" indent="-342900" algn="l">
              <a:buClr>
                <a:srgbClr val="0070C0"/>
              </a:buClr>
              <a:buSzPct val="80000"/>
              <a:buFont typeface="Wingdings" pitchFamily="2" charset="2"/>
              <a:buChar char="u"/>
            </a:pPr>
            <a:r>
              <a:rPr lang="en-US" sz="1800" b="1" dirty="0">
                <a:solidFill>
                  <a:schemeClr val="tx1"/>
                </a:solidFill>
              </a:rPr>
              <a:t>Binary relevance system</a:t>
            </a:r>
            <a:r>
              <a:rPr lang="en-US" sz="1800" dirty="0">
                <a:solidFill>
                  <a:schemeClr val="tx1"/>
                </a:solidFill>
              </a:rPr>
              <a:t> − This relevance feedback system indicates that a document is either relevant (1) or irrelevant (0) for a given query.</a:t>
            </a:r>
          </a:p>
          <a:p>
            <a:pPr marL="342900" indent="-342900" algn="l">
              <a:buClr>
                <a:srgbClr val="0070C0"/>
              </a:buClr>
              <a:buSzPct val="80000"/>
              <a:buFont typeface="Wingdings" pitchFamily="2" charset="2"/>
              <a:buChar char="u"/>
            </a:pPr>
            <a:r>
              <a:rPr lang="en-US" sz="1800" b="1" dirty="0">
                <a:solidFill>
                  <a:schemeClr val="tx1"/>
                </a:solidFill>
              </a:rPr>
              <a:t>Graded relevance system</a:t>
            </a:r>
            <a:r>
              <a:rPr lang="en-US" sz="1800" dirty="0">
                <a:solidFill>
                  <a:schemeClr val="tx1"/>
                </a:solidFill>
              </a:rPr>
              <a:t> − The graded relevance feedback system indicates the relevance of a document, for a given query, on the basis of grading by using numbers, letters or descriptions. The description can be like “not relevant”, “somewhat relevant”, “very relevant” or “relevant”.</a:t>
            </a:r>
          </a:p>
          <a:p>
            <a:pPr marL="342900" indent="-342900" algn="l">
              <a:buClr>
                <a:srgbClr val="0070C0"/>
              </a:buClr>
              <a:buSzPct val="80000"/>
              <a:buFont typeface="Wingdings" pitchFamily="2" charset="2"/>
              <a:buChar char="u"/>
            </a:pPr>
            <a:r>
              <a:rPr lang="en-US" sz="1800" b="1" dirty="0">
                <a:solidFill>
                  <a:schemeClr val="tx1"/>
                </a:solidFill>
              </a:rPr>
              <a:t>Implicit Feedback</a:t>
            </a:r>
          </a:p>
          <a:p>
            <a:pPr marL="342900" indent="-342900" algn="l">
              <a:buClr>
                <a:srgbClr val="0070C0"/>
              </a:buClr>
              <a:buSzPct val="80000"/>
              <a:buFont typeface="Wingdings" pitchFamily="2" charset="2"/>
              <a:buChar char="u"/>
            </a:pPr>
            <a:r>
              <a:rPr lang="en-US" sz="1800" dirty="0">
                <a:solidFill>
                  <a:schemeClr val="tx1"/>
                </a:solidFill>
              </a:rPr>
              <a:t>It is the feedback that is inferred from user behavior. The behavior includes the duration of time user spent viewing a document, which document is selected for viewing and which is not, page browsing and scrolling actions, etc. One of the best examples of implicit feedback is </a:t>
            </a:r>
            <a:r>
              <a:rPr lang="en-US" sz="1800" b="1" i="1" dirty="0">
                <a:solidFill>
                  <a:schemeClr val="tx1"/>
                </a:solidFill>
              </a:rPr>
              <a:t>dwell time</a:t>
            </a:r>
            <a:r>
              <a:rPr lang="en-US" sz="1800" dirty="0">
                <a:solidFill>
                  <a:schemeClr val="tx1"/>
                </a:solidFill>
              </a:rPr>
              <a:t>, which is a measure of how much time a user spends viewing the page linked to in a search result.</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22</a:t>
            </a:fld>
            <a:endParaRPr lang="zh-TW" altLang="en-US"/>
          </a:p>
        </p:txBody>
      </p:sp>
    </p:spTree>
    <p:extLst>
      <p:ext uri="{BB962C8B-B14F-4D97-AF65-F5344CB8AC3E}">
        <p14:creationId xmlns:p14="http://schemas.microsoft.com/office/powerpoint/2010/main" val="263609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490" y="1268759"/>
            <a:ext cx="8352928" cy="4032449"/>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Pseudo Feedback</a:t>
            </a:r>
          </a:p>
          <a:p>
            <a:pPr marL="342900" indent="-342900" algn="l">
              <a:buClr>
                <a:srgbClr val="0070C0"/>
              </a:buClr>
              <a:buSzPct val="80000"/>
              <a:buFont typeface="Wingdings" pitchFamily="2" charset="2"/>
              <a:buChar char="u"/>
            </a:pPr>
            <a:r>
              <a:rPr lang="en-US" sz="1800" dirty="0">
                <a:solidFill>
                  <a:schemeClr val="tx1"/>
                </a:solidFill>
              </a:rPr>
              <a:t>It is also called Blind feedback. It provides a method for automatic local analysis. The manual part of relevance feedback is automated with the help of Pseudo relevance feedback so that the user gets improved retrieval performance without an extended interaction. The main advantage of this feedback system is that it does not require assessors like in explicit relevance feedback system.</a:t>
            </a:r>
          </a:p>
          <a:p>
            <a:pPr marL="342900" indent="-342900" algn="l">
              <a:buClr>
                <a:srgbClr val="0070C0"/>
              </a:buClr>
              <a:buSzPct val="80000"/>
              <a:buFont typeface="Wingdings" pitchFamily="2" charset="2"/>
              <a:buChar char="u"/>
            </a:pPr>
            <a:r>
              <a:rPr lang="en-US" sz="1800" dirty="0">
                <a:solidFill>
                  <a:schemeClr val="tx1"/>
                </a:solidFill>
              </a:rPr>
              <a:t>Consider the following steps to implement this feedback −</a:t>
            </a:r>
          </a:p>
          <a:p>
            <a:pPr marL="800100" lvl="1" indent="-342900" algn="l">
              <a:buClr>
                <a:srgbClr val="0070C0"/>
              </a:buClr>
              <a:buSzPct val="80000"/>
              <a:buFont typeface="Wingdings" pitchFamily="2" charset="2"/>
              <a:buChar char="u"/>
            </a:pPr>
            <a:r>
              <a:rPr lang="en-US" sz="1800" b="1" dirty="0">
                <a:solidFill>
                  <a:schemeClr val="tx1"/>
                </a:solidFill>
              </a:rPr>
              <a:t>Step 1</a:t>
            </a:r>
            <a:r>
              <a:rPr lang="en-US" sz="1800" dirty="0">
                <a:solidFill>
                  <a:schemeClr val="tx1"/>
                </a:solidFill>
              </a:rPr>
              <a:t> − First, the result returned by initial query must be taken as relevant result. The range of relevant result must be in top 10-50 results.</a:t>
            </a:r>
          </a:p>
          <a:p>
            <a:pPr marL="800100" lvl="1" indent="-342900" algn="l">
              <a:buClr>
                <a:srgbClr val="0070C0"/>
              </a:buClr>
              <a:buSzPct val="80000"/>
              <a:buFont typeface="Wingdings" pitchFamily="2" charset="2"/>
              <a:buChar char="u"/>
            </a:pPr>
            <a:r>
              <a:rPr lang="en-US" sz="1800" b="1" dirty="0">
                <a:solidFill>
                  <a:schemeClr val="tx1"/>
                </a:solidFill>
              </a:rPr>
              <a:t>Step 2</a:t>
            </a:r>
            <a:r>
              <a:rPr lang="en-US" sz="1800" dirty="0">
                <a:solidFill>
                  <a:schemeClr val="tx1"/>
                </a:solidFill>
              </a:rPr>
              <a:t> − Now, select the top 20-30 terms from the documents using for instance term frequency(</a:t>
            </a:r>
            <a:r>
              <a:rPr lang="en-US" sz="1800" dirty="0" err="1">
                <a:solidFill>
                  <a:schemeClr val="tx1"/>
                </a:solidFill>
              </a:rPr>
              <a:t>tf</a:t>
            </a:r>
            <a:r>
              <a:rPr lang="en-US" sz="1800" dirty="0">
                <a:solidFill>
                  <a:schemeClr val="tx1"/>
                </a:solidFill>
              </a:rPr>
              <a:t>)-inverse document frequency(</a:t>
            </a:r>
            <a:r>
              <a:rPr lang="en-US" sz="1800" dirty="0" err="1">
                <a:solidFill>
                  <a:schemeClr val="tx1"/>
                </a:solidFill>
              </a:rPr>
              <a:t>idf</a:t>
            </a:r>
            <a:r>
              <a:rPr lang="en-US" sz="1800" dirty="0">
                <a:solidFill>
                  <a:schemeClr val="tx1"/>
                </a:solidFill>
              </a:rPr>
              <a:t>) weight.</a:t>
            </a:r>
          </a:p>
          <a:p>
            <a:pPr marL="800100" lvl="1" indent="-342900" algn="l">
              <a:buClr>
                <a:srgbClr val="0070C0"/>
              </a:buClr>
              <a:buSzPct val="80000"/>
              <a:buFont typeface="Wingdings" pitchFamily="2" charset="2"/>
              <a:buChar char="u"/>
            </a:pPr>
            <a:r>
              <a:rPr lang="en-US" sz="1800" b="1" dirty="0">
                <a:solidFill>
                  <a:schemeClr val="tx1"/>
                </a:solidFill>
              </a:rPr>
              <a:t>Step 3</a:t>
            </a:r>
            <a:r>
              <a:rPr lang="en-US" sz="1800" dirty="0">
                <a:solidFill>
                  <a:schemeClr val="tx1"/>
                </a:solidFill>
              </a:rPr>
              <a:t> − Add these terms to the query and match the returned documents. Then return the most relevant documents.</a:t>
            </a:r>
            <a:br>
              <a:rPr lang="en-US" altLang="en-US" sz="1800" dirty="0">
                <a:solidFill>
                  <a:schemeClr val="tx1"/>
                </a:solidFill>
                <a:latin typeface="+mj-lt"/>
              </a:rPr>
            </a:br>
            <a:endParaRPr lang="en-US" altLang="en-US" sz="1800" dirty="0">
              <a:solidFill>
                <a:schemeClr val="tx1"/>
              </a:solidFill>
              <a:latin typeface="+mj-lt"/>
            </a:endParaRP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23</a:t>
            </a:fld>
            <a:endParaRPr lang="zh-TW" altLang="en-US"/>
          </a:p>
        </p:txBody>
      </p:sp>
    </p:spTree>
    <p:extLst>
      <p:ext uri="{BB962C8B-B14F-4D97-AF65-F5344CB8AC3E}">
        <p14:creationId xmlns:p14="http://schemas.microsoft.com/office/powerpoint/2010/main" val="3800905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130425"/>
            <a:ext cx="9144000" cy="1470025"/>
          </a:xfr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a:normAutofit/>
          </a:bodyPr>
          <a:lstStyle/>
          <a:p>
            <a:r>
              <a:rPr lang="en-US" altLang="zh-TW" sz="6000" b="1" dirty="0">
                <a:solidFill>
                  <a:srgbClr val="FFFF00"/>
                </a:solidFill>
              </a:rPr>
              <a:t>End of Chapter</a:t>
            </a:r>
            <a:endParaRPr lang="zh-TW" altLang="en-US" sz="6000" b="1" dirty="0">
              <a:solidFill>
                <a:srgbClr val="FFFF00"/>
              </a:solidFill>
            </a:endParaRPr>
          </a:p>
        </p:txBody>
      </p:sp>
      <p:sp>
        <p:nvSpPr>
          <p:cNvPr id="5" name="日期版面配置區 4"/>
          <p:cNvSpPr>
            <a:spLocks noGrp="1"/>
          </p:cNvSpPr>
          <p:nvPr>
            <p:ph type="dt" sz="half" idx="10"/>
          </p:nvPr>
        </p:nvSpPr>
        <p:spPr/>
        <p:txBody>
          <a:bodyPr/>
          <a:lstStyle/>
          <a:p>
            <a:fld id="{4E46BE27-E923-4EC2-B046-3272AE2A3E5C}"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24</a:t>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67544" y="1268759"/>
            <a:ext cx="8352928" cy="648073"/>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With the help of the following diagram, we can understand the process of information retrieval (IR)</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3</a:t>
            </a:fld>
            <a:endParaRPr lang="zh-TW" altLang="en-US"/>
          </a:p>
        </p:txBody>
      </p:sp>
      <p:pic>
        <p:nvPicPr>
          <p:cNvPr id="1026" name="Picture 2" descr="Relevant Output About Information">
            <a:extLst>
              <a:ext uri="{FF2B5EF4-FFF2-40B4-BE49-F238E27FC236}">
                <a16:creationId xmlns:a16="http://schemas.microsoft.com/office/drawing/2014/main" id="{77C0C4BF-09E8-433D-857D-7115E431A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018307"/>
            <a:ext cx="5472608" cy="4338043"/>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pic>
      <p:sp>
        <p:nvSpPr>
          <p:cNvPr id="8" name="副標題 2">
            <a:extLst>
              <a:ext uri="{FF2B5EF4-FFF2-40B4-BE49-F238E27FC236}">
                <a16:creationId xmlns:a16="http://schemas.microsoft.com/office/drawing/2014/main" id="{68612155-9B67-4A9B-B0AD-364673399FD5}"/>
              </a:ext>
            </a:extLst>
          </p:cNvPr>
          <p:cNvSpPr txBox="1">
            <a:spLocks/>
          </p:cNvSpPr>
          <p:nvPr/>
        </p:nvSpPr>
        <p:spPr>
          <a:xfrm>
            <a:off x="467544" y="2135101"/>
            <a:ext cx="2736304" cy="3429162"/>
          </a:xfrm>
          <a:prstGeom prst="rect">
            <a:avLst/>
          </a:prstGeom>
          <a:ln>
            <a:solidFill>
              <a:srgbClr val="C00000"/>
            </a:solidFill>
          </a:ln>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buClr>
                <a:srgbClr val="0070C0"/>
              </a:buClr>
              <a:buSzPct val="80000"/>
              <a:buFont typeface="Wingdings" pitchFamily="2" charset="2"/>
              <a:buChar char="u"/>
            </a:pPr>
            <a:r>
              <a:rPr lang="en-US" sz="1800" dirty="0">
                <a:solidFill>
                  <a:schemeClr val="tx1"/>
                </a:solidFill>
              </a:rPr>
              <a:t>From the diagram, a user who needs information will have to formulate a request in the form of query in natural language.</a:t>
            </a:r>
          </a:p>
          <a:p>
            <a:pPr marL="342900" indent="-342900" algn="l">
              <a:buClr>
                <a:srgbClr val="0070C0"/>
              </a:buClr>
              <a:buSzPct val="80000"/>
              <a:buFont typeface="Wingdings" pitchFamily="2" charset="2"/>
              <a:buChar char="u"/>
            </a:pPr>
            <a:r>
              <a:rPr lang="en-US" sz="1800" dirty="0">
                <a:solidFill>
                  <a:schemeClr val="tx1"/>
                </a:solidFill>
              </a:rPr>
              <a:t>Then the IR system will respond by retrieving the relevant output, in the form of documents, about the required information.</a:t>
            </a:r>
          </a:p>
        </p:txBody>
      </p:sp>
    </p:spTree>
    <p:extLst>
      <p:ext uri="{BB962C8B-B14F-4D97-AF65-F5344CB8AC3E}">
        <p14:creationId xmlns:p14="http://schemas.microsoft.com/office/powerpoint/2010/main" val="2822996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410445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Classical Problem in Information Retrieval (IR) System</a:t>
            </a:r>
          </a:p>
          <a:p>
            <a:pPr marL="342900" indent="-342900" algn="l">
              <a:buClr>
                <a:srgbClr val="0070C0"/>
              </a:buClr>
              <a:buSzPct val="80000"/>
              <a:buFont typeface="Wingdings" pitchFamily="2" charset="2"/>
              <a:buChar char="u"/>
            </a:pPr>
            <a:r>
              <a:rPr lang="en-US" sz="1800" dirty="0">
                <a:solidFill>
                  <a:schemeClr val="tx1"/>
                </a:solidFill>
              </a:rPr>
              <a:t>The main goal of IR research is to develop a model for retrieving information from the repositories of documents. </a:t>
            </a:r>
          </a:p>
          <a:p>
            <a:pPr marL="342900" indent="-342900" algn="l">
              <a:buClr>
                <a:srgbClr val="0070C0"/>
              </a:buClr>
              <a:buSzPct val="80000"/>
              <a:buFont typeface="Wingdings" pitchFamily="2" charset="2"/>
              <a:buChar char="u"/>
            </a:pPr>
            <a:r>
              <a:rPr lang="en-US" sz="1800" dirty="0">
                <a:solidFill>
                  <a:schemeClr val="tx1"/>
                </a:solidFill>
              </a:rPr>
              <a:t>Here, we are going to discuss a classical problem, named </a:t>
            </a:r>
            <a:r>
              <a:rPr lang="en-US" sz="1800" b="1" dirty="0">
                <a:solidFill>
                  <a:schemeClr val="tx1"/>
                </a:solidFill>
              </a:rPr>
              <a:t>ad-hoc retrieval problem</a:t>
            </a:r>
            <a:r>
              <a:rPr lang="en-US" sz="1800" dirty="0">
                <a:solidFill>
                  <a:schemeClr val="tx1"/>
                </a:solidFill>
              </a:rPr>
              <a:t>, related to the IR system.</a:t>
            </a:r>
          </a:p>
          <a:p>
            <a:pPr marL="342900" indent="-342900" algn="l">
              <a:buClr>
                <a:srgbClr val="0070C0"/>
              </a:buClr>
              <a:buSzPct val="80000"/>
              <a:buFont typeface="Wingdings" pitchFamily="2" charset="2"/>
              <a:buChar char="u"/>
            </a:pPr>
            <a:r>
              <a:rPr lang="en-US" sz="1800" dirty="0">
                <a:solidFill>
                  <a:schemeClr val="tx1"/>
                </a:solidFill>
              </a:rPr>
              <a:t>In ad-hoc retrieval, the user must enter a query in natural language that describes the required information. </a:t>
            </a:r>
          </a:p>
          <a:p>
            <a:pPr marL="342900" indent="-342900" algn="l">
              <a:buClr>
                <a:srgbClr val="0070C0"/>
              </a:buClr>
              <a:buSzPct val="80000"/>
              <a:buFont typeface="Wingdings" pitchFamily="2" charset="2"/>
              <a:buChar char="u"/>
            </a:pPr>
            <a:r>
              <a:rPr lang="en-US" sz="1800" dirty="0">
                <a:solidFill>
                  <a:schemeClr val="tx1"/>
                </a:solidFill>
              </a:rPr>
              <a:t>Then the IR system will return the required documents related to the desired information. </a:t>
            </a:r>
          </a:p>
          <a:p>
            <a:pPr marL="342900" indent="-342900" algn="l">
              <a:buClr>
                <a:srgbClr val="0070C0"/>
              </a:buClr>
              <a:buSzPct val="80000"/>
              <a:buFont typeface="Wingdings" pitchFamily="2" charset="2"/>
              <a:buChar char="u"/>
            </a:pPr>
            <a:r>
              <a:rPr lang="en-US" sz="1800" dirty="0">
                <a:solidFill>
                  <a:schemeClr val="tx1"/>
                </a:solidFill>
              </a:rPr>
              <a:t>For example, suppose we are searching something on the Internet and it gives some exact pages that are relevant as per our requirement but there can be some non-relevant pages too. </a:t>
            </a:r>
          </a:p>
          <a:p>
            <a:pPr marL="342900" indent="-342900" algn="l">
              <a:buClr>
                <a:srgbClr val="0070C0"/>
              </a:buClr>
              <a:buSzPct val="80000"/>
              <a:buFont typeface="Wingdings" pitchFamily="2" charset="2"/>
              <a:buChar char="u"/>
            </a:pPr>
            <a:r>
              <a:rPr lang="en-US" sz="1800" dirty="0">
                <a:solidFill>
                  <a:schemeClr val="tx1"/>
                </a:solidFill>
              </a:rPr>
              <a:t>This is due to the ad-hoc retrieval problem.</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4</a:t>
            </a:fld>
            <a:endParaRPr lang="zh-TW" altLang="en-US"/>
          </a:p>
        </p:txBody>
      </p:sp>
    </p:spTree>
    <p:extLst>
      <p:ext uri="{BB962C8B-B14F-4D97-AF65-F5344CB8AC3E}">
        <p14:creationId xmlns:p14="http://schemas.microsoft.com/office/powerpoint/2010/main" val="56925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288032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Aspects of Ad-hoc (Created as necessary for particular </a:t>
            </a:r>
            <a:r>
              <a:rPr lang="en-US" sz="1800" b="1" dirty="0" err="1">
                <a:solidFill>
                  <a:schemeClr val="tx1"/>
                </a:solidFill>
              </a:rPr>
              <a:t>pupse</a:t>
            </a:r>
            <a:r>
              <a:rPr lang="en-US" sz="1800" b="1" dirty="0">
                <a:solidFill>
                  <a:schemeClr val="tx1"/>
                </a:solidFill>
              </a:rPr>
              <a:t>) Retrieval</a:t>
            </a:r>
          </a:p>
          <a:p>
            <a:pPr marL="342900" indent="-342900" algn="l">
              <a:buClr>
                <a:srgbClr val="0070C0"/>
              </a:buClr>
              <a:buSzPct val="80000"/>
              <a:buFont typeface="Wingdings" pitchFamily="2" charset="2"/>
              <a:buChar char="u"/>
            </a:pPr>
            <a:r>
              <a:rPr lang="en-US" sz="1800" dirty="0">
                <a:solidFill>
                  <a:schemeClr val="tx1"/>
                </a:solidFill>
              </a:rPr>
              <a:t>The followings are some aspects of ad-hoc retrieval that are addressed in IR research:</a:t>
            </a:r>
          </a:p>
          <a:p>
            <a:pPr marL="800100" lvl="1" indent="-342900" algn="l">
              <a:buClr>
                <a:srgbClr val="0070C0"/>
              </a:buClr>
              <a:buSzPct val="80000"/>
              <a:buFont typeface="Wingdings" pitchFamily="2" charset="2"/>
              <a:buChar char="u"/>
            </a:pPr>
            <a:r>
              <a:rPr lang="en-US" sz="1800" dirty="0">
                <a:solidFill>
                  <a:schemeClr val="tx1"/>
                </a:solidFill>
              </a:rPr>
              <a:t>How users with the help of relevance feedback can improve original formulation of a query?</a:t>
            </a:r>
          </a:p>
          <a:p>
            <a:pPr marL="800100" lvl="1" indent="-342900" algn="l">
              <a:buClr>
                <a:srgbClr val="0070C0"/>
              </a:buClr>
              <a:buSzPct val="80000"/>
              <a:buFont typeface="Wingdings" pitchFamily="2" charset="2"/>
              <a:buChar char="u"/>
            </a:pPr>
            <a:r>
              <a:rPr lang="en-US" sz="1800" dirty="0">
                <a:solidFill>
                  <a:schemeClr val="tx1"/>
                </a:solidFill>
              </a:rPr>
              <a:t>How to implement database merging, i.e., how results from different text databases can be merged into one result set?</a:t>
            </a:r>
          </a:p>
          <a:p>
            <a:pPr marL="800100" lvl="1" indent="-342900" algn="l">
              <a:buClr>
                <a:srgbClr val="0070C0"/>
              </a:buClr>
              <a:buSzPct val="80000"/>
              <a:buFont typeface="Wingdings" pitchFamily="2" charset="2"/>
              <a:buChar char="u"/>
            </a:pPr>
            <a:r>
              <a:rPr lang="en-US" sz="1800" dirty="0">
                <a:solidFill>
                  <a:schemeClr val="tx1"/>
                </a:solidFill>
              </a:rPr>
              <a:t>How to handle partly corrupted data? </a:t>
            </a:r>
          </a:p>
          <a:p>
            <a:pPr marL="800100" lvl="1" indent="-342900" algn="l">
              <a:buClr>
                <a:srgbClr val="0070C0"/>
              </a:buClr>
              <a:buSzPct val="80000"/>
              <a:buFont typeface="Wingdings" pitchFamily="2" charset="2"/>
              <a:buChar char="u"/>
            </a:pPr>
            <a:r>
              <a:rPr lang="en-US" sz="1800" dirty="0">
                <a:solidFill>
                  <a:schemeClr val="tx1"/>
                </a:solidFill>
              </a:rPr>
              <a:t>Which models are appropriate for the same?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5</a:t>
            </a:fld>
            <a:endParaRPr lang="zh-TW" altLang="en-US"/>
          </a:p>
        </p:txBody>
      </p:sp>
    </p:spTree>
    <p:extLst>
      <p:ext uri="{BB962C8B-B14F-4D97-AF65-F5344CB8AC3E}">
        <p14:creationId xmlns:p14="http://schemas.microsoft.com/office/powerpoint/2010/main" val="337374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50875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Information Retrieval (IR) Model</a:t>
            </a:r>
          </a:p>
          <a:p>
            <a:pPr marL="342900" indent="-342900" algn="l">
              <a:buClr>
                <a:srgbClr val="0070C0"/>
              </a:buClr>
              <a:buSzPct val="80000"/>
              <a:buFont typeface="Wingdings" pitchFamily="2" charset="2"/>
              <a:buChar char="u"/>
            </a:pPr>
            <a:r>
              <a:rPr lang="en-US" sz="1800" dirty="0">
                <a:solidFill>
                  <a:schemeClr val="tx1"/>
                </a:solidFill>
              </a:rPr>
              <a:t>Mathematically, models are used in many scientific areas having objective to understand some phenomenon in the real world. </a:t>
            </a:r>
          </a:p>
          <a:p>
            <a:pPr marL="342900" indent="-342900" algn="l">
              <a:buClr>
                <a:srgbClr val="0070C0"/>
              </a:buClr>
              <a:buSzPct val="80000"/>
              <a:buFont typeface="Wingdings" pitchFamily="2" charset="2"/>
              <a:buChar char="u"/>
            </a:pPr>
            <a:r>
              <a:rPr lang="en-US" sz="1800" dirty="0">
                <a:solidFill>
                  <a:schemeClr val="tx1"/>
                </a:solidFill>
              </a:rPr>
              <a:t>A model of information retrieval predicts and explains what a user will find in relevance to the given query. </a:t>
            </a:r>
          </a:p>
          <a:p>
            <a:pPr marL="342900" indent="-342900" algn="l">
              <a:buClr>
                <a:srgbClr val="0070C0"/>
              </a:buClr>
              <a:buSzPct val="80000"/>
              <a:buFont typeface="Wingdings" pitchFamily="2" charset="2"/>
              <a:buChar char="u"/>
            </a:pPr>
            <a:r>
              <a:rPr lang="en-US" sz="1800" dirty="0">
                <a:solidFill>
                  <a:schemeClr val="tx1"/>
                </a:solidFill>
              </a:rPr>
              <a:t>IR model is basically a pattern that defines the above-mentioned aspects of retrieval procedure and consists of the following:</a:t>
            </a:r>
          </a:p>
          <a:p>
            <a:pPr marL="800100" lvl="1" indent="-342900" algn="l">
              <a:buClr>
                <a:srgbClr val="0070C0"/>
              </a:buClr>
              <a:buSzPct val="80000"/>
              <a:buFont typeface="Wingdings" pitchFamily="2" charset="2"/>
              <a:buChar char="u"/>
            </a:pPr>
            <a:r>
              <a:rPr lang="en-US" sz="1800" dirty="0">
                <a:solidFill>
                  <a:schemeClr val="tx1"/>
                </a:solidFill>
              </a:rPr>
              <a:t>A model for documents.</a:t>
            </a:r>
          </a:p>
          <a:p>
            <a:pPr marL="800100" lvl="1" indent="-342900" algn="l">
              <a:buClr>
                <a:srgbClr val="0070C0"/>
              </a:buClr>
              <a:buSzPct val="80000"/>
              <a:buFont typeface="Wingdings" pitchFamily="2" charset="2"/>
              <a:buChar char="u"/>
            </a:pPr>
            <a:r>
              <a:rPr lang="en-US" sz="1800" dirty="0">
                <a:solidFill>
                  <a:schemeClr val="tx1"/>
                </a:solidFill>
              </a:rPr>
              <a:t>A model for queries.</a:t>
            </a:r>
          </a:p>
          <a:p>
            <a:pPr marL="800100" lvl="1" indent="-342900" algn="l">
              <a:buClr>
                <a:srgbClr val="0070C0"/>
              </a:buClr>
              <a:buSzPct val="80000"/>
              <a:buFont typeface="Wingdings" pitchFamily="2" charset="2"/>
              <a:buChar char="u"/>
            </a:pPr>
            <a:r>
              <a:rPr lang="en-US" sz="1800" dirty="0">
                <a:solidFill>
                  <a:schemeClr val="tx1"/>
                </a:solidFill>
              </a:rPr>
              <a:t>A matching function that compares queries to documents.</a:t>
            </a:r>
          </a:p>
          <a:p>
            <a:pPr marL="342900" indent="-342900" algn="l">
              <a:buClr>
                <a:srgbClr val="0070C0"/>
              </a:buClr>
              <a:buSzPct val="80000"/>
              <a:buFont typeface="Wingdings" pitchFamily="2" charset="2"/>
              <a:buChar char="u"/>
            </a:pPr>
            <a:r>
              <a:rPr lang="en-US" sz="1800" dirty="0">
                <a:solidFill>
                  <a:schemeClr val="tx1"/>
                </a:solidFill>
              </a:rPr>
              <a:t>Mathematically, a retrieval model consists of −</a:t>
            </a:r>
          </a:p>
          <a:p>
            <a:pPr marL="800100" lvl="1" indent="-342900" algn="l">
              <a:buClr>
                <a:srgbClr val="0070C0"/>
              </a:buClr>
              <a:buSzPct val="80000"/>
              <a:buFont typeface="Wingdings" pitchFamily="2" charset="2"/>
              <a:buChar char="u"/>
            </a:pPr>
            <a:r>
              <a:rPr lang="en-US" sz="1800" b="1" dirty="0">
                <a:solidFill>
                  <a:schemeClr val="tx1"/>
                </a:solidFill>
              </a:rPr>
              <a:t>D</a:t>
            </a:r>
            <a:r>
              <a:rPr lang="en-US" sz="1800" dirty="0">
                <a:solidFill>
                  <a:schemeClr val="tx1"/>
                </a:solidFill>
              </a:rPr>
              <a:t> − Representation for documents.</a:t>
            </a:r>
          </a:p>
          <a:p>
            <a:pPr marL="800100" lvl="1" indent="-342900" algn="l">
              <a:buClr>
                <a:srgbClr val="0070C0"/>
              </a:buClr>
              <a:buSzPct val="80000"/>
              <a:buFont typeface="Wingdings" pitchFamily="2" charset="2"/>
              <a:buChar char="u"/>
            </a:pPr>
            <a:r>
              <a:rPr lang="en-US" sz="1800" b="1" dirty="0">
                <a:solidFill>
                  <a:schemeClr val="tx1"/>
                </a:solidFill>
              </a:rPr>
              <a:t>R</a:t>
            </a:r>
            <a:r>
              <a:rPr lang="en-US" sz="1800" dirty="0">
                <a:solidFill>
                  <a:schemeClr val="tx1"/>
                </a:solidFill>
              </a:rPr>
              <a:t> − Representation for queries.</a:t>
            </a:r>
          </a:p>
          <a:p>
            <a:pPr marL="800100" lvl="1" indent="-342900" algn="l">
              <a:buClr>
                <a:srgbClr val="0070C0"/>
              </a:buClr>
              <a:buSzPct val="80000"/>
              <a:buFont typeface="Wingdings" pitchFamily="2" charset="2"/>
              <a:buChar char="u"/>
            </a:pPr>
            <a:r>
              <a:rPr lang="en-US" sz="1800" b="1" dirty="0">
                <a:solidFill>
                  <a:schemeClr val="tx1"/>
                </a:solidFill>
              </a:rPr>
              <a:t>F</a:t>
            </a:r>
            <a:r>
              <a:rPr lang="en-US" sz="1800" dirty="0">
                <a:solidFill>
                  <a:schemeClr val="tx1"/>
                </a:solidFill>
              </a:rPr>
              <a:t> − The modeling framework for D, Q along with relationship between them.</a:t>
            </a:r>
          </a:p>
          <a:p>
            <a:pPr marL="800100" lvl="1" indent="-342900" algn="l">
              <a:buClr>
                <a:srgbClr val="0070C0"/>
              </a:buClr>
              <a:buSzPct val="80000"/>
              <a:buFont typeface="Wingdings" pitchFamily="2" charset="2"/>
              <a:buChar char="u"/>
            </a:pPr>
            <a:r>
              <a:rPr lang="en-US" sz="1800" b="1" dirty="0">
                <a:solidFill>
                  <a:schemeClr val="tx1"/>
                </a:solidFill>
              </a:rPr>
              <a:t>R (q, di)</a:t>
            </a:r>
            <a:r>
              <a:rPr lang="en-US" sz="1800" dirty="0">
                <a:solidFill>
                  <a:schemeClr val="tx1"/>
                </a:solidFill>
              </a:rPr>
              <a:t> − A similarity function which orders the documents with respect to the query. It is also called ranking.</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6</a:t>
            </a:fld>
            <a:endParaRPr lang="zh-TW" altLang="en-US"/>
          </a:p>
        </p:txBody>
      </p:sp>
    </p:spTree>
    <p:extLst>
      <p:ext uri="{BB962C8B-B14F-4D97-AF65-F5344CB8AC3E}">
        <p14:creationId xmlns:p14="http://schemas.microsoft.com/office/powerpoint/2010/main" val="265845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50875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Types of Information Retrieval (IR) Model</a:t>
            </a:r>
          </a:p>
          <a:p>
            <a:pPr marL="342900" indent="-342900" algn="l">
              <a:buClr>
                <a:srgbClr val="0070C0"/>
              </a:buClr>
              <a:buSzPct val="80000"/>
              <a:buFont typeface="Wingdings" pitchFamily="2" charset="2"/>
              <a:buChar char="u"/>
            </a:pPr>
            <a:r>
              <a:rPr lang="en-US" sz="1800" dirty="0">
                <a:solidFill>
                  <a:schemeClr val="tx1"/>
                </a:solidFill>
              </a:rPr>
              <a:t>An information model (IR) model can be classified into the following three models −</a:t>
            </a:r>
          </a:p>
          <a:p>
            <a:pPr marL="342900" indent="-342900" algn="l">
              <a:buClr>
                <a:srgbClr val="0070C0"/>
              </a:buClr>
              <a:buSzPct val="80000"/>
              <a:buFont typeface="Wingdings" pitchFamily="2" charset="2"/>
              <a:buChar char="u"/>
            </a:pPr>
            <a:r>
              <a:rPr lang="en-US" sz="1800" b="1" dirty="0">
                <a:solidFill>
                  <a:schemeClr val="tx1"/>
                </a:solidFill>
              </a:rPr>
              <a:t>Classical IR Model</a:t>
            </a:r>
          </a:p>
          <a:p>
            <a:pPr marL="342900" indent="-342900" algn="l">
              <a:buClr>
                <a:srgbClr val="0070C0"/>
              </a:buClr>
              <a:buSzPct val="80000"/>
              <a:buFont typeface="Wingdings" pitchFamily="2" charset="2"/>
              <a:buChar char="u"/>
            </a:pPr>
            <a:r>
              <a:rPr lang="en-US" sz="1800" dirty="0">
                <a:solidFill>
                  <a:schemeClr val="tx1"/>
                </a:solidFill>
              </a:rPr>
              <a:t>It is the simplest and easy to implement IR model. This model is based on mathematical knowledge that was easily recognized and understood as well. Boolean, Vector and Probabilistic are the three classical IR models.</a:t>
            </a:r>
          </a:p>
          <a:p>
            <a:pPr marL="342900" indent="-342900" algn="l">
              <a:buClr>
                <a:srgbClr val="0070C0"/>
              </a:buClr>
              <a:buSzPct val="80000"/>
              <a:buFont typeface="Wingdings" pitchFamily="2" charset="2"/>
              <a:buChar char="u"/>
            </a:pPr>
            <a:r>
              <a:rPr lang="en-US" sz="1800" b="1" dirty="0">
                <a:solidFill>
                  <a:schemeClr val="tx1"/>
                </a:solidFill>
              </a:rPr>
              <a:t>Non-Classical IR Model</a:t>
            </a:r>
          </a:p>
          <a:p>
            <a:pPr marL="342900" indent="-342900" algn="l">
              <a:buClr>
                <a:srgbClr val="0070C0"/>
              </a:buClr>
              <a:buSzPct val="80000"/>
              <a:buFont typeface="Wingdings" pitchFamily="2" charset="2"/>
              <a:buChar char="u"/>
            </a:pPr>
            <a:r>
              <a:rPr lang="en-US" sz="1800" dirty="0">
                <a:solidFill>
                  <a:schemeClr val="tx1"/>
                </a:solidFill>
              </a:rPr>
              <a:t>It is completely opposite to classical IR model. </a:t>
            </a:r>
          </a:p>
          <a:p>
            <a:pPr marL="342900" indent="-342900" algn="l">
              <a:buClr>
                <a:srgbClr val="0070C0"/>
              </a:buClr>
              <a:buSzPct val="80000"/>
              <a:buFont typeface="Wingdings" pitchFamily="2" charset="2"/>
              <a:buChar char="u"/>
            </a:pPr>
            <a:r>
              <a:rPr lang="en-US" sz="1800" dirty="0">
                <a:solidFill>
                  <a:schemeClr val="tx1"/>
                </a:solidFill>
              </a:rPr>
              <a:t>Such kind of IR models are based on principles other than similarity, probability, Boolean operations. Information logic model, situation theory model and interaction models are the examples of non-classical IR model.</a:t>
            </a:r>
          </a:p>
          <a:p>
            <a:pPr marL="342900" indent="-342900" algn="l">
              <a:buClr>
                <a:srgbClr val="0070C0"/>
              </a:buClr>
              <a:buSzPct val="80000"/>
              <a:buFont typeface="Wingdings" pitchFamily="2" charset="2"/>
              <a:buChar char="u"/>
            </a:pPr>
            <a:r>
              <a:rPr lang="en-US" sz="1800" b="1" dirty="0">
                <a:solidFill>
                  <a:schemeClr val="tx1"/>
                </a:solidFill>
              </a:rPr>
              <a:t>Alternative IR Model</a:t>
            </a:r>
          </a:p>
          <a:p>
            <a:pPr marL="342900" indent="-342900" algn="l">
              <a:buClr>
                <a:srgbClr val="0070C0"/>
              </a:buClr>
              <a:buSzPct val="80000"/>
              <a:buFont typeface="Wingdings" pitchFamily="2" charset="2"/>
              <a:buChar char="u"/>
            </a:pPr>
            <a:r>
              <a:rPr lang="en-US" sz="1800" dirty="0">
                <a:solidFill>
                  <a:schemeClr val="tx1"/>
                </a:solidFill>
              </a:rPr>
              <a:t>It is the enhancement of classical IR model making use of some specific techniques from some other fields. </a:t>
            </a:r>
          </a:p>
          <a:p>
            <a:pPr marL="342900" indent="-342900" algn="l">
              <a:buClr>
                <a:srgbClr val="0070C0"/>
              </a:buClr>
              <a:buSzPct val="80000"/>
              <a:buFont typeface="Wingdings" pitchFamily="2" charset="2"/>
              <a:buChar char="u"/>
            </a:pPr>
            <a:r>
              <a:rPr lang="en-US" sz="1800" dirty="0">
                <a:solidFill>
                  <a:schemeClr val="tx1"/>
                </a:solidFill>
              </a:rPr>
              <a:t>Cluster model, fuzzy model and latent semantic indexing (LSI) models are the example of alternative IR model.</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7</a:t>
            </a:fld>
            <a:endParaRPr lang="zh-TW" altLang="en-US"/>
          </a:p>
        </p:txBody>
      </p:sp>
    </p:spTree>
    <p:extLst>
      <p:ext uri="{BB962C8B-B14F-4D97-AF65-F5344CB8AC3E}">
        <p14:creationId xmlns:p14="http://schemas.microsoft.com/office/powerpoint/2010/main" val="357689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5087590"/>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dirty="0">
                <a:solidFill>
                  <a:schemeClr val="tx1"/>
                </a:solidFill>
              </a:rPr>
              <a:t>Design features of Information retrieval (IR) systems</a:t>
            </a:r>
          </a:p>
          <a:p>
            <a:pPr marL="342900" indent="-342900" algn="l">
              <a:buClr>
                <a:srgbClr val="0070C0"/>
              </a:buClr>
              <a:buSzPct val="80000"/>
              <a:buFont typeface="Wingdings" pitchFamily="2" charset="2"/>
              <a:buChar char="u"/>
            </a:pPr>
            <a:r>
              <a:rPr lang="en-US" sz="1800" dirty="0">
                <a:solidFill>
                  <a:schemeClr val="tx1"/>
                </a:solidFill>
              </a:rPr>
              <a:t>Let us now learn about the design features of IR systems −</a:t>
            </a:r>
          </a:p>
          <a:p>
            <a:pPr marL="342900" indent="-342900" algn="l">
              <a:buClr>
                <a:srgbClr val="0070C0"/>
              </a:buClr>
              <a:buSzPct val="80000"/>
              <a:buFont typeface="Wingdings" pitchFamily="2" charset="2"/>
              <a:buChar char="u"/>
            </a:pPr>
            <a:r>
              <a:rPr lang="en-US" sz="1800" b="1" dirty="0">
                <a:solidFill>
                  <a:schemeClr val="tx1"/>
                </a:solidFill>
              </a:rPr>
              <a:t>Inverted Index</a:t>
            </a:r>
          </a:p>
          <a:p>
            <a:pPr marL="342900" indent="-342900" algn="l">
              <a:buClr>
                <a:srgbClr val="0070C0"/>
              </a:buClr>
              <a:buSzPct val="80000"/>
              <a:buFont typeface="Wingdings" pitchFamily="2" charset="2"/>
              <a:buChar char="u"/>
            </a:pPr>
            <a:r>
              <a:rPr lang="en-US" sz="1800" dirty="0">
                <a:solidFill>
                  <a:schemeClr val="tx1"/>
                </a:solidFill>
              </a:rPr>
              <a:t>The primary data structure of most of the IR systems is in the form of inverted index. We can define an inverted index as a data structure that list, for every word, all documents that contain it and frequency of the occurrences in document. It makes it easy to search for ‘hits’ of a query word.</a:t>
            </a:r>
          </a:p>
          <a:p>
            <a:pPr marL="342900" indent="-342900" algn="l">
              <a:buClr>
                <a:srgbClr val="0070C0"/>
              </a:buClr>
              <a:buSzPct val="80000"/>
              <a:buFont typeface="Wingdings" pitchFamily="2" charset="2"/>
              <a:buChar char="u"/>
            </a:pPr>
            <a:r>
              <a:rPr lang="en-US" sz="1800" b="1" dirty="0">
                <a:solidFill>
                  <a:schemeClr val="tx1"/>
                </a:solidFill>
              </a:rPr>
              <a:t>Stop Word Elimination</a:t>
            </a:r>
          </a:p>
          <a:p>
            <a:pPr marL="342900" indent="-342900" algn="l">
              <a:buClr>
                <a:srgbClr val="0070C0"/>
              </a:buClr>
              <a:buSzPct val="80000"/>
              <a:buFont typeface="Wingdings" pitchFamily="2" charset="2"/>
              <a:buChar char="u"/>
            </a:pPr>
            <a:r>
              <a:rPr lang="en-US" sz="1800" dirty="0">
                <a:solidFill>
                  <a:schemeClr val="tx1"/>
                </a:solidFill>
              </a:rPr>
              <a:t>Stop words are those high frequency words that are deemed unlikely to be useful for searching. They have less semantic weights. All such kind of words are in a list called stop list. For example, articles “a”, “an”, “the” and prepositions like “in”, “of”, “for”, “at” etc. are the examples of stop words. The size of the inverted index can be significantly reduced by stop list. As per </a:t>
            </a:r>
            <a:r>
              <a:rPr lang="en-US" sz="1800" dirty="0" err="1">
                <a:solidFill>
                  <a:schemeClr val="tx1"/>
                </a:solidFill>
              </a:rPr>
              <a:t>Zipf’s</a:t>
            </a:r>
            <a:r>
              <a:rPr lang="en-US" sz="1800" dirty="0">
                <a:solidFill>
                  <a:schemeClr val="tx1"/>
                </a:solidFill>
              </a:rPr>
              <a:t> law, a stop list covering a few dozen words reduces the size of inverted index by almost half. On the other hand, sometimes the elimination of stop word may cause elimination of the term that is useful for searching. For example, if we eliminate the alphabet “A” from “Vitamin A” then it would have no significance.</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8</a:t>
            </a:fld>
            <a:endParaRPr lang="zh-TW" altLang="en-US"/>
          </a:p>
        </p:txBody>
      </p:sp>
    </p:spTree>
    <p:extLst>
      <p:ext uri="{BB962C8B-B14F-4D97-AF65-F5344CB8AC3E}">
        <p14:creationId xmlns:p14="http://schemas.microsoft.com/office/powerpoint/2010/main" val="2432987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
            <a:ext cx="9144000" cy="764704"/>
          </a:xfr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path path="circle">
              <a:fillToRect t="100000" r="100000"/>
            </a:path>
            <a:tileRect l="-100000" b="-100000"/>
          </a:gradFill>
        </p:spPr>
        <p:txBody>
          <a:bodyPr>
            <a:normAutofit/>
          </a:bodyPr>
          <a:lstStyle/>
          <a:p>
            <a:pPr algn="l"/>
            <a:r>
              <a:rPr lang="en-US" altLang="zh-TW" b="1" dirty="0">
                <a:solidFill>
                  <a:srgbClr val="FFFF00"/>
                </a:solidFill>
              </a:rPr>
              <a:t>11 Information Retrieval</a:t>
            </a:r>
            <a:endParaRPr lang="zh-TW" altLang="en-US" b="1" dirty="0">
              <a:solidFill>
                <a:srgbClr val="FFFF00"/>
              </a:solidFill>
            </a:endParaRPr>
          </a:p>
        </p:txBody>
      </p:sp>
      <p:sp>
        <p:nvSpPr>
          <p:cNvPr id="3" name="副標題 2"/>
          <p:cNvSpPr>
            <a:spLocks noGrp="1"/>
          </p:cNvSpPr>
          <p:nvPr>
            <p:ph type="subTitle" idx="1"/>
          </p:nvPr>
        </p:nvSpPr>
        <p:spPr>
          <a:xfrm>
            <a:off x="457200" y="1268760"/>
            <a:ext cx="8352928" cy="1584176"/>
          </a:xfrm>
          <a:ln>
            <a:solidFill>
              <a:srgbClr val="C00000"/>
            </a:solidFill>
          </a:ln>
        </p:spPr>
        <p:txBody>
          <a:bodyPr>
            <a:noAutofit/>
          </a:bodyPr>
          <a:lstStyle/>
          <a:p>
            <a:pPr marL="342900" indent="-342900" algn="l">
              <a:buClr>
                <a:srgbClr val="0070C0"/>
              </a:buClr>
              <a:buSzPct val="80000"/>
              <a:buFont typeface="Wingdings" pitchFamily="2" charset="2"/>
              <a:buChar char="u"/>
            </a:pPr>
            <a:r>
              <a:rPr lang="en-US" sz="1800" b="1" dirty="0">
                <a:solidFill>
                  <a:schemeClr val="tx1"/>
                </a:solidFill>
              </a:rPr>
              <a:t>Stemming</a:t>
            </a:r>
          </a:p>
          <a:p>
            <a:pPr marL="342900" indent="-342900" algn="l">
              <a:buClr>
                <a:srgbClr val="0070C0"/>
              </a:buClr>
              <a:buSzPct val="80000"/>
              <a:buFont typeface="Wingdings" pitchFamily="2" charset="2"/>
              <a:buChar char="u"/>
            </a:pPr>
            <a:r>
              <a:rPr lang="en-US" sz="1800" dirty="0">
                <a:solidFill>
                  <a:schemeClr val="tx1"/>
                </a:solidFill>
              </a:rPr>
              <a:t>Stemming, the simplified form of morphological analysis, is the heuristic process of extracting the base form of words by chopping off the ends of words. For example, the words laughing, laughs, laughed would be stemmed to the root word laugh.</a:t>
            </a:r>
          </a:p>
          <a:p>
            <a:pPr marL="342900" indent="-342900" algn="l">
              <a:buClr>
                <a:srgbClr val="0070C0"/>
              </a:buClr>
              <a:buSzPct val="80000"/>
              <a:buFont typeface="Wingdings" pitchFamily="2" charset="2"/>
              <a:buChar char="u"/>
            </a:pPr>
            <a:r>
              <a:rPr lang="en-US" sz="1800" dirty="0">
                <a:solidFill>
                  <a:schemeClr val="tx1"/>
                </a:solidFill>
              </a:rPr>
              <a:t>We will discuss about some important and useful IR models.</a:t>
            </a:r>
          </a:p>
        </p:txBody>
      </p:sp>
      <p:sp>
        <p:nvSpPr>
          <p:cNvPr id="4" name="標題 1"/>
          <p:cNvSpPr txBox="1">
            <a:spLocks/>
          </p:cNvSpPr>
          <p:nvPr/>
        </p:nvSpPr>
        <p:spPr>
          <a:xfrm>
            <a:off x="0" y="764704"/>
            <a:ext cx="9144000" cy="360040"/>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path path="circle">
              <a:fillToRect t="100000" r="100000"/>
            </a:path>
            <a:tileRect l="-100000" b="-100000"/>
          </a:gradFill>
        </p:spPr>
        <p:txBody>
          <a:bodyPr vert="horz" lIns="91440" tIns="45720" rIns="91440" bIns="45720" rtlCol="0" anchor="ctr">
            <a:normAutofit fontScale="85000" lnSpcReduction="10000"/>
          </a:bodyPr>
          <a:lstStyle/>
          <a:p>
            <a:pPr lvl="0">
              <a:spcBef>
                <a:spcPct val="0"/>
              </a:spcBef>
            </a:pPr>
            <a:r>
              <a:rPr lang="en-US" sz="1600" dirty="0">
                <a:hlinkClick r:id="rId2"/>
              </a:rPr>
              <a:t>https://www.tutorialspoint.com/natural_language_processing/natural_language_processing_information_retrieval.htm</a:t>
            </a:r>
            <a:endParaRPr kumimoji="0" lang="zh-TW" altLang="en-US" sz="16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日期版面配置區 4"/>
          <p:cNvSpPr>
            <a:spLocks noGrp="1"/>
          </p:cNvSpPr>
          <p:nvPr>
            <p:ph type="dt" sz="half" idx="10"/>
          </p:nvPr>
        </p:nvSpPr>
        <p:spPr/>
        <p:txBody>
          <a:bodyPr/>
          <a:lstStyle/>
          <a:p>
            <a:fld id="{A4F910E6-8D00-4BAF-8C48-9688E0B449D3}" type="datetime1">
              <a:rPr lang="zh-TW" altLang="en-US" smtClean="0"/>
              <a:pPr/>
              <a:t>2020/5/1</a:t>
            </a:fld>
            <a:endParaRPr lang="zh-TW" altLang="en-US"/>
          </a:p>
        </p:txBody>
      </p:sp>
      <p:sp>
        <p:nvSpPr>
          <p:cNvPr id="6" name="投影片編號版面配置區 5"/>
          <p:cNvSpPr>
            <a:spLocks noGrp="1"/>
          </p:cNvSpPr>
          <p:nvPr>
            <p:ph type="sldNum" sz="quarter" idx="12"/>
          </p:nvPr>
        </p:nvSpPr>
        <p:spPr/>
        <p:txBody>
          <a:bodyPr/>
          <a:lstStyle/>
          <a:p>
            <a:fld id="{E4D7E63D-91F2-4366-A2C4-1B00C9E2590E}" type="slidenum">
              <a:rPr lang="zh-TW" altLang="en-US" smtClean="0"/>
              <a:pPr/>
              <a:t>9</a:t>
            </a:fld>
            <a:endParaRPr lang="zh-TW" altLang="en-US"/>
          </a:p>
        </p:txBody>
      </p:sp>
    </p:spTree>
    <p:extLst>
      <p:ext uri="{BB962C8B-B14F-4D97-AF65-F5344CB8AC3E}">
        <p14:creationId xmlns:p14="http://schemas.microsoft.com/office/powerpoint/2010/main" val="9284921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872</TotalTime>
  <Words>3373</Words>
  <Application>Microsoft Office PowerPoint</Application>
  <PresentationFormat>On-screen Show (4:3)</PresentationFormat>
  <Paragraphs>223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Wingdings</vt:lpstr>
      <vt:lpstr>Office 佈景主題</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11 Information Retrieval</vt:lpstr>
      <vt:lpstr>End of Chapter</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JS</dc:title>
  <dc:creator>USER</dc:creator>
  <cp:lastModifiedBy>14088587657</cp:lastModifiedBy>
  <cp:revision>492</cp:revision>
  <dcterms:created xsi:type="dcterms:W3CDTF">2018-09-28T16:40:41Z</dcterms:created>
  <dcterms:modified xsi:type="dcterms:W3CDTF">2020-05-01T19:14:09Z</dcterms:modified>
</cp:coreProperties>
</file>