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61" r:id="rId5"/>
    <p:sldId id="262" r:id="rId6"/>
    <p:sldId id="263" r:id="rId7"/>
    <p:sldId id="264" r:id="rId8"/>
    <p:sldId id="265" r:id="rId9"/>
    <p:sldId id="266" r:id="rId10"/>
    <p:sldId id="26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38"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NLP Application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Sentiment Analysis</a:t>
            </a:r>
          </a:p>
          <a:p>
            <a:pPr marL="342900" indent="-342900" algn="l">
              <a:buClr>
                <a:srgbClr val="0070C0"/>
              </a:buClr>
              <a:buSzPct val="80000"/>
              <a:buFont typeface="Wingdings" pitchFamily="2" charset="2"/>
              <a:buChar char="u"/>
            </a:pPr>
            <a:r>
              <a:rPr lang="en-US" sz="1800" dirty="0">
                <a:solidFill>
                  <a:schemeClr val="tx1"/>
                </a:solidFill>
              </a:rPr>
              <a:t>Another important application of natural language processing (NLP) is sentiment analysis. As the name suggests, sentiment analysis is used to identify the sentiments among several posts. It is also used to identify the sentiment where the emotions are not expressed explicitly. Companies are using sentiment analysis, an application of natural language processing (NLP) to identify the opinion and sentiment of their customers online. It will help companies to understand what their customers think about the products and services. Companies can judge their overall reputation from customer posts with the help of sentiment analysis. In this way, we can say that beyond determining simple polarity, sentiment analysis understands sentiments in context to help us better understand what is behind the expressed opinion.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endParaRPr lang="en-US" altLang="zh-TW" dirty="0"/>
          </a:p>
          <a:p>
            <a:fld id="{A4F910E6-8D00-4BAF-8C48-9688E0B449D3}" type="datetime1">
              <a:rPr lang="zh-TW" altLang="en-US" smtClean="0"/>
              <a:pPr/>
              <a:t>2020/5/1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161320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5256584"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Natural Language Processing (NLP) creates an interactive interface between humans and machines of cognitive applications.</a:t>
            </a:r>
          </a:p>
          <a:p>
            <a:pPr marL="342900" indent="-342900" algn="l">
              <a:buClr>
                <a:srgbClr val="0070C0"/>
              </a:buClr>
              <a:buSzPct val="80000"/>
              <a:buFont typeface="Wingdings" pitchFamily="2" charset="2"/>
              <a:buChar char="u"/>
            </a:pPr>
            <a:r>
              <a:rPr lang="en-US" sz="1800" b="1" dirty="0">
                <a:solidFill>
                  <a:schemeClr val="tx1"/>
                </a:solidFill>
              </a:rPr>
              <a:t>Machine Translation</a:t>
            </a:r>
          </a:p>
          <a:p>
            <a:pPr marL="342900" indent="-342900" algn="l">
              <a:buClr>
                <a:srgbClr val="0070C0"/>
              </a:buClr>
              <a:buSzPct val="80000"/>
              <a:buFont typeface="Wingdings" pitchFamily="2" charset="2"/>
              <a:buChar char="u"/>
            </a:pPr>
            <a:r>
              <a:rPr lang="en-US" sz="1800" dirty="0">
                <a:solidFill>
                  <a:schemeClr val="tx1"/>
                </a:solidFill>
              </a:rPr>
              <a:t>Machine translation (MT), process of translating one source language or text into another language, is one of the most important applications of NLP. </a:t>
            </a:r>
          </a:p>
          <a:p>
            <a:pPr marL="342900" indent="-342900" algn="l">
              <a:buClr>
                <a:srgbClr val="0070C0"/>
              </a:buClr>
              <a:buSzPct val="80000"/>
              <a:buFont typeface="Wingdings" pitchFamily="2" charset="2"/>
              <a:buChar char="u"/>
            </a:pPr>
            <a:r>
              <a:rPr lang="en-US" sz="1800" dirty="0">
                <a:solidFill>
                  <a:schemeClr val="tx1"/>
                </a:solidFill>
              </a:rPr>
              <a:t>The process of machine translation flowchart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
        <p:nvSpPr>
          <p:cNvPr id="7" name="Rectangle 6">
            <a:extLst>
              <a:ext uri="{FF2B5EF4-FFF2-40B4-BE49-F238E27FC236}">
                <a16:creationId xmlns:a16="http://schemas.microsoft.com/office/drawing/2014/main" id="{D5BD5A0E-45E2-4936-914F-8E98B0D7BADE}"/>
              </a:ext>
            </a:extLst>
          </p:cNvPr>
          <p:cNvSpPr/>
          <p:nvPr/>
        </p:nvSpPr>
        <p:spPr>
          <a:xfrm>
            <a:off x="6367352" y="1268760"/>
            <a:ext cx="1820342" cy="3600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Source Text</a:t>
            </a:r>
          </a:p>
        </p:txBody>
      </p:sp>
      <p:sp>
        <p:nvSpPr>
          <p:cNvPr id="8" name="Rectangle 7">
            <a:extLst>
              <a:ext uri="{FF2B5EF4-FFF2-40B4-BE49-F238E27FC236}">
                <a16:creationId xmlns:a16="http://schemas.microsoft.com/office/drawing/2014/main" id="{A12302C9-7727-4873-8D1D-0EC9B0C4D314}"/>
              </a:ext>
            </a:extLst>
          </p:cNvPr>
          <p:cNvSpPr/>
          <p:nvPr/>
        </p:nvSpPr>
        <p:spPr>
          <a:xfrm>
            <a:off x="6379332" y="1852372"/>
            <a:ext cx="1820343" cy="30059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De-formatting</a:t>
            </a:r>
          </a:p>
        </p:txBody>
      </p:sp>
      <p:cxnSp>
        <p:nvCxnSpPr>
          <p:cNvPr id="10" name="Straight Arrow Connector 9">
            <a:extLst>
              <a:ext uri="{FF2B5EF4-FFF2-40B4-BE49-F238E27FC236}">
                <a16:creationId xmlns:a16="http://schemas.microsoft.com/office/drawing/2014/main" id="{18D0A1F2-9E33-43C9-A299-73851DDC824E}"/>
              </a:ext>
            </a:extLst>
          </p:cNvPr>
          <p:cNvCxnSpPr>
            <a:cxnSpLocks/>
            <a:stCxn id="7" idx="2"/>
            <a:endCxn id="8" idx="0"/>
          </p:cNvCxnSpPr>
          <p:nvPr/>
        </p:nvCxnSpPr>
        <p:spPr>
          <a:xfrm>
            <a:off x="7277523" y="1628800"/>
            <a:ext cx="11981" cy="22357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03815A6-15D3-4126-8C6D-91609D343989}"/>
              </a:ext>
            </a:extLst>
          </p:cNvPr>
          <p:cNvSpPr/>
          <p:nvPr/>
        </p:nvSpPr>
        <p:spPr>
          <a:xfrm>
            <a:off x="6379332" y="2476947"/>
            <a:ext cx="1820342" cy="25573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Pre-editing</a:t>
            </a:r>
          </a:p>
        </p:txBody>
      </p:sp>
      <p:sp>
        <p:nvSpPr>
          <p:cNvPr id="12" name="Rectangle 11">
            <a:extLst>
              <a:ext uri="{FF2B5EF4-FFF2-40B4-BE49-F238E27FC236}">
                <a16:creationId xmlns:a16="http://schemas.microsoft.com/office/drawing/2014/main" id="{1735A9C7-BF3D-4FC8-BACB-4383114651AD}"/>
              </a:ext>
            </a:extLst>
          </p:cNvPr>
          <p:cNvSpPr/>
          <p:nvPr/>
        </p:nvSpPr>
        <p:spPr>
          <a:xfrm>
            <a:off x="6045772" y="2951272"/>
            <a:ext cx="2494347" cy="40359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Morphological, Syntactic, Semantic, and contextual Analysis</a:t>
            </a:r>
          </a:p>
        </p:txBody>
      </p:sp>
      <p:cxnSp>
        <p:nvCxnSpPr>
          <p:cNvPr id="13" name="Straight Arrow Connector 12">
            <a:extLst>
              <a:ext uri="{FF2B5EF4-FFF2-40B4-BE49-F238E27FC236}">
                <a16:creationId xmlns:a16="http://schemas.microsoft.com/office/drawing/2014/main" id="{B59BE3DC-C3BF-42D3-B283-E8F91059C353}"/>
              </a:ext>
            </a:extLst>
          </p:cNvPr>
          <p:cNvCxnSpPr>
            <a:cxnSpLocks/>
            <a:stCxn id="11" idx="2"/>
            <a:endCxn id="12" idx="0"/>
          </p:cNvCxnSpPr>
          <p:nvPr/>
        </p:nvCxnSpPr>
        <p:spPr>
          <a:xfrm>
            <a:off x="7289503" y="2732686"/>
            <a:ext cx="3443" cy="2185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0480A5-4377-4E9F-BF66-1365369AFF79}"/>
              </a:ext>
            </a:extLst>
          </p:cNvPr>
          <p:cNvCxnSpPr>
            <a:cxnSpLocks/>
            <a:stCxn id="8" idx="2"/>
            <a:endCxn id="11" idx="0"/>
          </p:cNvCxnSpPr>
          <p:nvPr/>
        </p:nvCxnSpPr>
        <p:spPr>
          <a:xfrm flipH="1">
            <a:off x="7289503" y="2152971"/>
            <a:ext cx="1" cy="3239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4685AE6-464A-446F-B859-2FADD1FF01E8}"/>
              </a:ext>
            </a:extLst>
          </p:cNvPr>
          <p:cNvSpPr/>
          <p:nvPr/>
        </p:nvSpPr>
        <p:spPr>
          <a:xfrm>
            <a:off x="6045771" y="3589401"/>
            <a:ext cx="2494347" cy="40359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Internal representation of source language</a:t>
            </a:r>
          </a:p>
        </p:txBody>
      </p:sp>
      <p:cxnSp>
        <p:nvCxnSpPr>
          <p:cNvPr id="35" name="Straight Arrow Connector 34">
            <a:extLst>
              <a:ext uri="{FF2B5EF4-FFF2-40B4-BE49-F238E27FC236}">
                <a16:creationId xmlns:a16="http://schemas.microsoft.com/office/drawing/2014/main" id="{1265466D-BAC9-4B61-9D3D-F109511B1F07}"/>
              </a:ext>
            </a:extLst>
          </p:cNvPr>
          <p:cNvCxnSpPr>
            <a:cxnSpLocks/>
            <a:stCxn id="12" idx="2"/>
            <a:endCxn id="34" idx="0"/>
          </p:cNvCxnSpPr>
          <p:nvPr/>
        </p:nvCxnSpPr>
        <p:spPr>
          <a:xfrm flipH="1">
            <a:off x="7292945" y="3354864"/>
            <a:ext cx="1" cy="2345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8E0F8E5-8FC8-4DF9-ACAA-4CE20D6407F3}"/>
              </a:ext>
            </a:extLst>
          </p:cNvPr>
          <p:cNvSpPr/>
          <p:nvPr/>
        </p:nvSpPr>
        <p:spPr>
          <a:xfrm>
            <a:off x="6045771" y="4340772"/>
            <a:ext cx="2494347" cy="40359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Contextual, Semantic, and Syntactic generation</a:t>
            </a:r>
          </a:p>
        </p:txBody>
      </p:sp>
      <p:cxnSp>
        <p:nvCxnSpPr>
          <p:cNvPr id="38" name="Straight Arrow Connector 37">
            <a:extLst>
              <a:ext uri="{FF2B5EF4-FFF2-40B4-BE49-F238E27FC236}">
                <a16:creationId xmlns:a16="http://schemas.microsoft.com/office/drawing/2014/main" id="{C572F12A-5A14-4EC4-AA8D-B956DFDE6696}"/>
              </a:ext>
            </a:extLst>
          </p:cNvPr>
          <p:cNvCxnSpPr>
            <a:cxnSpLocks/>
            <a:stCxn id="34" idx="2"/>
            <a:endCxn id="37" idx="0"/>
          </p:cNvCxnSpPr>
          <p:nvPr/>
        </p:nvCxnSpPr>
        <p:spPr>
          <a:xfrm>
            <a:off x="7292945" y="3992993"/>
            <a:ext cx="0" cy="3477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66E94AA-8626-4C88-9799-5EF0FBCDC85A}"/>
              </a:ext>
            </a:extLst>
          </p:cNvPr>
          <p:cNvSpPr/>
          <p:nvPr/>
        </p:nvSpPr>
        <p:spPr>
          <a:xfrm>
            <a:off x="6434502" y="5061517"/>
            <a:ext cx="1710001" cy="27193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Re-formatting</a:t>
            </a:r>
          </a:p>
        </p:txBody>
      </p:sp>
      <p:cxnSp>
        <p:nvCxnSpPr>
          <p:cNvPr id="43" name="Straight Arrow Connector 42">
            <a:extLst>
              <a:ext uri="{FF2B5EF4-FFF2-40B4-BE49-F238E27FC236}">
                <a16:creationId xmlns:a16="http://schemas.microsoft.com/office/drawing/2014/main" id="{49F49584-E8F0-4162-B299-646CA954F565}"/>
              </a:ext>
            </a:extLst>
          </p:cNvPr>
          <p:cNvCxnSpPr>
            <a:cxnSpLocks/>
            <a:stCxn id="37" idx="2"/>
            <a:endCxn id="42" idx="0"/>
          </p:cNvCxnSpPr>
          <p:nvPr/>
        </p:nvCxnSpPr>
        <p:spPr>
          <a:xfrm flipH="1">
            <a:off x="7289503" y="4744364"/>
            <a:ext cx="3442" cy="3171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B5D235B-2531-43E5-8B2B-6D0C0010D696}"/>
              </a:ext>
            </a:extLst>
          </p:cNvPr>
          <p:cNvSpPr/>
          <p:nvPr/>
        </p:nvSpPr>
        <p:spPr>
          <a:xfrm>
            <a:off x="6434502" y="5596762"/>
            <a:ext cx="1710001" cy="27193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Post editing</a:t>
            </a:r>
          </a:p>
        </p:txBody>
      </p:sp>
      <p:cxnSp>
        <p:nvCxnSpPr>
          <p:cNvPr id="49" name="Straight Arrow Connector 48">
            <a:extLst>
              <a:ext uri="{FF2B5EF4-FFF2-40B4-BE49-F238E27FC236}">
                <a16:creationId xmlns:a16="http://schemas.microsoft.com/office/drawing/2014/main" id="{0887C1F7-8A87-4170-8A3C-B768C0B445C5}"/>
              </a:ext>
            </a:extLst>
          </p:cNvPr>
          <p:cNvCxnSpPr>
            <a:cxnSpLocks/>
            <a:stCxn id="42" idx="2"/>
            <a:endCxn id="48" idx="0"/>
          </p:cNvCxnSpPr>
          <p:nvPr/>
        </p:nvCxnSpPr>
        <p:spPr>
          <a:xfrm>
            <a:off x="7289503" y="5333456"/>
            <a:ext cx="0" cy="2633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D7BFB405-7680-4C07-A3E7-606989E0A8EB}"/>
              </a:ext>
            </a:extLst>
          </p:cNvPr>
          <p:cNvSpPr/>
          <p:nvPr/>
        </p:nvSpPr>
        <p:spPr>
          <a:xfrm>
            <a:off x="6444208" y="6140578"/>
            <a:ext cx="1710001" cy="27193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Target Text</a:t>
            </a:r>
          </a:p>
        </p:txBody>
      </p:sp>
      <p:cxnSp>
        <p:nvCxnSpPr>
          <p:cNvPr id="71" name="Straight Arrow Connector 70">
            <a:extLst>
              <a:ext uri="{FF2B5EF4-FFF2-40B4-BE49-F238E27FC236}">
                <a16:creationId xmlns:a16="http://schemas.microsoft.com/office/drawing/2014/main" id="{BF8EB372-3D1C-454C-B6AD-3A84612CA432}"/>
              </a:ext>
            </a:extLst>
          </p:cNvPr>
          <p:cNvCxnSpPr>
            <a:cxnSpLocks/>
            <a:endCxn id="70" idx="0"/>
          </p:cNvCxnSpPr>
          <p:nvPr/>
        </p:nvCxnSpPr>
        <p:spPr>
          <a:xfrm>
            <a:off x="7299209" y="5877272"/>
            <a:ext cx="0" cy="2633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Machine Translation Systems</a:t>
            </a:r>
          </a:p>
          <a:p>
            <a:pPr marL="342900" indent="-342900" algn="l">
              <a:buClr>
                <a:srgbClr val="0070C0"/>
              </a:buClr>
              <a:buSzPct val="80000"/>
              <a:buFont typeface="Wingdings" pitchFamily="2" charset="2"/>
              <a:buChar char="u"/>
            </a:pPr>
            <a:r>
              <a:rPr lang="en-US" sz="1800" dirty="0">
                <a:solidFill>
                  <a:schemeClr val="tx1"/>
                </a:solidFill>
              </a:rPr>
              <a:t>There are different types of machine translation systems. Let us see what the different types are.</a:t>
            </a:r>
          </a:p>
          <a:p>
            <a:pPr marL="342900" indent="-342900" algn="l">
              <a:buClr>
                <a:srgbClr val="0070C0"/>
              </a:buClr>
              <a:buSzPct val="80000"/>
              <a:buFont typeface="Wingdings" pitchFamily="2" charset="2"/>
              <a:buChar char="u"/>
            </a:pPr>
            <a:r>
              <a:rPr lang="en-US" sz="1800" b="1" dirty="0">
                <a:solidFill>
                  <a:schemeClr val="tx1"/>
                </a:solidFill>
              </a:rPr>
              <a:t>Bilingual MT System</a:t>
            </a:r>
          </a:p>
          <a:p>
            <a:pPr marL="342900" indent="-342900" algn="l">
              <a:buClr>
                <a:srgbClr val="0070C0"/>
              </a:buClr>
              <a:buSzPct val="80000"/>
              <a:buFont typeface="Wingdings" pitchFamily="2" charset="2"/>
              <a:buChar char="u"/>
            </a:pPr>
            <a:r>
              <a:rPr lang="en-US" sz="1800" dirty="0">
                <a:solidFill>
                  <a:schemeClr val="tx1"/>
                </a:solidFill>
              </a:rPr>
              <a:t>Bilingual MT systems produce translations between two particular languages.</a:t>
            </a:r>
          </a:p>
          <a:p>
            <a:pPr marL="342900" indent="-342900" algn="l">
              <a:buClr>
                <a:srgbClr val="0070C0"/>
              </a:buClr>
              <a:buSzPct val="80000"/>
              <a:buFont typeface="Wingdings" pitchFamily="2" charset="2"/>
              <a:buChar char="u"/>
            </a:pPr>
            <a:r>
              <a:rPr lang="en-US" sz="1800" b="1" dirty="0">
                <a:solidFill>
                  <a:schemeClr val="tx1"/>
                </a:solidFill>
              </a:rPr>
              <a:t>Multilingual MT System</a:t>
            </a:r>
          </a:p>
          <a:p>
            <a:pPr marL="342900" indent="-342900" algn="l">
              <a:buClr>
                <a:srgbClr val="0070C0"/>
              </a:buClr>
              <a:buSzPct val="80000"/>
              <a:buFont typeface="Wingdings" pitchFamily="2" charset="2"/>
              <a:buChar char="u"/>
            </a:pPr>
            <a:r>
              <a:rPr lang="en-US" sz="1800" dirty="0">
                <a:solidFill>
                  <a:schemeClr val="tx1"/>
                </a:solidFill>
              </a:rPr>
              <a:t>Multilingual MT systems produce translations between any pair of languages. They may be either </a:t>
            </a:r>
            <a:r>
              <a:rPr lang="en-US" sz="1800" dirty="0" err="1">
                <a:solidFill>
                  <a:schemeClr val="tx1"/>
                </a:solidFill>
              </a:rPr>
              <a:t>uni</a:t>
            </a:r>
            <a:r>
              <a:rPr lang="en-US" sz="1800" dirty="0">
                <a:solidFill>
                  <a:schemeClr val="tx1"/>
                </a:solidFill>
              </a:rPr>
              <a:t>-directional or bi-directional in nature.</a:t>
            </a:r>
          </a:p>
          <a:p>
            <a:pPr marL="342900" indent="-342900" algn="l">
              <a:buClr>
                <a:srgbClr val="0070C0"/>
              </a:buClr>
              <a:buSzPct val="80000"/>
              <a:buFont typeface="Wingdings" pitchFamily="2" charset="2"/>
              <a:buChar char="u"/>
            </a:pPr>
            <a:r>
              <a:rPr lang="en-US" sz="1800" b="1" dirty="0">
                <a:solidFill>
                  <a:schemeClr val="tx1"/>
                </a:solidFill>
              </a:rPr>
              <a:t>Approaches to Machine Translation (MT)</a:t>
            </a:r>
          </a:p>
          <a:p>
            <a:pPr marL="342900" indent="-342900" algn="l">
              <a:buClr>
                <a:srgbClr val="0070C0"/>
              </a:buClr>
              <a:buSzPct val="80000"/>
              <a:buFont typeface="Wingdings" pitchFamily="2" charset="2"/>
              <a:buChar char="u"/>
            </a:pPr>
            <a:r>
              <a:rPr lang="en-US" sz="1800" dirty="0">
                <a:solidFill>
                  <a:schemeClr val="tx1"/>
                </a:solidFill>
              </a:rPr>
              <a:t>Let us now learn about the important approaches to Machine Translation. The approaches to MT are as follows −</a:t>
            </a:r>
          </a:p>
          <a:p>
            <a:pPr marL="342900" indent="-342900" algn="l">
              <a:buClr>
                <a:srgbClr val="0070C0"/>
              </a:buClr>
              <a:buSzPct val="80000"/>
              <a:buFont typeface="Wingdings" pitchFamily="2" charset="2"/>
              <a:buChar char="u"/>
            </a:pPr>
            <a:r>
              <a:rPr lang="en-US" sz="1800" b="1" dirty="0">
                <a:solidFill>
                  <a:schemeClr val="tx1"/>
                </a:solidFill>
              </a:rPr>
              <a:t>Direct MT Approach</a:t>
            </a:r>
          </a:p>
          <a:p>
            <a:pPr marL="342900" indent="-342900" algn="l">
              <a:buClr>
                <a:srgbClr val="0070C0"/>
              </a:buClr>
              <a:buSzPct val="80000"/>
              <a:buFont typeface="Wingdings" pitchFamily="2" charset="2"/>
              <a:buChar char="u"/>
            </a:pPr>
            <a:r>
              <a:rPr lang="en-US" sz="1800" dirty="0">
                <a:solidFill>
                  <a:schemeClr val="tx1"/>
                </a:solidFill>
              </a:rPr>
              <a:t>It is less popular but the oldest approach of MT. The systems that use this approach are capable of translating SL (source language) directly to TL (target language). Such systems are bi-lingual and </a:t>
            </a:r>
            <a:r>
              <a:rPr lang="en-US" sz="1800" dirty="0" err="1">
                <a:solidFill>
                  <a:schemeClr val="tx1"/>
                </a:solidFill>
              </a:rPr>
              <a:t>uni</a:t>
            </a:r>
            <a:r>
              <a:rPr lang="en-US" sz="1800" dirty="0">
                <a:solidFill>
                  <a:schemeClr val="tx1"/>
                </a:solidFill>
              </a:rPr>
              <a:t>-directional in nature.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dirty="0"/>
          </a:p>
        </p:txBody>
      </p:sp>
    </p:spTree>
    <p:extLst>
      <p:ext uri="{BB962C8B-B14F-4D97-AF65-F5344CB8AC3E}">
        <p14:creationId xmlns:p14="http://schemas.microsoft.com/office/powerpoint/2010/main" val="32360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Interlingua Approach</a:t>
            </a:r>
          </a:p>
          <a:p>
            <a:pPr marL="342900" indent="-342900" algn="l">
              <a:buClr>
                <a:srgbClr val="0070C0"/>
              </a:buClr>
              <a:buSzPct val="80000"/>
              <a:buFont typeface="Wingdings" pitchFamily="2" charset="2"/>
              <a:buChar char="u"/>
            </a:pPr>
            <a:r>
              <a:rPr lang="en-US" sz="1800" dirty="0">
                <a:solidFill>
                  <a:schemeClr val="tx1"/>
                </a:solidFill>
              </a:rPr>
              <a:t>The systems that use Interlingua approach translate SL to an intermediate language called Interlingua (IL) and then translate IL to TL. The Interlingua approach can be understood with the help of the following MT pyramid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pic>
        <p:nvPicPr>
          <p:cNvPr id="1026" name="Picture 2" descr="Interlingua Approach">
            <a:extLst>
              <a:ext uri="{FF2B5EF4-FFF2-40B4-BE49-F238E27FC236}">
                <a16:creationId xmlns:a16="http://schemas.microsoft.com/office/drawing/2014/main" id="{6499C5C0-56FD-48B1-BD26-58F9BE412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823792"/>
            <a:ext cx="4038600" cy="32385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0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Transfer Approach</a:t>
            </a:r>
          </a:p>
          <a:p>
            <a:pPr marL="342900" indent="-342900" algn="l">
              <a:buClr>
                <a:srgbClr val="0070C0"/>
              </a:buClr>
              <a:buSzPct val="80000"/>
              <a:buFont typeface="Wingdings" pitchFamily="2" charset="2"/>
              <a:buChar char="u"/>
            </a:pPr>
            <a:r>
              <a:rPr lang="en-US" sz="1800" dirty="0">
                <a:solidFill>
                  <a:schemeClr val="tx1"/>
                </a:solidFill>
              </a:rPr>
              <a:t>Three stages are involved with this approach.</a:t>
            </a:r>
          </a:p>
          <a:p>
            <a:pPr marL="800100" lvl="1" indent="-342900" algn="l">
              <a:buClr>
                <a:srgbClr val="0070C0"/>
              </a:buClr>
              <a:buSzPct val="80000"/>
              <a:buFont typeface="Wingdings" pitchFamily="2" charset="2"/>
              <a:buChar char="u"/>
            </a:pPr>
            <a:r>
              <a:rPr lang="en-US" sz="1800" dirty="0">
                <a:solidFill>
                  <a:schemeClr val="tx1"/>
                </a:solidFill>
              </a:rPr>
              <a:t>In the first stage, source language (SL) texts are converted to abstract SL-oriented representations.</a:t>
            </a:r>
          </a:p>
          <a:p>
            <a:pPr marL="800100" lvl="1" indent="-342900" algn="l">
              <a:buClr>
                <a:srgbClr val="0070C0"/>
              </a:buClr>
              <a:buSzPct val="80000"/>
              <a:buFont typeface="Wingdings" pitchFamily="2" charset="2"/>
              <a:buChar char="u"/>
            </a:pPr>
            <a:r>
              <a:rPr lang="en-US" sz="1800" dirty="0">
                <a:solidFill>
                  <a:schemeClr val="tx1"/>
                </a:solidFill>
              </a:rPr>
              <a:t>In the second stage, SL-oriented representations are converted into equivalent target language (TL)-oriented representations.</a:t>
            </a:r>
          </a:p>
          <a:p>
            <a:pPr marL="800100" lvl="1" indent="-342900" algn="l">
              <a:buClr>
                <a:srgbClr val="0070C0"/>
              </a:buClr>
              <a:buSzPct val="80000"/>
              <a:buFont typeface="Wingdings" pitchFamily="2" charset="2"/>
              <a:buChar char="u"/>
            </a:pPr>
            <a:r>
              <a:rPr lang="en-US" sz="1800" dirty="0">
                <a:solidFill>
                  <a:schemeClr val="tx1"/>
                </a:solidFill>
              </a:rPr>
              <a:t>In the third stage, the final text is generated</a:t>
            </a:r>
            <a:r>
              <a:rPr lang="en-US" sz="14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Empirical MT Approach</a:t>
            </a:r>
          </a:p>
          <a:p>
            <a:pPr marL="342900" indent="-342900" algn="l">
              <a:buClr>
                <a:srgbClr val="0070C0"/>
              </a:buClr>
              <a:buSzPct val="80000"/>
              <a:buFont typeface="Wingdings" pitchFamily="2" charset="2"/>
              <a:buChar char="u"/>
            </a:pPr>
            <a:r>
              <a:rPr lang="en-US" sz="1800" dirty="0">
                <a:solidFill>
                  <a:schemeClr val="tx1"/>
                </a:solidFill>
              </a:rPr>
              <a:t>This is an emerging approach for MT. Basically, it uses large amount of raw data in the form of parallel corpora. The raw data consists of the text and their translations. </a:t>
            </a:r>
            <a:r>
              <a:rPr lang="en-US" sz="1800" dirty="0" err="1">
                <a:solidFill>
                  <a:schemeClr val="tx1"/>
                </a:solidFill>
              </a:rPr>
              <a:t>Analogybased</a:t>
            </a:r>
            <a:r>
              <a:rPr lang="en-US" sz="1800" dirty="0">
                <a:solidFill>
                  <a:schemeClr val="tx1"/>
                </a:solidFill>
              </a:rPr>
              <a:t>, example-based, memory-based machine translation techniques use empirical </a:t>
            </a:r>
            <a:r>
              <a:rPr lang="en-US" sz="1800" dirty="0" err="1">
                <a:solidFill>
                  <a:schemeClr val="tx1"/>
                </a:solidFill>
              </a:rPr>
              <a:t>MTapproach</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endParaRPr lang="en-US" altLang="zh-TW" dirty="0"/>
          </a:p>
          <a:p>
            <a:fld id="{A4F910E6-8D00-4BAF-8C48-9688E0B449D3}" type="datetime1">
              <a:rPr lang="zh-TW" altLang="en-US" smtClean="0"/>
              <a:pPr/>
              <a:t>2020/5/1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252608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Fighting Spam</a:t>
            </a:r>
          </a:p>
          <a:p>
            <a:pPr marL="342900" indent="-342900" algn="l">
              <a:buClr>
                <a:srgbClr val="0070C0"/>
              </a:buClr>
              <a:buSzPct val="80000"/>
              <a:buFont typeface="Wingdings" pitchFamily="2" charset="2"/>
              <a:buChar char="u"/>
            </a:pPr>
            <a:r>
              <a:rPr lang="en-US" sz="1800" dirty="0">
                <a:solidFill>
                  <a:schemeClr val="tx1"/>
                </a:solidFill>
              </a:rPr>
              <a:t>One of the most common problems these days is unwanted emails. This makes Spam filters all the more important because it is the first line of defense against this problem.</a:t>
            </a:r>
          </a:p>
          <a:p>
            <a:pPr marL="342900" indent="-342900" algn="l">
              <a:buClr>
                <a:srgbClr val="0070C0"/>
              </a:buClr>
              <a:buSzPct val="80000"/>
              <a:buFont typeface="Wingdings" pitchFamily="2" charset="2"/>
              <a:buChar char="u"/>
            </a:pPr>
            <a:r>
              <a:rPr lang="en-US" sz="1800" dirty="0">
                <a:solidFill>
                  <a:schemeClr val="tx1"/>
                </a:solidFill>
              </a:rPr>
              <a:t>Spam filtering system can be developed by using NLP functionality by considering the major false-positive and false-negative issues.</a:t>
            </a:r>
          </a:p>
          <a:p>
            <a:pPr marL="342900" indent="-342900" algn="l">
              <a:buClr>
                <a:srgbClr val="0070C0"/>
              </a:buClr>
              <a:buSzPct val="80000"/>
              <a:buFont typeface="Wingdings" pitchFamily="2" charset="2"/>
              <a:buChar char="u"/>
            </a:pPr>
            <a:r>
              <a:rPr lang="en-US" sz="1800" b="1" dirty="0">
                <a:solidFill>
                  <a:schemeClr val="tx1"/>
                </a:solidFill>
              </a:rPr>
              <a:t>Existing NLP models for spam filtering</a:t>
            </a:r>
          </a:p>
          <a:p>
            <a:pPr marL="342900" indent="-342900" algn="l">
              <a:buClr>
                <a:srgbClr val="0070C0"/>
              </a:buClr>
              <a:buSzPct val="80000"/>
              <a:buFont typeface="Wingdings" pitchFamily="2" charset="2"/>
              <a:buChar char="u"/>
            </a:pPr>
            <a:r>
              <a:rPr lang="en-US" sz="1800" dirty="0">
                <a:solidFill>
                  <a:schemeClr val="tx1"/>
                </a:solidFill>
              </a:rPr>
              <a:t>The followings are some existing NLP models for spam filtering −</a:t>
            </a:r>
          </a:p>
          <a:p>
            <a:pPr marL="342900" indent="-342900" algn="l">
              <a:buClr>
                <a:srgbClr val="0070C0"/>
              </a:buClr>
              <a:buSzPct val="80000"/>
              <a:buFont typeface="Wingdings" pitchFamily="2" charset="2"/>
              <a:buChar char="u"/>
            </a:pPr>
            <a:r>
              <a:rPr lang="en-US" sz="1800" b="1" dirty="0">
                <a:solidFill>
                  <a:schemeClr val="tx1"/>
                </a:solidFill>
              </a:rPr>
              <a:t>N-gram Modeling</a:t>
            </a:r>
          </a:p>
          <a:p>
            <a:pPr marL="342900" indent="-342900" algn="l">
              <a:buClr>
                <a:srgbClr val="0070C0"/>
              </a:buClr>
              <a:buSzPct val="80000"/>
              <a:buFont typeface="Wingdings" pitchFamily="2" charset="2"/>
              <a:buChar char="u"/>
            </a:pPr>
            <a:r>
              <a:rPr lang="en-US" sz="1800" dirty="0">
                <a:solidFill>
                  <a:schemeClr val="tx1"/>
                </a:solidFill>
              </a:rPr>
              <a:t>An N-Gram model is an N-character slice of a longer string. In this model, N-grams of several different lengths are used simultaneously in processing and detecting spam emails.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endParaRPr lang="en-US" altLang="zh-TW" dirty="0"/>
          </a:p>
          <a:p>
            <a:fld id="{A4F910E6-8D00-4BAF-8C48-9688E0B449D3}" type="datetime1">
              <a:rPr lang="zh-TW" altLang="en-US" smtClean="0"/>
              <a:pPr/>
              <a:t>2020/5/1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192031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36724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Word Stemming</a:t>
            </a:r>
          </a:p>
          <a:p>
            <a:pPr marL="342900" indent="-342900" algn="l">
              <a:buClr>
                <a:srgbClr val="0070C0"/>
              </a:buClr>
              <a:buSzPct val="80000"/>
              <a:buFont typeface="Wingdings" pitchFamily="2" charset="2"/>
              <a:buChar char="u"/>
            </a:pPr>
            <a:r>
              <a:rPr lang="en-US" sz="1800" dirty="0">
                <a:solidFill>
                  <a:schemeClr val="tx1"/>
                </a:solidFill>
              </a:rPr>
              <a:t>Spammers, generators of spam emails, usually change one or more characters of attacking words in their spams so that they can breach content-based spam filters. That is why we can say that content-based filters are not useful if they cannot understand the meaning of the words or phrases in the email. In order to eliminate such issues in spam filtering, a rule-based word stemming technique, that can match words which look alike and sound alike, is developed.</a:t>
            </a:r>
          </a:p>
          <a:p>
            <a:pPr marL="342900" indent="-342900" algn="l">
              <a:buClr>
                <a:srgbClr val="0070C0"/>
              </a:buClr>
              <a:buSzPct val="80000"/>
              <a:buFont typeface="Wingdings" pitchFamily="2" charset="2"/>
              <a:buChar char="u"/>
            </a:pPr>
            <a:r>
              <a:rPr lang="en-US" sz="1800" b="1" dirty="0">
                <a:solidFill>
                  <a:schemeClr val="tx1"/>
                </a:solidFill>
              </a:rPr>
              <a:t>Bayesian Classification</a:t>
            </a:r>
          </a:p>
          <a:p>
            <a:pPr marL="342900" indent="-342900" algn="l">
              <a:buClr>
                <a:srgbClr val="0070C0"/>
              </a:buClr>
              <a:buSzPct val="80000"/>
              <a:buFont typeface="Wingdings" pitchFamily="2" charset="2"/>
              <a:buChar char="u"/>
            </a:pPr>
            <a:r>
              <a:rPr lang="en-US" sz="1800" dirty="0">
                <a:solidFill>
                  <a:schemeClr val="tx1"/>
                </a:solidFill>
              </a:rPr>
              <a:t>This has now become a widely-used technology for spam filtering. The incidence of the words in an email is measured against its typical occurrence in a database of unsolicited (spam) and legitimate (ham) email messages in a statistical technique.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endParaRPr lang="en-US" altLang="zh-TW" dirty="0"/>
          </a:p>
          <a:p>
            <a:fld id="{A4F910E6-8D00-4BAF-8C48-9688E0B449D3}" type="datetime1">
              <a:rPr lang="zh-TW" altLang="en-US" smtClean="0"/>
              <a:pPr/>
              <a:t>2020/5/1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385224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Automatic Summarization</a:t>
            </a:r>
          </a:p>
          <a:p>
            <a:pPr marL="342900" indent="-342900" algn="l">
              <a:buClr>
                <a:srgbClr val="0070C0"/>
              </a:buClr>
              <a:buSzPct val="80000"/>
              <a:buFont typeface="Wingdings" pitchFamily="2" charset="2"/>
              <a:buChar char="u"/>
            </a:pPr>
            <a:r>
              <a:rPr lang="en-US" sz="1800" dirty="0">
                <a:solidFill>
                  <a:schemeClr val="tx1"/>
                </a:solidFill>
              </a:rPr>
              <a:t>In this digital era, the most valuable thing is data, or you can say information. However, do we really get useful as well as the required amount of information? The answer is ‘NO’ because the information is overloaded and our access to knowledge and information far exceeds our capacity to understand it. We are in a serious need of automatic text summarization and information because the flood of information over internet is not going to stop.</a:t>
            </a:r>
          </a:p>
          <a:p>
            <a:pPr marL="342900" indent="-342900" algn="l">
              <a:buClr>
                <a:srgbClr val="0070C0"/>
              </a:buClr>
              <a:buSzPct val="80000"/>
              <a:buFont typeface="Wingdings" pitchFamily="2" charset="2"/>
              <a:buChar char="u"/>
            </a:pPr>
            <a:r>
              <a:rPr lang="en-US" sz="1800" dirty="0">
                <a:solidFill>
                  <a:schemeClr val="tx1"/>
                </a:solidFill>
              </a:rPr>
              <a:t>Text summarization may be defined as the technique to create short, accurate summary of longer text documents. Automatic text summarization will help us with relevant information in less time. Natural language processing (NLP) plays an important role in developing an automatic text summarization.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endParaRPr lang="en-US" altLang="zh-TW" dirty="0"/>
          </a:p>
          <a:p>
            <a:fld id="{A4F910E6-8D00-4BAF-8C48-9688E0B449D3}" type="datetime1">
              <a:rPr lang="zh-TW" altLang="en-US" smtClean="0"/>
              <a:pPr/>
              <a:t>2020/5/1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346742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NLP Application</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Question-answering</a:t>
            </a:r>
          </a:p>
          <a:p>
            <a:pPr marL="342900" indent="-342900" algn="l">
              <a:buClr>
                <a:srgbClr val="0070C0"/>
              </a:buClr>
              <a:buSzPct val="80000"/>
              <a:buFont typeface="Wingdings" pitchFamily="2" charset="2"/>
              <a:buChar char="u"/>
            </a:pPr>
            <a:r>
              <a:rPr lang="en-US" sz="1800" dirty="0">
                <a:solidFill>
                  <a:schemeClr val="tx1"/>
                </a:solidFill>
              </a:rPr>
              <a:t>Another main application of natural language processing (NLP) is question-answering. Search engines put the information of the world at our fingertips, but they are still lacking when it comes to answer the questions posted by human beings in their natural language. We have big tech companies like Google are also working in this direction.</a:t>
            </a:r>
          </a:p>
          <a:p>
            <a:pPr marL="342900" indent="-342900" algn="l">
              <a:buClr>
                <a:srgbClr val="0070C0"/>
              </a:buClr>
              <a:buSzPct val="80000"/>
              <a:buFont typeface="Wingdings" pitchFamily="2" charset="2"/>
              <a:buChar char="u"/>
            </a:pPr>
            <a:r>
              <a:rPr lang="en-US" sz="1800" dirty="0">
                <a:solidFill>
                  <a:schemeClr val="tx1"/>
                </a:solidFill>
              </a:rPr>
              <a:t>Question-answering is a Computer Science discipline within the fields of AI and NLP. It focuses on building systems that automatically answer questions posted by human beings in their natural language. A computer system that understands the natural language has the capability of a program system to translate the sentences written by humans into an internal representation so that the valid answers can be generated by the system. The exact answers can be generated by doing syntax and semantic analysis of the questions. Lexical gap, ambiguity and multilingualism are some of the challenges for NLP in building good question answering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endParaRPr lang="en-US" altLang="zh-TW" dirty="0"/>
          </a:p>
          <a:p>
            <a:fld id="{A4F910E6-8D00-4BAF-8C48-9688E0B449D3}" type="datetime1">
              <a:rPr lang="zh-TW" altLang="en-US" smtClean="0"/>
              <a:pPr/>
              <a:t>2020/5/1</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Tree>
    <p:extLst>
      <p:ext uri="{BB962C8B-B14F-4D97-AF65-F5344CB8AC3E}">
        <p14:creationId xmlns:p14="http://schemas.microsoft.com/office/powerpoint/2010/main" val="17705604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1325</Words>
  <Application>Microsoft Office PowerPoint</Application>
  <PresentationFormat>On-screen Show (4:3)</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12 NLP Application</vt:lpstr>
      <vt:lpstr>12 NLP Application</vt:lpstr>
      <vt:lpstr>12 NLP Application</vt:lpstr>
      <vt:lpstr>12 NLP Application</vt:lpstr>
      <vt:lpstr>12 NLP Application</vt:lpstr>
      <vt:lpstr>12 NLP Application</vt:lpstr>
      <vt:lpstr>12 NLP Application</vt:lpstr>
      <vt:lpstr>12 NLP Application</vt:lpstr>
      <vt:lpstr>12 NLP Application</vt:lpstr>
      <vt:lpstr>12 NLP Application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506</cp:revision>
  <dcterms:created xsi:type="dcterms:W3CDTF">2018-09-28T16:40:41Z</dcterms:created>
  <dcterms:modified xsi:type="dcterms:W3CDTF">2020-05-01T20:07:53Z</dcterms:modified>
</cp:coreProperties>
</file>