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60" r:id="rId4"/>
    <p:sldId id="262" r:id="rId5"/>
    <p:sldId id="261" r:id="rId6"/>
    <p:sldId id="263" r:id="rId7"/>
    <p:sldId id="264" r:id="rId8"/>
    <p:sldId id="265" r:id="rId9"/>
    <p:sldId id="267" r:id="rId10"/>
    <p:sldId id="266" r:id="rId11"/>
    <p:sldId id="268" r:id="rId12"/>
    <p:sldId id="269" r:id="rId13"/>
    <p:sldId id="271" r:id="rId14"/>
    <p:sldId id="270" r:id="rId15"/>
    <p:sldId id="272" r:id="rId16"/>
    <p:sldId id="273" r:id="rId17"/>
    <p:sldId id="274" r:id="rId18"/>
    <p:sldId id="276" r:id="rId19"/>
    <p:sldId id="275" r:id="rId20"/>
    <p:sldId id="277"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part_of_speech_tagging.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 PoS (Part of Speech)</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39604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Working of Transformation Based Learning(TBL)</a:t>
            </a:r>
          </a:p>
          <a:p>
            <a:pPr marL="342900" indent="-342900" algn="l">
              <a:buClr>
                <a:srgbClr val="0070C0"/>
              </a:buClr>
              <a:buSzPct val="80000"/>
              <a:buFont typeface="Wingdings" pitchFamily="2" charset="2"/>
              <a:buChar char="u"/>
            </a:pPr>
            <a:r>
              <a:rPr lang="en-US" sz="1800" dirty="0">
                <a:solidFill>
                  <a:schemeClr val="tx1"/>
                </a:solidFill>
              </a:rPr>
              <a:t>In order to understand the working and concept of transformation-based taggers, we need to understand the working of transformation-based learning. Consider the following steps to understand the working of TBL −</a:t>
            </a:r>
          </a:p>
          <a:p>
            <a:pPr marL="800100" lvl="1" indent="-342900" algn="l">
              <a:buClr>
                <a:srgbClr val="0070C0"/>
              </a:buClr>
              <a:buSzPct val="80000"/>
              <a:buFont typeface="Wingdings" pitchFamily="2" charset="2"/>
              <a:buChar char="u"/>
            </a:pPr>
            <a:r>
              <a:rPr lang="en-US" sz="1800" b="1" dirty="0">
                <a:solidFill>
                  <a:schemeClr val="tx1"/>
                </a:solidFill>
              </a:rPr>
              <a:t>Start with the solution</a:t>
            </a:r>
            <a:r>
              <a:rPr lang="en-US" sz="1800" dirty="0">
                <a:solidFill>
                  <a:schemeClr val="tx1"/>
                </a:solidFill>
              </a:rPr>
              <a:t> − The TBL usually starts with some solution to the problem and works in cycles.</a:t>
            </a:r>
          </a:p>
          <a:p>
            <a:pPr marL="800100" lvl="1" indent="-342900" algn="l">
              <a:buClr>
                <a:srgbClr val="0070C0"/>
              </a:buClr>
              <a:buSzPct val="80000"/>
              <a:buFont typeface="Wingdings" pitchFamily="2" charset="2"/>
              <a:buChar char="u"/>
            </a:pPr>
            <a:r>
              <a:rPr lang="en-US" sz="1800" b="1" dirty="0">
                <a:solidFill>
                  <a:schemeClr val="tx1"/>
                </a:solidFill>
              </a:rPr>
              <a:t>Most beneficial transformation chosen</a:t>
            </a:r>
            <a:r>
              <a:rPr lang="en-US" sz="1800" dirty="0">
                <a:solidFill>
                  <a:schemeClr val="tx1"/>
                </a:solidFill>
              </a:rPr>
              <a:t> − In each cycle, TBL will choose the most beneficial transformation.</a:t>
            </a:r>
          </a:p>
          <a:p>
            <a:pPr marL="800100" lvl="1" indent="-342900" algn="l">
              <a:buClr>
                <a:srgbClr val="0070C0"/>
              </a:buClr>
              <a:buSzPct val="80000"/>
              <a:buFont typeface="Wingdings" pitchFamily="2" charset="2"/>
              <a:buChar char="u"/>
            </a:pPr>
            <a:r>
              <a:rPr lang="en-US" sz="1800" b="1" dirty="0">
                <a:solidFill>
                  <a:schemeClr val="tx1"/>
                </a:solidFill>
              </a:rPr>
              <a:t>Apply to the problem</a:t>
            </a:r>
            <a:r>
              <a:rPr lang="en-US" sz="1800" dirty="0">
                <a:solidFill>
                  <a:schemeClr val="tx1"/>
                </a:solidFill>
              </a:rPr>
              <a:t> − The transformation chosen in the last step will be applied to the problem.</a:t>
            </a:r>
          </a:p>
          <a:p>
            <a:pPr marL="342900" indent="-342900" algn="l">
              <a:buClr>
                <a:srgbClr val="0070C0"/>
              </a:buClr>
              <a:buSzPct val="80000"/>
              <a:buFont typeface="Wingdings" pitchFamily="2" charset="2"/>
              <a:buChar char="u"/>
            </a:pPr>
            <a:r>
              <a:rPr lang="en-US" sz="1800" dirty="0">
                <a:solidFill>
                  <a:schemeClr val="tx1"/>
                </a:solidFill>
              </a:rPr>
              <a:t>The algorithm will stop when the selected transformation in step 2 will not add either more value or there are no more transformations to be selected. </a:t>
            </a:r>
          </a:p>
          <a:p>
            <a:pPr marL="342900" indent="-342900" algn="l">
              <a:buClr>
                <a:srgbClr val="0070C0"/>
              </a:buClr>
              <a:buSzPct val="80000"/>
              <a:buFont typeface="Wingdings" pitchFamily="2" charset="2"/>
              <a:buChar char="u"/>
            </a:pPr>
            <a:r>
              <a:rPr lang="en-US" sz="1800" dirty="0">
                <a:solidFill>
                  <a:schemeClr val="tx1"/>
                </a:solidFill>
              </a:rPr>
              <a:t>Such kind of learning is best suited in classification tasks.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91155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26642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Advantages of Transformation-based Learning (TBL)</a:t>
            </a:r>
          </a:p>
          <a:p>
            <a:pPr marL="342900" indent="-342900" algn="l">
              <a:buClr>
                <a:srgbClr val="0070C0"/>
              </a:buClr>
              <a:buSzPct val="80000"/>
              <a:buFont typeface="Wingdings" pitchFamily="2" charset="2"/>
              <a:buChar char="u"/>
            </a:pPr>
            <a:r>
              <a:rPr lang="en-US" sz="1800" dirty="0">
                <a:solidFill>
                  <a:schemeClr val="tx1"/>
                </a:solidFill>
              </a:rPr>
              <a:t>The advantages of TBL are as follows −</a:t>
            </a:r>
          </a:p>
          <a:p>
            <a:pPr marL="800100" lvl="1" indent="-342900" algn="l">
              <a:buClr>
                <a:srgbClr val="0070C0"/>
              </a:buClr>
              <a:buSzPct val="80000"/>
              <a:buFont typeface="Wingdings" pitchFamily="2" charset="2"/>
              <a:buChar char="u"/>
            </a:pPr>
            <a:r>
              <a:rPr lang="en-US" sz="1800" dirty="0">
                <a:solidFill>
                  <a:schemeClr val="tx1"/>
                </a:solidFill>
              </a:rPr>
              <a:t>We learn small set of simple rules and these rules are enough for tagging.</a:t>
            </a:r>
          </a:p>
          <a:p>
            <a:pPr marL="800100" lvl="1" indent="-342900" algn="l">
              <a:buClr>
                <a:srgbClr val="0070C0"/>
              </a:buClr>
              <a:buSzPct val="80000"/>
              <a:buFont typeface="Wingdings" pitchFamily="2" charset="2"/>
              <a:buChar char="u"/>
            </a:pPr>
            <a:r>
              <a:rPr lang="en-US" sz="1800" dirty="0">
                <a:solidFill>
                  <a:schemeClr val="tx1"/>
                </a:solidFill>
              </a:rPr>
              <a:t>Development as well as debugging is very easy in TBL because the learned rules are easy to understand.</a:t>
            </a:r>
          </a:p>
          <a:p>
            <a:pPr marL="800100" lvl="1" indent="-342900" algn="l">
              <a:buClr>
                <a:srgbClr val="0070C0"/>
              </a:buClr>
              <a:buSzPct val="80000"/>
              <a:buFont typeface="Wingdings" pitchFamily="2" charset="2"/>
              <a:buChar char="u"/>
            </a:pPr>
            <a:r>
              <a:rPr lang="en-US" sz="1800" dirty="0">
                <a:solidFill>
                  <a:schemeClr val="tx1"/>
                </a:solidFill>
              </a:rPr>
              <a:t>Complexity in tagging is reduced because in TBL there is interlacing of machine learned and human-generated rules.</a:t>
            </a:r>
          </a:p>
          <a:p>
            <a:pPr marL="800100" lvl="1" indent="-342900" algn="l">
              <a:buClr>
                <a:srgbClr val="0070C0"/>
              </a:buClr>
              <a:buSzPct val="80000"/>
              <a:buFont typeface="Wingdings" pitchFamily="2" charset="2"/>
              <a:buChar char="u"/>
            </a:pPr>
            <a:r>
              <a:rPr lang="en-US" sz="1800" dirty="0">
                <a:solidFill>
                  <a:schemeClr val="tx1"/>
                </a:solidFill>
              </a:rPr>
              <a:t>Transformation-based tagger is much faster than Markov-model tagger.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77227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14401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Disadvantages of Transformation-based Learning (TBL)</a:t>
            </a:r>
          </a:p>
          <a:p>
            <a:pPr marL="342900" indent="-342900" algn="l">
              <a:buClr>
                <a:srgbClr val="0070C0"/>
              </a:buClr>
              <a:buSzPct val="80000"/>
              <a:buFont typeface="Wingdings" pitchFamily="2" charset="2"/>
              <a:buChar char="u"/>
            </a:pPr>
            <a:r>
              <a:rPr lang="en-US" sz="1800" dirty="0">
                <a:solidFill>
                  <a:schemeClr val="tx1"/>
                </a:solidFill>
              </a:rPr>
              <a:t>The disadvantages of TBL are as follows −</a:t>
            </a:r>
          </a:p>
          <a:p>
            <a:pPr marL="800100" lvl="1" indent="-342900" algn="l">
              <a:buClr>
                <a:srgbClr val="0070C0"/>
              </a:buClr>
              <a:buSzPct val="80000"/>
              <a:buFont typeface="Wingdings" pitchFamily="2" charset="2"/>
              <a:buChar char="u"/>
            </a:pPr>
            <a:r>
              <a:rPr lang="en-US" sz="1800" dirty="0">
                <a:solidFill>
                  <a:schemeClr val="tx1"/>
                </a:solidFill>
              </a:rPr>
              <a:t>Transformation-based learning (TBL) does not provide tag probabilities.</a:t>
            </a:r>
          </a:p>
          <a:p>
            <a:pPr marL="800100" lvl="1" indent="-342900" algn="l">
              <a:buClr>
                <a:srgbClr val="0070C0"/>
              </a:buClr>
              <a:buSzPct val="80000"/>
              <a:buFont typeface="Wingdings" pitchFamily="2" charset="2"/>
              <a:buChar char="u"/>
            </a:pPr>
            <a:r>
              <a:rPr lang="en-US" sz="1800" dirty="0">
                <a:solidFill>
                  <a:schemeClr val="tx1"/>
                </a:solidFill>
              </a:rPr>
              <a:t>In TBL, the training time is very long especially on large corpora.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01809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24482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Hidden Markov Model (HMM) POS Tagging</a:t>
            </a:r>
          </a:p>
          <a:p>
            <a:pPr marL="342900" indent="-342900" algn="l">
              <a:buClr>
                <a:srgbClr val="0070C0"/>
              </a:buClr>
              <a:buSzPct val="80000"/>
              <a:buFont typeface="Wingdings" pitchFamily="2" charset="2"/>
              <a:buChar char="u"/>
            </a:pPr>
            <a:r>
              <a:rPr lang="en-US" sz="1800" dirty="0">
                <a:solidFill>
                  <a:schemeClr val="tx1"/>
                </a:solidFill>
              </a:rPr>
              <a:t>Before digging deep into HMM POS tagging, we must understand the concept of Hidden Markov Model (HMM).</a:t>
            </a:r>
          </a:p>
          <a:p>
            <a:pPr marL="342900" indent="-342900" algn="l">
              <a:buClr>
                <a:srgbClr val="0070C0"/>
              </a:buClr>
              <a:buSzPct val="80000"/>
              <a:buFont typeface="Wingdings" pitchFamily="2" charset="2"/>
              <a:buChar char="u"/>
            </a:pPr>
            <a:r>
              <a:rPr lang="en-US" sz="1800" b="1" dirty="0">
                <a:solidFill>
                  <a:schemeClr val="tx1"/>
                </a:solidFill>
              </a:rPr>
              <a:t>Hidden Markov Model</a:t>
            </a:r>
          </a:p>
          <a:p>
            <a:pPr marL="342900" indent="-342900" algn="l">
              <a:buClr>
                <a:srgbClr val="0070C0"/>
              </a:buClr>
              <a:buSzPct val="80000"/>
              <a:buFont typeface="Wingdings" pitchFamily="2" charset="2"/>
              <a:buChar char="u"/>
            </a:pPr>
            <a:r>
              <a:rPr lang="en-US" sz="1800" dirty="0">
                <a:solidFill>
                  <a:schemeClr val="tx1"/>
                </a:solidFill>
              </a:rPr>
              <a:t>An HMM model may be defined as the doubly-embedded stochastic model, where the underlying stochastic process is hidden. This hidden stochastic process can only be observed through another set of stochastic processes that produces the sequence of observations.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425753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24482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Example</a:t>
            </a:r>
          </a:p>
          <a:p>
            <a:pPr marL="342900" indent="-342900" algn="l">
              <a:buClr>
                <a:srgbClr val="0070C0"/>
              </a:buClr>
              <a:buSzPct val="80000"/>
              <a:buFont typeface="Wingdings" pitchFamily="2" charset="2"/>
              <a:buChar char="u"/>
            </a:pPr>
            <a:r>
              <a:rPr lang="en-US" sz="1800" dirty="0">
                <a:solidFill>
                  <a:schemeClr val="tx1"/>
                </a:solidFill>
              </a:rPr>
              <a:t>For example, a sequence of hidden coin tossing experiments is done and we see only the observation sequence consisting of heads and tails. </a:t>
            </a:r>
          </a:p>
          <a:p>
            <a:pPr marL="342900" indent="-342900" algn="l">
              <a:buClr>
                <a:srgbClr val="0070C0"/>
              </a:buClr>
              <a:buSzPct val="80000"/>
              <a:buFont typeface="Wingdings" pitchFamily="2" charset="2"/>
              <a:buChar char="u"/>
            </a:pPr>
            <a:r>
              <a:rPr lang="en-US" sz="1800" dirty="0">
                <a:solidFill>
                  <a:schemeClr val="tx1"/>
                </a:solidFill>
              </a:rPr>
              <a:t>The actual details of the process - how many coins used, the order in which they are selected - are hidden from us. </a:t>
            </a:r>
          </a:p>
          <a:p>
            <a:pPr marL="342900" indent="-342900" algn="l">
              <a:buClr>
                <a:srgbClr val="0070C0"/>
              </a:buClr>
              <a:buSzPct val="80000"/>
              <a:buFont typeface="Wingdings" pitchFamily="2" charset="2"/>
              <a:buChar char="u"/>
            </a:pPr>
            <a:r>
              <a:rPr lang="en-US" sz="1800" dirty="0">
                <a:solidFill>
                  <a:schemeClr val="tx1"/>
                </a:solidFill>
              </a:rPr>
              <a:t>By observing this sequence of heads and tails, we can build several HMMs to explain the sequence. Following is one form of Hidden Markov Model for this problem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1026" name="Picture 2" descr="Hidden Markov Model">
            <a:extLst>
              <a:ext uri="{FF2B5EF4-FFF2-40B4-BE49-F238E27FC236}">
                <a16:creationId xmlns:a16="http://schemas.microsoft.com/office/drawing/2014/main" id="{62768173-04F7-41BD-813F-8FEFE0782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831622"/>
            <a:ext cx="3876675" cy="29432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67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9361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a:solidFill>
                  <a:schemeClr val="tx1"/>
                </a:solidFill>
              </a:rPr>
              <a:t>We assumed that there are two states in the HMM and each of the state corresponds to the selection of different biased coin. Following matrix gives the state transition probabilities</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DCBE5585-CEF8-4160-93CB-4ABC7A628E5D}"/>
              </a:ext>
            </a:extLst>
          </p:cNvPr>
          <p:cNvPicPr>
            <a:picLocks noChangeAspect="1"/>
          </p:cNvPicPr>
          <p:nvPr/>
        </p:nvPicPr>
        <p:blipFill>
          <a:blip r:embed="rId3"/>
          <a:stretch>
            <a:fillRect/>
          </a:stretch>
        </p:blipFill>
        <p:spPr>
          <a:xfrm>
            <a:off x="3059832" y="2374860"/>
            <a:ext cx="1428750" cy="657225"/>
          </a:xfrm>
          <a:prstGeom prst="rect">
            <a:avLst/>
          </a:prstGeom>
          <a:ln>
            <a:solidFill>
              <a:srgbClr val="C00000"/>
            </a:solidFill>
          </a:ln>
        </p:spPr>
      </p:pic>
      <p:sp>
        <p:nvSpPr>
          <p:cNvPr id="9" name="副標題 2">
            <a:extLst>
              <a:ext uri="{FF2B5EF4-FFF2-40B4-BE49-F238E27FC236}">
                <a16:creationId xmlns:a16="http://schemas.microsoft.com/office/drawing/2014/main" id="{3605C5CF-49A3-40C1-AC0E-6255B3FD2A0F}"/>
              </a:ext>
            </a:extLst>
          </p:cNvPr>
          <p:cNvSpPr txBox="1">
            <a:spLocks/>
          </p:cNvSpPr>
          <p:nvPr/>
        </p:nvSpPr>
        <p:spPr>
          <a:xfrm>
            <a:off x="524121" y="3202082"/>
            <a:ext cx="8352928" cy="171411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a:t>
            </a:r>
          </a:p>
          <a:p>
            <a:pPr marL="800100" lvl="1" indent="-342900" algn="l">
              <a:buClr>
                <a:srgbClr val="0070C0"/>
              </a:buClr>
              <a:buSzPct val="80000"/>
              <a:buFont typeface="Wingdings" pitchFamily="2" charset="2"/>
              <a:buChar char="u"/>
            </a:pPr>
            <a:r>
              <a:rPr lang="en-US" sz="1800" b="1" dirty="0" err="1">
                <a:solidFill>
                  <a:schemeClr val="tx1"/>
                </a:solidFill>
              </a:rPr>
              <a:t>a</a:t>
            </a:r>
            <a:r>
              <a:rPr lang="en-US" sz="1800" b="1" baseline="-25000" dirty="0" err="1">
                <a:solidFill>
                  <a:schemeClr val="tx1"/>
                </a:solidFill>
              </a:rPr>
              <a:t>ij</a:t>
            </a:r>
            <a:r>
              <a:rPr lang="en-US" sz="1800" dirty="0">
                <a:solidFill>
                  <a:schemeClr val="tx1"/>
                </a:solidFill>
              </a:rPr>
              <a:t> = probability of transition from one state to another from </a:t>
            </a:r>
            <a:r>
              <a:rPr lang="en-US" sz="1800" dirty="0" err="1">
                <a:solidFill>
                  <a:schemeClr val="tx1"/>
                </a:solidFill>
              </a:rPr>
              <a:t>i</a:t>
            </a:r>
            <a:r>
              <a:rPr lang="en-US" sz="1800" dirty="0">
                <a:solidFill>
                  <a:schemeClr val="tx1"/>
                </a:solidFill>
              </a:rPr>
              <a:t> to j.</a:t>
            </a:r>
          </a:p>
          <a:p>
            <a:pPr marL="800100" lvl="1" indent="-342900" algn="l">
              <a:buClr>
                <a:srgbClr val="0070C0"/>
              </a:buClr>
              <a:buSzPct val="80000"/>
              <a:buFont typeface="Wingdings" pitchFamily="2" charset="2"/>
              <a:buChar char="u"/>
            </a:pPr>
            <a:r>
              <a:rPr lang="en-US" sz="1800" b="1" dirty="0">
                <a:solidFill>
                  <a:schemeClr val="tx1"/>
                </a:solidFill>
              </a:rPr>
              <a:t>a</a:t>
            </a:r>
            <a:r>
              <a:rPr lang="en-US" sz="1800" b="1" baseline="-25000" dirty="0">
                <a:solidFill>
                  <a:schemeClr val="tx1"/>
                </a:solidFill>
              </a:rPr>
              <a:t>11</a:t>
            </a:r>
            <a:r>
              <a:rPr lang="en-US" sz="1800" b="1" dirty="0">
                <a:solidFill>
                  <a:schemeClr val="tx1"/>
                </a:solidFill>
              </a:rPr>
              <a:t> + a</a:t>
            </a:r>
            <a:r>
              <a:rPr lang="en-US" sz="1800" b="1" baseline="-25000" dirty="0">
                <a:solidFill>
                  <a:schemeClr val="tx1"/>
                </a:solidFill>
              </a:rPr>
              <a:t>12</a:t>
            </a:r>
            <a:r>
              <a:rPr lang="en-US" sz="1800" dirty="0">
                <a:solidFill>
                  <a:schemeClr val="tx1"/>
                </a:solidFill>
              </a:rPr>
              <a:t> = 1 and a</a:t>
            </a:r>
            <a:r>
              <a:rPr lang="en-US" sz="1800" baseline="-25000" dirty="0">
                <a:solidFill>
                  <a:schemeClr val="tx1"/>
                </a:solidFill>
              </a:rPr>
              <a:t>21</a:t>
            </a:r>
            <a:r>
              <a:rPr lang="en-US" sz="1800" dirty="0">
                <a:solidFill>
                  <a:schemeClr val="tx1"/>
                </a:solidFill>
              </a:rPr>
              <a:t> + a</a:t>
            </a:r>
            <a:r>
              <a:rPr lang="en-US" sz="1800" baseline="-25000" dirty="0">
                <a:solidFill>
                  <a:schemeClr val="tx1"/>
                </a:solidFill>
              </a:rPr>
              <a:t>22</a:t>
            </a:r>
            <a:r>
              <a:rPr lang="en-US" sz="1800" dirty="0">
                <a:solidFill>
                  <a:schemeClr val="tx1"/>
                </a:solidFill>
              </a:rPr>
              <a:t> =1</a:t>
            </a:r>
          </a:p>
          <a:p>
            <a:pPr marL="800100" lvl="1" indent="-342900" algn="l">
              <a:buClr>
                <a:srgbClr val="0070C0"/>
              </a:buClr>
              <a:buSzPct val="80000"/>
              <a:buFont typeface="Wingdings" pitchFamily="2" charset="2"/>
              <a:buChar char="u"/>
            </a:pPr>
            <a:r>
              <a:rPr lang="en-US" sz="1800" b="1" dirty="0">
                <a:solidFill>
                  <a:schemeClr val="tx1"/>
                </a:solidFill>
              </a:rPr>
              <a:t>P</a:t>
            </a:r>
            <a:r>
              <a:rPr lang="en-US" sz="1800" b="1" baseline="-25000" dirty="0">
                <a:solidFill>
                  <a:schemeClr val="tx1"/>
                </a:solidFill>
              </a:rPr>
              <a:t>1</a:t>
            </a:r>
            <a:r>
              <a:rPr lang="en-US" sz="1800" dirty="0">
                <a:solidFill>
                  <a:schemeClr val="tx1"/>
                </a:solidFill>
              </a:rPr>
              <a:t> = probability of heads of the first coin i.e. the bias of the first coin.</a:t>
            </a:r>
          </a:p>
          <a:p>
            <a:pPr marL="800100" lvl="1" indent="-342900" algn="l">
              <a:buClr>
                <a:srgbClr val="0070C0"/>
              </a:buClr>
              <a:buSzPct val="80000"/>
              <a:buFont typeface="Wingdings" pitchFamily="2" charset="2"/>
              <a:buChar char="u"/>
            </a:pPr>
            <a:r>
              <a:rPr lang="en-US" sz="1800" b="1" dirty="0">
                <a:solidFill>
                  <a:schemeClr val="tx1"/>
                </a:solidFill>
              </a:rPr>
              <a:t>P</a:t>
            </a:r>
            <a:r>
              <a:rPr lang="en-US" sz="1800" b="1" baseline="-25000" dirty="0">
                <a:solidFill>
                  <a:schemeClr val="tx1"/>
                </a:solidFill>
              </a:rPr>
              <a:t>2</a:t>
            </a:r>
            <a:r>
              <a:rPr lang="en-US" sz="1800" dirty="0">
                <a:solidFill>
                  <a:schemeClr val="tx1"/>
                </a:solidFill>
              </a:rPr>
              <a:t> = probability of heads of the second coin i.e. the bias of the second coin.</a:t>
            </a:r>
          </a:p>
        </p:txBody>
      </p:sp>
    </p:spTree>
    <p:extLst>
      <p:ext uri="{BB962C8B-B14F-4D97-AF65-F5344CB8AC3E}">
        <p14:creationId xmlns:p14="http://schemas.microsoft.com/office/powerpoint/2010/main" val="41824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33843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can also create an HMM model assuming that there are 3 coins or more.</a:t>
            </a:r>
          </a:p>
          <a:p>
            <a:pPr marL="342900" indent="-342900" algn="l">
              <a:buClr>
                <a:srgbClr val="0070C0"/>
              </a:buClr>
              <a:buSzPct val="80000"/>
              <a:buFont typeface="Wingdings" pitchFamily="2" charset="2"/>
              <a:buChar char="u"/>
            </a:pPr>
            <a:r>
              <a:rPr lang="en-US" sz="1800" dirty="0">
                <a:solidFill>
                  <a:schemeClr val="tx1"/>
                </a:solidFill>
              </a:rPr>
              <a:t>This way, we can characterize HMM by the following elements −</a:t>
            </a:r>
          </a:p>
          <a:p>
            <a:pPr marL="800100" lvl="1" indent="-342900" algn="l">
              <a:buClr>
                <a:srgbClr val="0070C0"/>
              </a:buClr>
              <a:buSzPct val="80000"/>
              <a:buFont typeface="Wingdings" pitchFamily="2" charset="2"/>
              <a:buChar char="u"/>
            </a:pPr>
            <a:r>
              <a:rPr lang="en-US" sz="1800" dirty="0">
                <a:solidFill>
                  <a:schemeClr val="tx1"/>
                </a:solidFill>
              </a:rPr>
              <a:t>N, the number of states in the model (in the above example N =2, only two states).</a:t>
            </a:r>
          </a:p>
          <a:p>
            <a:pPr marL="800100" lvl="1" indent="-342900" algn="l">
              <a:buClr>
                <a:srgbClr val="0070C0"/>
              </a:buClr>
              <a:buSzPct val="80000"/>
              <a:buFont typeface="Wingdings" pitchFamily="2" charset="2"/>
              <a:buChar char="u"/>
            </a:pPr>
            <a:r>
              <a:rPr lang="en-US" sz="1800" dirty="0">
                <a:solidFill>
                  <a:schemeClr val="tx1"/>
                </a:solidFill>
              </a:rPr>
              <a:t>M, the number of distinct observations that can appear with each state in the above example M = 2, i.e., H or T).</a:t>
            </a:r>
          </a:p>
          <a:p>
            <a:pPr marL="800100" lvl="1" indent="-342900" algn="l">
              <a:buClr>
                <a:srgbClr val="0070C0"/>
              </a:buClr>
              <a:buSzPct val="80000"/>
              <a:buFont typeface="Wingdings" pitchFamily="2" charset="2"/>
              <a:buChar char="u"/>
            </a:pPr>
            <a:r>
              <a:rPr lang="en-US" sz="1800" dirty="0">
                <a:solidFill>
                  <a:schemeClr val="tx1"/>
                </a:solidFill>
              </a:rPr>
              <a:t>A, the state transition probability distribution − the matrix A in the above example.</a:t>
            </a:r>
          </a:p>
          <a:p>
            <a:pPr marL="800100" lvl="1" indent="-342900" algn="l">
              <a:buClr>
                <a:srgbClr val="0070C0"/>
              </a:buClr>
              <a:buSzPct val="80000"/>
              <a:buFont typeface="Wingdings" pitchFamily="2" charset="2"/>
              <a:buChar char="u"/>
            </a:pPr>
            <a:r>
              <a:rPr lang="en-US" sz="1800" dirty="0">
                <a:solidFill>
                  <a:schemeClr val="tx1"/>
                </a:solidFill>
              </a:rPr>
              <a:t>P, the probability distribution of the observable symbols in each state (in our example P1 and P2).</a:t>
            </a:r>
          </a:p>
          <a:p>
            <a:pPr marL="800100" lvl="1" indent="-342900" algn="l">
              <a:buClr>
                <a:srgbClr val="0070C0"/>
              </a:buClr>
              <a:buSzPct val="80000"/>
              <a:buFont typeface="Wingdings" pitchFamily="2" charset="2"/>
              <a:buChar char="u"/>
            </a:pPr>
            <a:r>
              <a:rPr lang="en-US" sz="1800" dirty="0">
                <a:solidFill>
                  <a:schemeClr val="tx1"/>
                </a:solidFill>
              </a:rPr>
              <a:t>I, the initial state distribution.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09526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33843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Use of HMM for POS Tagging</a:t>
            </a:r>
          </a:p>
          <a:p>
            <a:pPr marL="342900" indent="-342900" algn="l">
              <a:buClr>
                <a:srgbClr val="0070C0"/>
              </a:buClr>
              <a:buSzPct val="80000"/>
              <a:buFont typeface="Wingdings" pitchFamily="2" charset="2"/>
              <a:buChar char="u"/>
            </a:pPr>
            <a:r>
              <a:rPr lang="en-US" sz="1800" dirty="0">
                <a:solidFill>
                  <a:schemeClr val="tx1"/>
                </a:solidFill>
              </a:rPr>
              <a:t>The POS tagging process is the process of finding the sequence of tags which is most likely to have generated a given word sequence. We can model this POS process by using a Hidden Markov Model (HMM), where </a:t>
            </a:r>
            <a:r>
              <a:rPr lang="en-US" sz="1800" b="1" dirty="0">
                <a:solidFill>
                  <a:schemeClr val="tx1"/>
                </a:solidFill>
              </a:rPr>
              <a:t>tags</a:t>
            </a:r>
            <a:r>
              <a:rPr lang="en-US" sz="1800" dirty="0">
                <a:solidFill>
                  <a:schemeClr val="tx1"/>
                </a:solidFill>
              </a:rPr>
              <a:t> are the </a:t>
            </a:r>
            <a:r>
              <a:rPr lang="en-US" sz="1800" b="1" dirty="0">
                <a:solidFill>
                  <a:schemeClr val="tx1"/>
                </a:solidFill>
              </a:rPr>
              <a:t>hidden states</a:t>
            </a:r>
            <a:r>
              <a:rPr lang="en-US" sz="1800" dirty="0">
                <a:solidFill>
                  <a:schemeClr val="tx1"/>
                </a:solidFill>
              </a:rPr>
              <a:t> that produced the </a:t>
            </a:r>
            <a:r>
              <a:rPr lang="en-US" sz="1800" b="1" dirty="0">
                <a:solidFill>
                  <a:schemeClr val="tx1"/>
                </a:solidFill>
              </a:rPr>
              <a:t>observable output,</a:t>
            </a:r>
            <a:r>
              <a:rPr lang="en-US" sz="1800" dirty="0">
                <a:solidFill>
                  <a:schemeClr val="tx1"/>
                </a:solidFill>
              </a:rPr>
              <a:t> i.e., the </a:t>
            </a:r>
            <a:r>
              <a:rPr lang="en-US" sz="1800" b="1" dirty="0">
                <a:solidFill>
                  <a:schemeClr val="tx1"/>
                </a:solidFill>
              </a:rPr>
              <a:t>words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Mathematically, in POS tagging, we are always interested in finding a tag sequence (C) which maximizes −</a:t>
            </a:r>
          </a:p>
          <a:p>
            <a:pPr marL="800100" lvl="1" indent="-342900" algn="l">
              <a:buClr>
                <a:srgbClr val="0070C0"/>
              </a:buClr>
              <a:buSzPct val="80000"/>
              <a:buFont typeface="Wingdings" pitchFamily="2" charset="2"/>
              <a:buChar char="u"/>
            </a:pPr>
            <a:r>
              <a:rPr lang="en-US" sz="1800" b="1" dirty="0">
                <a:solidFill>
                  <a:schemeClr val="tx1"/>
                </a:solidFill>
              </a:rPr>
              <a:t>P (C|W)</a:t>
            </a:r>
          </a:p>
          <a:p>
            <a:pPr marL="800100" lvl="1" indent="-342900" algn="l">
              <a:buClr>
                <a:srgbClr val="0070C0"/>
              </a:buClr>
              <a:buSzPct val="80000"/>
              <a:buFont typeface="Wingdings" pitchFamily="2" charset="2"/>
              <a:buChar char="u"/>
            </a:pPr>
            <a:r>
              <a:rPr lang="en-US" sz="1800" dirty="0">
                <a:solidFill>
                  <a:schemeClr val="tx1"/>
                </a:solidFill>
              </a:rPr>
              <a:t>Where,</a:t>
            </a:r>
          </a:p>
          <a:p>
            <a:pPr marL="800100" lvl="1" indent="-342900" algn="l">
              <a:buClr>
                <a:srgbClr val="0070C0"/>
              </a:buClr>
              <a:buSzPct val="80000"/>
              <a:buFont typeface="Wingdings" pitchFamily="2" charset="2"/>
              <a:buChar char="u"/>
            </a:pPr>
            <a:r>
              <a:rPr lang="en-US" sz="1800" dirty="0">
                <a:solidFill>
                  <a:schemeClr val="tx1"/>
                </a:solidFill>
              </a:rPr>
              <a:t>C = C</a:t>
            </a:r>
            <a:r>
              <a:rPr lang="en-US" sz="1800" baseline="-25000" dirty="0">
                <a:solidFill>
                  <a:schemeClr val="tx1"/>
                </a:solidFill>
              </a:rPr>
              <a:t>1</a:t>
            </a:r>
            <a:r>
              <a:rPr lang="en-US" sz="1800" dirty="0">
                <a:solidFill>
                  <a:schemeClr val="tx1"/>
                </a:solidFill>
              </a:rPr>
              <a:t>, C</a:t>
            </a:r>
            <a:r>
              <a:rPr lang="en-US" sz="1800" baseline="-25000" dirty="0">
                <a:solidFill>
                  <a:schemeClr val="tx1"/>
                </a:solidFill>
              </a:rPr>
              <a:t>2</a:t>
            </a:r>
            <a:r>
              <a:rPr lang="en-US" sz="1800" dirty="0">
                <a:solidFill>
                  <a:schemeClr val="tx1"/>
                </a:solidFill>
              </a:rPr>
              <a:t>, C</a:t>
            </a:r>
            <a:r>
              <a:rPr lang="en-US" sz="1800" baseline="-25000" dirty="0">
                <a:solidFill>
                  <a:schemeClr val="tx1"/>
                </a:solidFill>
              </a:rPr>
              <a:t>3</a:t>
            </a:r>
            <a:r>
              <a:rPr lang="en-US" sz="1800" dirty="0">
                <a:solidFill>
                  <a:schemeClr val="tx1"/>
                </a:solidFill>
              </a:rPr>
              <a:t>... C</a:t>
            </a:r>
            <a:r>
              <a:rPr lang="en-US" sz="1800" baseline="-25000" dirty="0">
                <a:solidFill>
                  <a:schemeClr val="tx1"/>
                </a:solidFill>
              </a:rPr>
              <a:t>T</a:t>
            </a:r>
          </a:p>
          <a:p>
            <a:pPr marL="800100" lvl="1" indent="-342900" algn="l">
              <a:buClr>
                <a:srgbClr val="0070C0"/>
              </a:buClr>
              <a:buSzPct val="80000"/>
              <a:buFont typeface="Wingdings" pitchFamily="2" charset="2"/>
              <a:buChar char="u"/>
            </a:pPr>
            <a:r>
              <a:rPr lang="en-US" sz="1800" dirty="0">
                <a:solidFill>
                  <a:schemeClr val="tx1"/>
                </a:solidFill>
              </a:rPr>
              <a:t>W = W</a:t>
            </a:r>
            <a:r>
              <a:rPr lang="en-US" sz="1800" baseline="-25000" dirty="0">
                <a:solidFill>
                  <a:schemeClr val="tx1"/>
                </a:solidFill>
              </a:rPr>
              <a:t>1</a:t>
            </a:r>
            <a:r>
              <a:rPr lang="en-US" sz="1800" dirty="0">
                <a:solidFill>
                  <a:schemeClr val="tx1"/>
                </a:solidFill>
              </a:rPr>
              <a:t>, W</a:t>
            </a:r>
            <a:r>
              <a:rPr lang="en-US" sz="1800" baseline="-25000" dirty="0">
                <a:solidFill>
                  <a:schemeClr val="tx1"/>
                </a:solidFill>
              </a:rPr>
              <a:t>2</a:t>
            </a:r>
            <a:r>
              <a:rPr lang="en-US" sz="1800" dirty="0">
                <a:solidFill>
                  <a:schemeClr val="tx1"/>
                </a:solidFill>
              </a:rPr>
              <a:t>, W</a:t>
            </a:r>
            <a:r>
              <a:rPr lang="en-US" sz="1800" baseline="-25000" dirty="0">
                <a:solidFill>
                  <a:schemeClr val="tx1"/>
                </a:solidFill>
              </a:rPr>
              <a:t>3</a:t>
            </a:r>
            <a:r>
              <a:rPr lang="en-US" sz="1800" dirty="0">
                <a:solidFill>
                  <a:schemeClr val="tx1"/>
                </a:solidFill>
              </a:rPr>
              <a:t>, W</a:t>
            </a:r>
            <a:r>
              <a:rPr lang="en-US" sz="1800" baseline="-25000" dirty="0">
                <a:solidFill>
                  <a:schemeClr val="tx1"/>
                </a:solidFill>
              </a:rPr>
              <a:t>T</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712165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475907" y="1304764"/>
            <a:ext cx="8352928" cy="42484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On the other side of coin, the fact is that we need a lot of statistical data to reasonably estimate such kind of sequences. However, to simplify the problem, we can apply some mathematical transformations along with some assumptions.</a:t>
            </a:r>
          </a:p>
          <a:p>
            <a:pPr marL="342900" indent="-342900" algn="l">
              <a:buClr>
                <a:srgbClr val="0070C0"/>
              </a:buClr>
              <a:buSzPct val="80000"/>
              <a:buFont typeface="Wingdings" pitchFamily="2" charset="2"/>
              <a:buChar char="u"/>
            </a:pPr>
            <a:r>
              <a:rPr lang="en-US" sz="1800" dirty="0">
                <a:solidFill>
                  <a:schemeClr val="tx1"/>
                </a:solidFill>
              </a:rPr>
              <a:t>The use of HMM to do a POS tagging is a special case of Bayesian interference. Hence, we will start by restating the problem using Bayes’ rule, which says that the above-mentioned conditional probability is equal to −</a:t>
            </a:r>
          </a:p>
          <a:p>
            <a:pPr marL="342900" indent="-342900" algn="l">
              <a:buClr>
                <a:srgbClr val="0070C0"/>
              </a:buClr>
              <a:buSzPct val="80000"/>
              <a:buFont typeface="Wingdings" pitchFamily="2" charset="2"/>
              <a:buChar char="u"/>
            </a:pPr>
            <a:r>
              <a:rPr lang="en-US" sz="1800" b="1" dirty="0">
                <a:solidFill>
                  <a:schemeClr val="tx1"/>
                </a:solidFill>
              </a:rPr>
              <a:t>(PROB (C</a:t>
            </a:r>
            <a:r>
              <a:rPr lang="en-US" sz="1800" b="1" baseline="-25000" dirty="0">
                <a:solidFill>
                  <a:schemeClr val="tx1"/>
                </a:solidFill>
              </a:rPr>
              <a:t>1</a:t>
            </a:r>
            <a:r>
              <a:rPr lang="en-US" sz="1800" b="1" dirty="0">
                <a:solidFill>
                  <a:schemeClr val="tx1"/>
                </a:solidFill>
              </a:rPr>
              <a:t>,..., CT) * PROB (W</a:t>
            </a:r>
            <a:r>
              <a:rPr lang="en-US" sz="1800" b="1" baseline="-25000" dirty="0">
                <a:solidFill>
                  <a:schemeClr val="tx1"/>
                </a:solidFill>
              </a:rPr>
              <a:t>1</a:t>
            </a:r>
            <a:r>
              <a:rPr lang="en-US" sz="1800" b="1" dirty="0">
                <a:solidFill>
                  <a:schemeClr val="tx1"/>
                </a:solidFill>
              </a:rPr>
              <a:t>,..., WT | C</a:t>
            </a:r>
            <a:r>
              <a:rPr lang="en-US" sz="1800" b="1" baseline="-25000" dirty="0">
                <a:solidFill>
                  <a:schemeClr val="tx1"/>
                </a:solidFill>
              </a:rPr>
              <a:t>1</a:t>
            </a:r>
            <a:r>
              <a:rPr lang="en-US" sz="1800" b="1" dirty="0">
                <a:solidFill>
                  <a:schemeClr val="tx1"/>
                </a:solidFill>
              </a:rPr>
              <a:t>,..., CT)) / PROB (W</a:t>
            </a:r>
            <a:r>
              <a:rPr lang="en-US" sz="1800" b="1" baseline="-25000" dirty="0">
                <a:solidFill>
                  <a:schemeClr val="tx1"/>
                </a:solidFill>
              </a:rPr>
              <a:t>1</a:t>
            </a:r>
            <a:r>
              <a:rPr lang="en-US" sz="1800" b="1" dirty="0">
                <a:solidFill>
                  <a:schemeClr val="tx1"/>
                </a:solidFill>
              </a:rPr>
              <a:t>,..., WT)</a:t>
            </a:r>
          </a:p>
          <a:p>
            <a:pPr marL="342900" indent="-342900" algn="l">
              <a:buClr>
                <a:srgbClr val="0070C0"/>
              </a:buClr>
              <a:buSzPct val="80000"/>
              <a:buFont typeface="Wingdings" pitchFamily="2" charset="2"/>
              <a:buChar char="u"/>
            </a:pPr>
            <a:r>
              <a:rPr lang="en-US" sz="1800" dirty="0">
                <a:solidFill>
                  <a:schemeClr val="tx1"/>
                </a:solidFill>
              </a:rPr>
              <a:t>We can eliminate the denominator in all these cases because we are interested in finding the sequence C which maximizes the above value. This will not affect our answer. Now, our problem reduces to finding the sequence C that maximizes −</a:t>
            </a:r>
          </a:p>
          <a:p>
            <a:pPr marL="342900" indent="-342900" algn="l">
              <a:buClr>
                <a:srgbClr val="0070C0"/>
              </a:buClr>
              <a:buSzPct val="80000"/>
              <a:buFont typeface="Wingdings" pitchFamily="2" charset="2"/>
              <a:buChar char="u"/>
            </a:pPr>
            <a:r>
              <a:rPr lang="en-US" sz="1800" b="1" dirty="0">
                <a:solidFill>
                  <a:schemeClr val="tx1"/>
                </a:solidFill>
              </a:rPr>
              <a:t>PROB (C</a:t>
            </a:r>
            <a:r>
              <a:rPr lang="en-US" sz="1800" b="1" baseline="-25000" dirty="0">
                <a:solidFill>
                  <a:schemeClr val="tx1"/>
                </a:solidFill>
              </a:rPr>
              <a:t>1</a:t>
            </a:r>
            <a:r>
              <a:rPr lang="en-US" sz="1800" b="1" dirty="0">
                <a:solidFill>
                  <a:schemeClr val="tx1"/>
                </a:solidFill>
              </a:rPr>
              <a:t>,..., CT) * PROB (W</a:t>
            </a:r>
            <a:r>
              <a:rPr lang="en-US" sz="1800" b="1" baseline="-25000" dirty="0">
                <a:solidFill>
                  <a:schemeClr val="tx1"/>
                </a:solidFill>
              </a:rPr>
              <a:t>1</a:t>
            </a:r>
            <a:r>
              <a:rPr lang="en-US" sz="1800" b="1" dirty="0">
                <a:solidFill>
                  <a:schemeClr val="tx1"/>
                </a:solidFill>
              </a:rPr>
              <a:t>,..., WT | C</a:t>
            </a:r>
            <a:r>
              <a:rPr lang="en-US" sz="1800" b="1" baseline="-25000" dirty="0">
                <a:solidFill>
                  <a:schemeClr val="tx1"/>
                </a:solidFill>
              </a:rPr>
              <a:t>1</a:t>
            </a:r>
            <a:r>
              <a:rPr lang="en-US" sz="1800" b="1" dirty="0">
                <a:solidFill>
                  <a:schemeClr val="tx1"/>
                </a:solidFill>
              </a:rPr>
              <a:t>,..., CT) (1)</a:t>
            </a:r>
          </a:p>
          <a:p>
            <a:pPr marL="342900" indent="-342900" algn="l">
              <a:buClr>
                <a:srgbClr val="0070C0"/>
              </a:buClr>
              <a:buSzPct val="80000"/>
              <a:buFont typeface="Wingdings" pitchFamily="2" charset="2"/>
              <a:buChar char="u"/>
            </a:pPr>
            <a:r>
              <a:rPr lang="en-US" sz="1800" dirty="0">
                <a:solidFill>
                  <a:schemeClr val="tx1"/>
                </a:solidFill>
              </a:rPr>
              <a:t>Even after reducing the problem in the above expression, it would require large amount of data. We can make reasonable independence assumptions about the two probabilities in the above expression to overcome the problem.</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2803880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475907" y="1304765"/>
            <a:ext cx="8352928" cy="28443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First Assumption</a:t>
            </a:r>
          </a:p>
          <a:p>
            <a:pPr marL="342900" indent="-342900" algn="l">
              <a:buClr>
                <a:srgbClr val="0070C0"/>
              </a:buClr>
              <a:buSzPct val="80000"/>
              <a:buFont typeface="Wingdings" pitchFamily="2" charset="2"/>
              <a:buChar char="u"/>
            </a:pPr>
            <a:r>
              <a:rPr lang="en-US" sz="1800" dirty="0">
                <a:solidFill>
                  <a:schemeClr val="tx1"/>
                </a:solidFill>
              </a:rPr>
              <a:t>The probability of a tag depends on the previous one (bigram model) or previous two (trigram model) or previous n tags (n-gram model) which, mathematically, can be explained as follows −</a:t>
            </a:r>
          </a:p>
          <a:p>
            <a:pPr marL="342900" indent="-342900" algn="l">
              <a:buClr>
                <a:srgbClr val="0070C0"/>
              </a:buClr>
              <a:buSzPct val="80000"/>
              <a:buFont typeface="Wingdings" pitchFamily="2" charset="2"/>
              <a:buChar char="u"/>
            </a:pPr>
            <a:r>
              <a:rPr lang="en-US" sz="1800" b="1" dirty="0">
                <a:solidFill>
                  <a:schemeClr val="tx1"/>
                </a:solidFill>
              </a:rPr>
              <a:t>PROB (C</a:t>
            </a:r>
            <a:r>
              <a:rPr lang="en-US" sz="1800" b="1" baseline="-25000" dirty="0">
                <a:solidFill>
                  <a:schemeClr val="tx1"/>
                </a:solidFill>
              </a:rPr>
              <a:t>1</a:t>
            </a:r>
            <a:r>
              <a:rPr lang="en-US" sz="1800" b="1" dirty="0">
                <a:solidFill>
                  <a:schemeClr val="tx1"/>
                </a:solidFill>
              </a:rPr>
              <a:t>,..., C</a:t>
            </a:r>
            <a:r>
              <a:rPr lang="en-US" sz="1800" b="1" baseline="-25000" dirty="0">
                <a:solidFill>
                  <a:schemeClr val="tx1"/>
                </a:solidFill>
              </a:rPr>
              <a:t>T</a:t>
            </a:r>
            <a:r>
              <a:rPr lang="en-US" sz="1800" b="1" dirty="0">
                <a:solidFill>
                  <a:schemeClr val="tx1"/>
                </a:solidFill>
              </a:rPr>
              <a:t>) = </a:t>
            </a:r>
            <a:r>
              <a:rPr lang="en-US" sz="1800" b="1" dirty="0" err="1">
                <a:solidFill>
                  <a:schemeClr val="tx1"/>
                </a:solidFill>
              </a:rPr>
              <a:t>Π</a:t>
            </a:r>
            <a:r>
              <a:rPr lang="en-US" sz="1800" b="1" baseline="-25000" dirty="0" err="1">
                <a:solidFill>
                  <a:schemeClr val="tx1"/>
                </a:solidFill>
              </a:rPr>
              <a:t>i</a:t>
            </a:r>
            <a:r>
              <a:rPr lang="en-US" sz="1800" b="1" baseline="-25000" dirty="0">
                <a:solidFill>
                  <a:schemeClr val="tx1"/>
                </a:solidFill>
              </a:rPr>
              <a:t>=1..T</a:t>
            </a:r>
            <a:r>
              <a:rPr lang="en-US" sz="1800" b="1" dirty="0">
                <a:solidFill>
                  <a:schemeClr val="tx1"/>
                </a:solidFill>
              </a:rPr>
              <a:t> PROB (C</a:t>
            </a:r>
            <a:r>
              <a:rPr lang="en-US" sz="1800" b="1" baseline="-25000" dirty="0">
                <a:solidFill>
                  <a:schemeClr val="tx1"/>
                </a:solidFill>
              </a:rPr>
              <a:t>i</a:t>
            </a:r>
            <a:r>
              <a:rPr lang="en-US" sz="1800" b="1" dirty="0">
                <a:solidFill>
                  <a:schemeClr val="tx1"/>
                </a:solidFill>
              </a:rPr>
              <a:t>|C</a:t>
            </a:r>
            <a:r>
              <a:rPr lang="en-US" sz="1800" b="1" baseline="-25000" dirty="0">
                <a:solidFill>
                  <a:schemeClr val="tx1"/>
                </a:solidFill>
              </a:rPr>
              <a:t>i-n+1</a:t>
            </a:r>
            <a:r>
              <a:rPr lang="en-US" sz="1800" b="1" dirty="0">
                <a:solidFill>
                  <a:schemeClr val="tx1"/>
                </a:solidFill>
              </a:rPr>
              <a:t>…C</a:t>
            </a:r>
            <a:r>
              <a:rPr lang="en-US" sz="1800" b="1" baseline="-25000" dirty="0">
                <a:solidFill>
                  <a:schemeClr val="tx1"/>
                </a:solidFill>
              </a:rPr>
              <a:t>i-1</a:t>
            </a:r>
            <a:r>
              <a:rPr lang="en-US" sz="1800" b="1" dirty="0">
                <a:solidFill>
                  <a:schemeClr val="tx1"/>
                </a:solidFill>
              </a:rPr>
              <a:t>) (n-gram model)</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PROB (C</a:t>
            </a:r>
            <a:r>
              <a:rPr lang="en-US" sz="1800" b="1" baseline="-25000" dirty="0">
                <a:solidFill>
                  <a:schemeClr val="tx1"/>
                </a:solidFill>
              </a:rPr>
              <a:t>1</a:t>
            </a:r>
            <a:r>
              <a:rPr lang="en-US" sz="1800" b="1" dirty="0">
                <a:solidFill>
                  <a:schemeClr val="tx1"/>
                </a:solidFill>
              </a:rPr>
              <a:t>,..., CT) = </a:t>
            </a:r>
            <a:r>
              <a:rPr lang="en-US" sz="1800" b="1" dirty="0" err="1">
                <a:solidFill>
                  <a:schemeClr val="tx1"/>
                </a:solidFill>
              </a:rPr>
              <a:t>Π</a:t>
            </a:r>
            <a:r>
              <a:rPr lang="en-US" sz="1800" b="1" baseline="-25000" dirty="0" err="1">
                <a:solidFill>
                  <a:schemeClr val="tx1"/>
                </a:solidFill>
              </a:rPr>
              <a:t>i</a:t>
            </a:r>
            <a:r>
              <a:rPr lang="en-US" sz="1800" b="1" baseline="-25000" dirty="0">
                <a:solidFill>
                  <a:schemeClr val="tx1"/>
                </a:solidFill>
              </a:rPr>
              <a:t>=1..T</a:t>
            </a:r>
            <a:r>
              <a:rPr lang="en-US" sz="1800" b="1" dirty="0">
                <a:solidFill>
                  <a:schemeClr val="tx1"/>
                </a:solidFill>
              </a:rPr>
              <a:t> PROB (C</a:t>
            </a:r>
            <a:r>
              <a:rPr lang="en-US" sz="1800" b="1" baseline="-25000" dirty="0">
                <a:solidFill>
                  <a:schemeClr val="tx1"/>
                </a:solidFill>
              </a:rPr>
              <a:t>i</a:t>
            </a:r>
            <a:r>
              <a:rPr lang="en-US" sz="1800" b="1" dirty="0">
                <a:solidFill>
                  <a:schemeClr val="tx1"/>
                </a:solidFill>
              </a:rPr>
              <a:t>|C</a:t>
            </a:r>
            <a:r>
              <a:rPr lang="en-US" sz="1800" b="1" baseline="-25000" dirty="0">
                <a:solidFill>
                  <a:schemeClr val="tx1"/>
                </a:solidFill>
              </a:rPr>
              <a:t>i-1</a:t>
            </a:r>
            <a:r>
              <a:rPr lang="en-US" sz="1800" b="1" dirty="0">
                <a:solidFill>
                  <a:schemeClr val="tx1"/>
                </a:solidFill>
              </a:rPr>
              <a:t>) (bigram model)</a:t>
            </a:r>
          </a:p>
          <a:p>
            <a:pPr marL="342900" indent="-342900" algn="l">
              <a:buClr>
                <a:srgbClr val="0070C0"/>
              </a:buClr>
              <a:buSzPct val="80000"/>
              <a:buFont typeface="Wingdings" pitchFamily="2" charset="2"/>
              <a:buChar char="u"/>
            </a:pPr>
            <a:r>
              <a:rPr lang="en-US" sz="1800" dirty="0">
                <a:solidFill>
                  <a:schemeClr val="tx1"/>
                </a:solidFill>
              </a:rPr>
              <a:t>The beginning of a sentence can be accounted for by assuming an initial probability for each tag.</a:t>
            </a:r>
          </a:p>
          <a:p>
            <a:pPr marL="342900" indent="-342900" algn="l">
              <a:buClr>
                <a:srgbClr val="0070C0"/>
              </a:buClr>
              <a:buSzPct val="80000"/>
              <a:buFont typeface="Wingdings" pitchFamily="2" charset="2"/>
              <a:buChar char="u"/>
            </a:pPr>
            <a:r>
              <a:rPr lang="en-US" sz="1800" b="1" dirty="0">
                <a:solidFill>
                  <a:schemeClr val="tx1"/>
                </a:solidFill>
              </a:rPr>
              <a:t>PROB (C</a:t>
            </a:r>
            <a:r>
              <a:rPr lang="en-US" sz="1800" b="1" baseline="-25000" dirty="0">
                <a:solidFill>
                  <a:schemeClr val="tx1"/>
                </a:solidFill>
              </a:rPr>
              <a:t>1</a:t>
            </a:r>
            <a:r>
              <a:rPr lang="en-US" sz="1800" b="1" dirty="0">
                <a:solidFill>
                  <a:schemeClr val="tx1"/>
                </a:solidFill>
              </a:rPr>
              <a:t>|C</a:t>
            </a:r>
            <a:r>
              <a:rPr lang="en-US" sz="1800" b="1" baseline="-25000" dirty="0">
                <a:solidFill>
                  <a:schemeClr val="tx1"/>
                </a:solidFill>
              </a:rPr>
              <a:t>0</a:t>
            </a:r>
            <a:r>
              <a:rPr lang="en-US" sz="1800" b="1" dirty="0">
                <a:solidFill>
                  <a:schemeClr val="tx1"/>
                </a:solidFill>
              </a:rPr>
              <a:t>) = PROB </a:t>
            </a:r>
            <a:r>
              <a:rPr lang="en-US" sz="1800" b="1" baseline="-25000" dirty="0">
                <a:solidFill>
                  <a:schemeClr val="tx1"/>
                </a:solidFill>
              </a:rPr>
              <a:t>initial</a:t>
            </a:r>
            <a:r>
              <a:rPr lang="en-US" sz="1800" b="1" dirty="0">
                <a:solidFill>
                  <a:schemeClr val="tx1"/>
                </a:solidFill>
              </a:rPr>
              <a:t> (C</a:t>
            </a:r>
            <a:r>
              <a:rPr lang="en-US" sz="1800" b="1" baseline="-25000" dirty="0">
                <a:solidFill>
                  <a:schemeClr val="tx1"/>
                </a:solidFill>
              </a:rPr>
              <a:t>1</a:t>
            </a:r>
            <a:r>
              <a:rPr lang="en-US" sz="18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271049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Tagging is a kind of classification that may be defined as the automatic assignment of description to the tokens. </a:t>
            </a:r>
          </a:p>
          <a:p>
            <a:pPr marL="342900" indent="-342900" algn="l">
              <a:buClr>
                <a:srgbClr val="0070C0"/>
              </a:buClr>
              <a:buSzPct val="80000"/>
              <a:buFont typeface="Wingdings" pitchFamily="2" charset="2"/>
              <a:buChar char="u"/>
            </a:pPr>
            <a:r>
              <a:rPr lang="en-US" sz="1800" dirty="0">
                <a:solidFill>
                  <a:schemeClr val="tx1"/>
                </a:solidFill>
              </a:rPr>
              <a:t>Here the descriptor is called tag, which may represent one of the part-of-speech, semantic information and so on.</a:t>
            </a:r>
          </a:p>
          <a:p>
            <a:pPr marL="342900" indent="-342900" algn="l">
              <a:buClr>
                <a:srgbClr val="0070C0"/>
              </a:buClr>
              <a:buSzPct val="80000"/>
              <a:buFont typeface="Wingdings" pitchFamily="2" charset="2"/>
              <a:buChar char="u"/>
            </a:pPr>
            <a:r>
              <a:rPr lang="en-US" sz="1800" dirty="0">
                <a:solidFill>
                  <a:schemeClr val="tx1"/>
                </a:solidFill>
              </a:rPr>
              <a:t>Now, if we talk about Part-of-Speech (PoS) tagging, then it may be defined as the process of assigning one of the parts of speech to the given word. </a:t>
            </a:r>
          </a:p>
          <a:p>
            <a:pPr marL="342900" indent="-342900" algn="l">
              <a:buClr>
                <a:srgbClr val="0070C0"/>
              </a:buClr>
              <a:buSzPct val="80000"/>
              <a:buFont typeface="Wingdings" pitchFamily="2" charset="2"/>
              <a:buChar char="u"/>
            </a:pPr>
            <a:r>
              <a:rPr lang="en-US" sz="1800" dirty="0">
                <a:solidFill>
                  <a:schemeClr val="tx1"/>
                </a:solidFill>
              </a:rPr>
              <a:t>It is generally called POS tagging. </a:t>
            </a:r>
          </a:p>
          <a:p>
            <a:pPr marL="342900" indent="-342900" algn="l">
              <a:buClr>
                <a:srgbClr val="0070C0"/>
              </a:buClr>
              <a:buSzPct val="80000"/>
              <a:buFont typeface="Wingdings" pitchFamily="2" charset="2"/>
              <a:buChar char="u"/>
            </a:pPr>
            <a:r>
              <a:rPr lang="en-US" sz="1800" dirty="0">
                <a:solidFill>
                  <a:schemeClr val="tx1"/>
                </a:solidFill>
              </a:rPr>
              <a:t>In simple words, we can say that POS tagging is a task of labelling each word in a sentence with its appropriate part of speech. </a:t>
            </a:r>
          </a:p>
          <a:p>
            <a:pPr marL="342900" indent="-342900" algn="l">
              <a:buClr>
                <a:srgbClr val="0070C0"/>
              </a:buClr>
              <a:buSzPct val="80000"/>
              <a:buFont typeface="Wingdings" pitchFamily="2" charset="2"/>
              <a:buChar char="u"/>
            </a:pPr>
            <a:r>
              <a:rPr lang="en-US" sz="1800" dirty="0">
                <a:solidFill>
                  <a:schemeClr val="tx1"/>
                </a:solidFill>
              </a:rPr>
              <a:t>We already know that parts of speech include nouns, verb, adverbs, adjectives, pronouns, conjunction and their sub-categories.</a:t>
            </a:r>
          </a:p>
          <a:p>
            <a:pPr marL="342900" indent="-342900" algn="l">
              <a:buClr>
                <a:srgbClr val="0070C0"/>
              </a:buClr>
              <a:buSzPct val="80000"/>
              <a:buFont typeface="Wingdings" pitchFamily="2" charset="2"/>
              <a:buChar char="u"/>
            </a:pPr>
            <a:r>
              <a:rPr lang="en-US" sz="1800" dirty="0">
                <a:solidFill>
                  <a:schemeClr val="tx1"/>
                </a:solidFill>
              </a:rPr>
              <a:t>Most of the POS tagging falls under Rule Base POS tagging, Stochastic POS tagging and Transformation based tagging.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475907" y="1304764"/>
            <a:ext cx="8352928" cy="46915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Second Assumption</a:t>
            </a:r>
          </a:p>
          <a:p>
            <a:pPr marL="342900" indent="-342900" algn="l">
              <a:buClr>
                <a:srgbClr val="0070C0"/>
              </a:buClr>
              <a:buSzPct val="80000"/>
              <a:buFont typeface="Wingdings" pitchFamily="2" charset="2"/>
              <a:buChar char="u"/>
            </a:pPr>
            <a:r>
              <a:rPr lang="en-US" sz="1800" dirty="0">
                <a:solidFill>
                  <a:schemeClr val="tx1"/>
                </a:solidFill>
              </a:rPr>
              <a:t>The second probability in equation (1) above can be approximated by assuming that a word appears in a category independent of the words in the preceding or succeeding categories which can be explained mathematically as follows −</a:t>
            </a:r>
          </a:p>
          <a:p>
            <a:pPr marL="342900" indent="-342900" algn="l">
              <a:buClr>
                <a:srgbClr val="0070C0"/>
              </a:buClr>
              <a:buSzPct val="80000"/>
              <a:buFont typeface="Wingdings" pitchFamily="2" charset="2"/>
              <a:buChar char="u"/>
            </a:pPr>
            <a:r>
              <a:rPr lang="en-US" sz="1800" b="1" dirty="0">
                <a:solidFill>
                  <a:schemeClr val="tx1"/>
                </a:solidFill>
              </a:rPr>
              <a:t>PROB (W</a:t>
            </a:r>
            <a:r>
              <a:rPr lang="en-US" sz="1800" b="1" baseline="-25000" dirty="0">
                <a:solidFill>
                  <a:schemeClr val="tx1"/>
                </a:solidFill>
              </a:rPr>
              <a:t>1</a:t>
            </a:r>
            <a:r>
              <a:rPr lang="en-US" sz="1800" b="1" dirty="0">
                <a:solidFill>
                  <a:schemeClr val="tx1"/>
                </a:solidFill>
              </a:rPr>
              <a:t>,..., W</a:t>
            </a:r>
            <a:r>
              <a:rPr lang="en-US" sz="1800" b="1" baseline="-25000" dirty="0">
                <a:solidFill>
                  <a:schemeClr val="tx1"/>
                </a:solidFill>
              </a:rPr>
              <a:t>T</a:t>
            </a:r>
            <a:r>
              <a:rPr lang="en-US" sz="1800" b="1" dirty="0">
                <a:solidFill>
                  <a:schemeClr val="tx1"/>
                </a:solidFill>
              </a:rPr>
              <a:t> | C</a:t>
            </a:r>
            <a:r>
              <a:rPr lang="en-US" sz="1800" b="1" baseline="-25000" dirty="0">
                <a:solidFill>
                  <a:schemeClr val="tx1"/>
                </a:solidFill>
              </a:rPr>
              <a:t>1</a:t>
            </a:r>
            <a:r>
              <a:rPr lang="en-US" sz="1800" b="1" dirty="0">
                <a:solidFill>
                  <a:schemeClr val="tx1"/>
                </a:solidFill>
              </a:rPr>
              <a:t>,..., C</a:t>
            </a:r>
            <a:r>
              <a:rPr lang="en-US" sz="1800" b="1" baseline="-25000" dirty="0">
                <a:solidFill>
                  <a:schemeClr val="tx1"/>
                </a:solidFill>
              </a:rPr>
              <a:t>T</a:t>
            </a:r>
            <a:r>
              <a:rPr lang="en-US" sz="1800" b="1" dirty="0">
                <a:solidFill>
                  <a:schemeClr val="tx1"/>
                </a:solidFill>
              </a:rPr>
              <a:t>) = </a:t>
            </a:r>
            <a:r>
              <a:rPr lang="en-US" sz="1800" b="1" dirty="0" err="1">
                <a:solidFill>
                  <a:schemeClr val="tx1"/>
                </a:solidFill>
              </a:rPr>
              <a:t>Π</a:t>
            </a:r>
            <a:r>
              <a:rPr lang="en-US" sz="1800" b="1" baseline="-25000" dirty="0" err="1">
                <a:solidFill>
                  <a:schemeClr val="tx1"/>
                </a:solidFill>
              </a:rPr>
              <a:t>i</a:t>
            </a:r>
            <a:r>
              <a:rPr lang="en-US" sz="1800" b="1" baseline="-25000" dirty="0">
                <a:solidFill>
                  <a:schemeClr val="tx1"/>
                </a:solidFill>
              </a:rPr>
              <a:t>=1..T</a:t>
            </a:r>
            <a:r>
              <a:rPr lang="en-US" sz="1800" b="1" dirty="0">
                <a:solidFill>
                  <a:schemeClr val="tx1"/>
                </a:solidFill>
              </a:rPr>
              <a:t> PROB (</a:t>
            </a:r>
            <a:r>
              <a:rPr lang="en-US" sz="1800" b="1" dirty="0" err="1">
                <a:solidFill>
                  <a:schemeClr val="tx1"/>
                </a:solidFill>
              </a:rPr>
              <a:t>W</a:t>
            </a:r>
            <a:r>
              <a:rPr lang="en-US" sz="1800" b="1" baseline="-25000" dirty="0" err="1">
                <a:solidFill>
                  <a:schemeClr val="tx1"/>
                </a:solidFill>
              </a:rPr>
              <a:t>i</a:t>
            </a:r>
            <a:r>
              <a:rPr lang="en-US" sz="1800" b="1" dirty="0" err="1">
                <a:solidFill>
                  <a:schemeClr val="tx1"/>
                </a:solidFill>
              </a:rPr>
              <a:t>|C</a:t>
            </a:r>
            <a:r>
              <a:rPr lang="en-US" sz="1800" b="1" baseline="-25000" dirty="0" err="1">
                <a:solidFill>
                  <a:schemeClr val="tx1"/>
                </a:solidFill>
              </a:rPr>
              <a:t>i</a:t>
            </a:r>
            <a:r>
              <a:rPr lang="en-US" sz="1800" b="1"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Now, on the basis of the above two assumptions, our goal reduces to finding a sequence C which maximizes</a:t>
            </a:r>
          </a:p>
          <a:p>
            <a:pPr marL="342900" indent="-342900" algn="l">
              <a:buClr>
                <a:srgbClr val="0070C0"/>
              </a:buClr>
              <a:buSzPct val="80000"/>
              <a:buFont typeface="Wingdings" pitchFamily="2" charset="2"/>
              <a:buChar char="u"/>
            </a:pPr>
            <a:r>
              <a:rPr lang="en-US" sz="1800" b="1" dirty="0" err="1">
                <a:solidFill>
                  <a:schemeClr val="tx1"/>
                </a:solidFill>
              </a:rPr>
              <a:t>Π</a:t>
            </a:r>
            <a:r>
              <a:rPr lang="en-US" sz="1800" b="1" baseline="-25000" dirty="0" err="1">
                <a:solidFill>
                  <a:schemeClr val="tx1"/>
                </a:solidFill>
              </a:rPr>
              <a:t>i</a:t>
            </a:r>
            <a:r>
              <a:rPr lang="en-US" sz="1800" b="1" baseline="-25000" dirty="0">
                <a:solidFill>
                  <a:schemeClr val="tx1"/>
                </a:solidFill>
              </a:rPr>
              <a:t>=1...T</a:t>
            </a:r>
            <a:r>
              <a:rPr lang="en-US" sz="1800" b="1" dirty="0">
                <a:solidFill>
                  <a:schemeClr val="tx1"/>
                </a:solidFill>
              </a:rPr>
              <a:t> PROB(C</a:t>
            </a:r>
            <a:r>
              <a:rPr lang="en-US" sz="1800" b="1" baseline="-25000" dirty="0">
                <a:solidFill>
                  <a:schemeClr val="tx1"/>
                </a:solidFill>
              </a:rPr>
              <a:t>i</a:t>
            </a:r>
            <a:r>
              <a:rPr lang="en-US" sz="1800" b="1" dirty="0">
                <a:solidFill>
                  <a:schemeClr val="tx1"/>
                </a:solidFill>
              </a:rPr>
              <a:t>|C</a:t>
            </a:r>
            <a:r>
              <a:rPr lang="en-US" sz="1800" b="1" baseline="-25000" dirty="0">
                <a:solidFill>
                  <a:schemeClr val="tx1"/>
                </a:solidFill>
              </a:rPr>
              <a:t>i-1</a:t>
            </a:r>
            <a:r>
              <a:rPr lang="en-US" sz="1800" b="1" dirty="0">
                <a:solidFill>
                  <a:schemeClr val="tx1"/>
                </a:solidFill>
              </a:rPr>
              <a:t>) * PROB(</a:t>
            </a:r>
            <a:r>
              <a:rPr lang="en-US" sz="1800" b="1" dirty="0" err="1">
                <a:solidFill>
                  <a:schemeClr val="tx1"/>
                </a:solidFill>
              </a:rPr>
              <a:t>W</a:t>
            </a:r>
            <a:r>
              <a:rPr lang="en-US" sz="1800" b="1" baseline="-25000" dirty="0" err="1">
                <a:solidFill>
                  <a:schemeClr val="tx1"/>
                </a:solidFill>
              </a:rPr>
              <a:t>i</a:t>
            </a:r>
            <a:r>
              <a:rPr lang="en-US" sz="1800" b="1" dirty="0" err="1">
                <a:solidFill>
                  <a:schemeClr val="tx1"/>
                </a:solidFill>
              </a:rPr>
              <a:t>|C</a:t>
            </a:r>
            <a:r>
              <a:rPr lang="en-US" sz="1800" b="1" baseline="-25000" dirty="0" err="1">
                <a:solidFill>
                  <a:schemeClr val="tx1"/>
                </a:solidFill>
              </a:rPr>
              <a:t>i</a:t>
            </a:r>
            <a:r>
              <a:rPr lang="en-US" sz="1800" b="1"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Now the question that arises here is has converting the problem to the above form really helped us. The answer is - yes, it has. If we have a large tagged corpus, then the two probabilities in the above formula can be calculated as −</a:t>
            </a:r>
          </a:p>
          <a:p>
            <a:pPr marL="342900" indent="-342900" algn="l">
              <a:buClr>
                <a:srgbClr val="0070C0"/>
              </a:buClr>
              <a:buSzPct val="80000"/>
              <a:buFont typeface="Wingdings" pitchFamily="2" charset="2"/>
              <a:buChar char="u"/>
            </a:pPr>
            <a:r>
              <a:rPr lang="en-US" sz="1800" b="1" dirty="0">
                <a:solidFill>
                  <a:schemeClr val="tx1"/>
                </a:solidFill>
              </a:rPr>
              <a:t>PROB (C</a:t>
            </a:r>
            <a:r>
              <a:rPr lang="en-US" sz="1800" b="1" baseline="-25000" dirty="0">
                <a:solidFill>
                  <a:schemeClr val="tx1"/>
                </a:solidFill>
              </a:rPr>
              <a:t>i=VERB</a:t>
            </a:r>
            <a:r>
              <a:rPr lang="en-US" sz="1800" b="1" dirty="0">
                <a:solidFill>
                  <a:schemeClr val="tx1"/>
                </a:solidFill>
              </a:rPr>
              <a:t>|C</a:t>
            </a:r>
            <a:r>
              <a:rPr lang="en-US" sz="1800" b="1" baseline="-25000" dirty="0">
                <a:solidFill>
                  <a:schemeClr val="tx1"/>
                </a:solidFill>
              </a:rPr>
              <a:t>i-1=NOUN</a:t>
            </a:r>
            <a:r>
              <a:rPr lang="en-US" sz="1800" b="1" dirty="0">
                <a:solidFill>
                  <a:schemeClr val="tx1"/>
                </a:solidFill>
              </a:rPr>
              <a:t>) = (# of instances where Verb follows Noun) / (# of instances where Noun appears) (2)</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PROB (</a:t>
            </a:r>
            <a:r>
              <a:rPr lang="en-US" sz="1800" b="1" dirty="0" err="1">
                <a:solidFill>
                  <a:schemeClr val="tx1"/>
                </a:solidFill>
              </a:rPr>
              <a:t>W</a:t>
            </a:r>
            <a:r>
              <a:rPr lang="en-US" sz="1800" b="1" baseline="-25000" dirty="0" err="1">
                <a:solidFill>
                  <a:schemeClr val="tx1"/>
                </a:solidFill>
              </a:rPr>
              <a:t>i</a:t>
            </a:r>
            <a:r>
              <a:rPr lang="en-US" sz="1800" b="1" dirty="0" err="1">
                <a:solidFill>
                  <a:schemeClr val="tx1"/>
                </a:solidFill>
              </a:rPr>
              <a:t>|C</a:t>
            </a:r>
            <a:r>
              <a:rPr lang="en-US" sz="1800" b="1" baseline="-25000" dirty="0" err="1">
                <a:solidFill>
                  <a:schemeClr val="tx1"/>
                </a:solidFill>
              </a:rPr>
              <a:t>i</a:t>
            </a:r>
            <a:r>
              <a:rPr lang="en-US" sz="1800" b="1" dirty="0">
                <a:solidFill>
                  <a:schemeClr val="tx1"/>
                </a:solidFill>
              </a:rPr>
              <a:t>) = (# of instances where W</a:t>
            </a:r>
            <a:r>
              <a:rPr lang="en-US" sz="1800" b="1" baseline="-25000" dirty="0">
                <a:solidFill>
                  <a:schemeClr val="tx1"/>
                </a:solidFill>
              </a:rPr>
              <a:t>i</a:t>
            </a:r>
            <a:r>
              <a:rPr lang="en-US" sz="1800" b="1" dirty="0">
                <a:solidFill>
                  <a:schemeClr val="tx1"/>
                </a:solidFill>
              </a:rPr>
              <a:t> appears in C</a:t>
            </a:r>
            <a:r>
              <a:rPr lang="en-US" sz="1800" b="1" baseline="-25000" dirty="0">
                <a:solidFill>
                  <a:schemeClr val="tx1"/>
                </a:solidFill>
              </a:rPr>
              <a:t>i</a:t>
            </a:r>
            <a:r>
              <a:rPr lang="en-US" sz="1800" b="1" dirty="0">
                <a:solidFill>
                  <a:schemeClr val="tx1"/>
                </a:solidFill>
              </a:rPr>
              <a:t>) /(# of instances where C</a:t>
            </a:r>
            <a:r>
              <a:rPr lang="en-US" sz="1800" b="1" baseline="-25000" dirty="0">
                <a:solidFill>
                  <a:schemeClr val="tx1"/>
                </a:solidFill>
              </a:rPr>
              <a:t>i</a:t>
            </a:r>
            <a:r>
              <a:rPr lang="en-US" sz="1800" b="1" dirty="0">
                <a:solidFill>
                  <a:schemeClr val="tx1"/>
                </a:solidFill>
              </a:rPr>
              <a:t> appears) (3)</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2794084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30963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Rule-based POS Tagging</a:t>
            </a:r>
          </a:p>
          <a:p>
            <a:pPr marL="342900" indent="-342900" algn="l">
              <a:buClr>
                <a:srgbClr val="0070C0"/>
              </a:buClr>
              <a:buSzPct val="80000"/>
              <a:buFont typeface="Wingdings" pitchFamily="2" charset="2"/>
              <a:buChar char="u"/>
            </a:pPr>
            <a:r>
              <a:rPr lang="en-US" sz="1800" dirty="0">
                <a:solidFill>
                  <a:schemeClr val="tx1"/>
                </a:solidFill>
              </a:rPr>
              <a:t>One of the oldest techniques of tagging is rule-based POS tagging. </a:t>
            </a:r>
          </a:p>
          <a:p>
            <a:pPr marL="342900" indent="-342900" algn="l">
              <a:buClr>
                <a:srgbClr val="0070C0"/>
              </a:buClr>
              <a:buSzPct val="80000"/>
              <a:buFont typeface="Wingdings" pitchFamily="2" charset="2"/>
              <a:buChar char="u"/>
            </a:pPr>
            <a:r>
              <a:rPr lang="en-US" sz="1800" dirty="0">
                <a:solidFill>
                  <a:schemeClr val="tx1"/>
                </a:solidFill>
              </a:rPr>
              <a:t>Rule-based taggers use dictionary or lexicon for getting possible tags for tagging each word. </a:t>
            </a:r>
          </a:p>
          <a:p>
            <a:pPr marL="342900" indent="-342900" algn="l">
              <a:buClr>
                <a:srgbClr val="0070C0"/>
              </a:buClr>
              <a:buSzPct val="80000"/>
              <a:buFont typeface="Wingdings" pitchFamily="2" charset="2"/>
              <a:buChar char="u"/>
            </a:pPr>
            <a:r>
              <a:rPr lang="en-US" sz="1800" dirty="0">
                <a:solidFill>
                  <a:schemeClr val="tx1"/>
                </a:solidFill>
              </a:rPr>
              <a:t>If the word has more than one possible tag, then rule-based taggers use hand-written rules to identify the correct tag. </a:t>
            </a:r>
          </a:p>
          <a:p>
            <a:pPr marL="342900" indent="-342900" algn="l">
              <a:buClr>
                <a:srgbClr val="0070C0"/>
              </a:buClr>
              <a:buSzPct val="80000"/>
              <a:buFont typeface="Wingdings" pitchFamily="2" charset="2"/>
              <a:buChar char="u"/>
            </a:pPr>
            <a:r>
              <a:rPr lang="en-US" sz="1800" dirty="0">
                <a:solidFill>
                  <a:schemeClr val="tx1"/>
                </a:solidFill>
              </a:rPr>
              <a:t>Disambiguation can also be performed in rule-based tagging by analyzing the linguistic features of a word along with its preceding as well as following words. </a:t>
            </a:r>
          </a:p>
          <a:p>
            <a:pPr marL="342900" indent="-342900" algn="l">
              <a:buClr>
                <a:srgbClr val="0070C0"/>
              </a:buClr>
              <a:buSzPct val="80000"/>
              <a:buFont typeface="Wingdings" pitchFamily="2" charset="2"/>
              <a:buChar char="u"/>
            </a:pPr>
            <a:r>
              <a:rPr lang="en-US" sz="1800" dirty="0">
                <a:solidFill>
                  <a:schemeClr val="tx1"/>
                </a:solidFill>
              </a:rPr>
              <a:t>For example, suppose if the preceding word of a word is article then word must be a noun.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49114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As the name suggests, all such kind of information in rule-based POS tagging is coded in the form of rules. </a:t>
            </a:r>
          </a:p>
          <a:p>
            <a:pPr marL="342900" indent="-342900" algn="l">
              <a:buClr>
                <a:srgbClr val="0070C0"/>
              </a:buClr>
              <a:buSzPct val="80000"/>
              <a:buFont typeface="Wingdings" pitchFamily="2" charset="2"/>
              <a:buChar char="u"/>
            </a:pPr>
            <a:r>
              <a:rPr lang="en-US" sz="1800" dirty="0">
                <a:solidFill>
                  <a:schemeClr val="tx1"/>
                </a:solidFill>
              </a:rPr>
              <a:t>These rules may be either:</a:t>
            </a:r>
          </a:p>
          <a:p>
            <a:pPr marL="800100" lvl="1" indent="-342900" algn="l">
              <a:buClr>
                <a:srgbClr val="0070C0"/>
              </a:buClr>
              <a:buSzPct val="80000"/>
              <a:buFont typeface="Wingdings" pitchFamily="2" charset="2"/>
              <a:buChar char="u"/>
            </a:pPr>
            <a:r>
              <a:rPr lang="en-US" sz="1800" dirty="0">
                <a:solidFill>
                  <a:schemeClr val="tx1"/>
                </a:solidFill>
              </a:rPr>
              <a:t>Context-pattern rules</a:t>
            </a:r>
          </a:p>
          <a:p>
            <a:pPr marL="800100" lvl="1" indent="-342900" algn="l">
              <a:buClr>
                <a:srgbClr val="0070C0"/>
              </a:buClr>
              <a:buSzPct val="80000"/>
              <a:buFont typeface="Wingdings" pitchFamily="2" charset="2"/>
              <a:buChar char="u"/>
            </a:pPr>
            <a:r>
              <a:rPr lang="en-US" sz="1800" dirty="0">
                <a:solidFill>
                  <a:schemeClr val="tx1"/>
                </a:solidFill>
              </a:rPr>
              <a:t>Or, as Regular expression compiled into finite-state automata, intersected with lexically ambiguous sentence representation.</a:t>
            </a:r>
          </a:p>
          <a:p>
            <a:pPr marL="342900" indent="-342900" algn="l">
              <a:buClr>
                <a:srgbClr val="0070C0"/>
              </a:buClr>
              <a:buSzPct val="80000"/>
              <a:buFont typeface="Wingdings" pitchFamily="2" charset="2"/>
              <a:buChar char="u"/>
            </a:pPr>
            <a:r>
              <a:rPr lang="en-US" sz="1800" dirty="0">
                <a:solidFill>
                  <a:schemeClr val="tx1"/>
                </a:solidFill>
              </a:rPr>
              <a:t>We can also understand Rule-based POS tagging by its two-stage architecture −</a:t>
            </a:r>
          </a:p>
          <a:p>
            <a:pPr marL="800100" lvl="1" indent="-342900" algn="l">
              <a:buClr>
                <a:srgbClr val="0070C0"/>
              </a:buClr>
              <a:buSzPct val="80000"/>
              <a:buFont typeface="Wingdings" pitchFamily="2" charset="2"/>
              <a:buChar char="u"/>
            </a:pPr>
            <a:r>
              <a:rPr lang="en-US" sz="1800" b="1" dirty="0">
                <a:solidFill>
                  <a:schemeClr val="tx1"/>
                </a:solidFill>
              </a:rPr>
              <a:t>First stage</a:t>
            </a:r>
            <a:r>
              <a:rPr lang="en-US" sz="1800" dirty="0">
                <a:solidFill>
                  <a:schemeClr val="tx1"/>
                </a:solidFill>
              </a:rPr>
              <a:t> − In the first stage, it uses a dictionary to assign each word a list of potential parts-of-speech.</a:t>
            </a:r>
          </a:p>
          <a:p>
            <a:pPr marL="800100" lvl="1" indent="-342900" algn="l">
              <a:buClr>
                <a:srgbClr val="0070C0"/>
              </a:buClr>
              <a:buSzPct val="80000"/>
              <a:buFont typeface="Wingdings" pitchFamily="2" charset="2"/>
              <a:buChar char="u"/>
            </a:pPr>
            <a:r>
              <a:rPr lang="en-US" sz="1800" b="1" dirty="0">
                <a:solidFill>
                  <a:schemeClr val="tx1"/>
                </a:solidFill>
              </a:rPr>
              <a:t>Second stage</a:t>
            </a:r>
            <a:r>
              <a:rPr lang="en-US" sz="1800" dirty="0">
                <a:solidFill>
                  <a:schemeClr val="tx1"/>
                </a:solidFill>
              </a:rPr>
              <a:t> − In the second stage, it uses large lists of hand-written disambiguation rules to sort down the list to a single part-of-speech for each word.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79759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24482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Properties of Rule-Based POS Tagging</a:t>
            </a:r>
          </a:p>
          <a:p>
            <a:pPr marL="342900" indent="-342900" algn="l">
              <a:buClr>
                <a:srgbClr val="0070C0"/>
              </a:buClr>
              <a:buSzPct val="80000"/>
              <a:buFont typeface="Wingdings" pitchFamily="2" charset="2"/>
              <a:buChar char="u"/>
            </a:pPr>
            <a:r>
              <a:rPr lang="en-US" sz="1800" dirty="0">
                <a:solidFill>
                  <a:schemeClr val="tx1"/>
                </a:solidFill>
              </a:rPr>
              <a:t>Rule-based POS taggers possess the following properties −</a:t>
            </a:r>
          </a:p>
          <a:p>
            <a:pPr marL="800100" lvl="1" indent="-342900" algn="l">
              <a:buClr>
                <a:srgbClr val="0070C0"/>
              </a:buClr>
              <a:buSzPct val="80000"/>
              <a:buFont typeface="Wingdings" pitchFamily="2" charset="2"/>
              <a:buChar char="u"/>
            </a:pPr>
            <a:r>
              <a:rPr lang="en-US" sz="1800" dirty="0">
                <a:solidFill>
                  <a:schemeClr val="tx1"/>
                </a:solidFill>
              </a:rPr>
              <a:t>These taggers are knowledge-driven taggers.</a:t>
            </a:r>
          </a:p>
          <a:p>
            <a:pPr marL="800100" lvl="1" indent="-342900" algn="l">
              <a:buClr>
                <a:srgbClr val="0070C0"/>
              </a:buClr>
              <a:buSzPct val="80000"/>
              <a:buFont typeface="Wingdings" pitchFamily="2" charset="2"/>
              <a:buChar char="u"/>
            </a:pPr>
            <a:r>
              <a:rPr lang="en-US" sz="1800" dirty="0">
                <a:solidFill>
                  <a:schemeClr val="tx1"/>
                </a:solidFill>
              </a:rPr>
              <a:t>The rules in Rule-based POS tagging are built manually.</a:t>
            </a:r>
          </a:p>
          <a:p>
            <a:pPr marL="800100" lvl="1" indent="-342900" algn="l">
              <a:buClr>
                <a:srgbClr val="0070C0"/>
              </a:buClr>
              <a:buSzPct val="80000"/>
              <a:buFont typeface="Wingdings" pitchFamily="2" charset="2"/>
              <a:buChar char="u"/>
            </a:pPr>
            <a:r>
              <a:rPr lang="en-US" sz="1800" dirty="0">
                <a:solidFill>
                  <a:schemeClr val="tx1"/>
                </a:solidFill>
              </a:rPr>
              <a:t>The information is coded in the form of rules.</a:t>
            </a:r>
          </a:p>
          <a:p>
            <a:pPr marL="800100" lvl="1" indent="-342900" algn="l">
              <a:buClr>
                <a:srgbClr val="0070C0"/>
              </a:buClr>
              <a:buSzPct val="80000"/>
              <a:buFont typeface="Wingdings" pitchFamily="2" charset="2"/>
              <a:buChar char="u"/>
            </a:pPr>
            <a:r>
              <a:rPr lang="en-US" sz="1800" dirty="0">
                <a:solidFill>
                  <a:schemeClr val="tx1"/>
                </a:solidFill>
              </a:rPr>
              <a:t>We have some limited number of rules approximately around 1000.</a:t>
            </a:r>
          </a:p>
          <a:p>
            <a:pPr marL="800100" lvl="1" indent="-342900" algn="l">
              <a:buClr>
                <a:srgbClr val="0070C0"/>
              </a:buClr>
              <a:buSzPct val="80000"/>
              <a:buFont typeface="Wingdings" pitchFamily="2" charset="2"/>
              <a:buChar char="u"/>
            </a:pPr>
            <a:r>
              <a:rPr lang="en-US" sz="1800" dirty="0">
                <a:solidFill>
                  <a:schemeClr val="tx1"/>
                </a:solidFill>
              </a:rPr>
              <a:t>Smoothing and language modeling is defined explicitly in rule-based taggers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86073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50875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Stochastic POS Tagging</a:t>
            </a:r>
          </a:p>
          <a:p>
            <a:pPr marL="342900" indent="-342900" algn="l">
              <a:buClr>
                <a:srgbClr val="0070C0"/>
              </a:buClr>
              <a:buSzPct val="80000"/>
              <a:buFont typeface="Wingdings" pitchFamily="2" charset="2"/>
              <a:buChar char="u"/>
            </a:pPr>
            <a:r>
              <a:rPr lang="en-US" sz="1800" dirty="0">
                <a:solidFill>
                  <a:schemeClr val="tx1"/>
                </a:solidFill>
              </a:rPr>
              <a:t>Another technique of tagging is Stochastic POS Tagging. Now, the question that arises here is which model can be stochastic.</a:t>
            </a:r>
          </a:p>
          <a:p>
            <a:pPr marL="342900" indent="-342900" algn="l">
              <a:buClr>
                <a:srgbClr val="0070C0"/>
              </a:buClr>
              <a:buSzPct val="80000"/>
              <a:buFont typeface="Wingdings" pitchFamily="2" charset="2"/>
              <a:buChar char="u"/>
            </a:pPr>
            <a:r>
              <a:rPr lang="en-US" sz="1800" dirty="0">
                <a:solidFill>
                  <a:schemeClr val="tx1"/>
                </a:solidFill>
              </a:rPr>
              <a:t>The model that includes frequency or probability (statistics) can be called stochastic. </a:t>
            </a:r>
          </a:p>
          <a:p>
            <a:pPr marL="342900" indent="-342900" algn="l">
              <a:buClr>
                <a:srgbClr val="0070C0"/>
              </a:buClr>
              <a:buSzPct val="80000"/>
              <a:buFont typeface="Wingdings" pitchFamily="2" charset="2"/>
              <a:buChar char="u"/>
            </a:pPr>
            <a:r>
              <a:rPr lang="en-US" sz="1800" dirty="0">
                <a:solidFill>
                  <a:schemeClr val="tx1"/>
                </a:solidFill>
              </a:rPr>
              <a:t>Any number of different approaches to the problem of part-of-speech tagging can be referred to as stochastic tagger.</a:t>
            </a:r>
          </a:p>
          <a:p>
            <a:pPr marL="342900" indent="-342900" algn="l">
              <a:buClr>
                <a:srgbClr val="0070C0"/>
              </a:buClr>
              <a:buSzPct val="80000"/>
              <a:buFont typeface="Wingdings" pitchFamily="2" charset="2"/>
              <a:buChar char="u"/>
            </a:pPr>
            <a:r>
              <a:rPr lang="en-US" sz="1800" dirty="0">
                <a:solidFill>
                  <a:schemeClr val="tx1"/>
                </a:solidFill>
              </a:rPr>
              <a:t>The simplest stochastic tagger applies the following approaches for POS tagging:</a:t>
            </a:r>
          </a:p>
          <a:p>
            <a:pPr marL="342900" indent="-342900" algn="l">
              <a:buClr>
                <a:srgbClr val="0070C0"/>
              </a:buClr>
              <a:buSzPct val="80000"/>
              <a:buFont typeface="Wingdings" pitchFamily="2" charset="2"/>
              <a:buChar char="u"/>
            </a:pPr>
            <a:r>
              <a:rPr lang="en-US" sz="1800" b="1" dirty="0">
                <a:solidFill>
                  <a:schemeClr val="tx1"/>
                </a:solidFill>
              </a:rPr>
              <a:t>Word Frequency Approach</a:t>
            </a:r>
          </a:p>
          <a:p>
            <a:pPr marL="342900" indent="-342900" algn="l">
              <a:buClr>
                <a:srgbClr val="0070C0"/>
              </a:buClr>
              <a:buSzPct val="80000"/>
              <a:buFont typeface="Wingdings" pitchFamily="2" charset="2"/>
              <a:buChar char="u"/>
            </a:pPr>
            <a:r>
              <a:rPr lang="en-US" sz="1800" dirty="0">
                <a:solidFill>
                  <a:schemeClr val="tx1"/>
                </a:solidFill>
              </a:rPr>
              <a:t>In this approach, the stochastic taggers disambiguate the words based on the probability that a word occurs with a particular tag. </a:t>
            </a:r>
          </a:p>
          <a:p>
            <a:pPr marL="342900" indent="-342900" algn="l">
              <a:buClr>
                <a:srgbClr val="0070C0"/>
              </a:buClr>
              <a:buSzPct val="80000"/>
              <a:buFont typeface="Wingdings" pitchFamily="2" charset="2"/>
              <a:buChar char="u"/>
            </a:pPr>
            <a:r>
              <a:rPr lang="en-US" sz="1800" dirty="0">
                <a:solidFill>
                  <a:schemeClr val="tx1"/>
                </a:solidFill>
              </a:rPr>
              <a:t>We can also say that the tag encountered most frequently with the word in the training set is the one assigned to an ambiguous instance of that word. </a:t>
            </a:r>
          </a:p>
          <a:p>
            <a:pPr marL="342900" indent="-342900" algn="l">
              <a:buClr>
                <a:srgbClr val="0070C0"/>
              </a:buClr>
              <a:buSzPct val="80000"/>
              <a:buFont typeface="Wingdings" pitchFamily="2" charset="2"/>
              <a:buChar char="u"/>
            </a:pPr>
            <a:r>
              <a:rPr lang="en-US" sz="1800" dirty="0">
                <a:solidFill>
                  <a:schemeClr val="tx1"/>
                </a:solidFill>
              </a:rPr>
              <a:t>The main issue with this approach is that it may yield inadmissible sequence of tags.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94431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18722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Tag Sequence Probabilities</a:t>
            </a:r>
          </a:p>
          <a:p>
            <a:pPr marL="342900" indent="-342900" algn="l">
              <a:buClr>
                <a:srgbClr val="0070C0"/>
              </a:buClr>
              <a:buSzPct val="80000"/>
              <a:buFont typeface="Wingdings" pitchFamily="2" charset="2"/>
              <a:buChar char="u"/>
            </a:pPr>
            <a:r>
              <a:rPr lang="en-US" sz="1800" dirty="0">
                <a:solidFill>
                  <a:schemeClr val="tx1"/>
                </a:solidFill>
              </a:rPr>
              <a:t>It is another approach of stochastic tagging, where the tagger calculates the probability of a given sequence of tags occurring. </a:t>
            </a:r>
          </a:p>
          <a:p>
            <a:pPr marL="342900" indent="-342900" algn="l">
              <a:buClr>
                <a:srgbClr val="0070C0"/>
              </a:buClr>
              <a:buSzPct val="80000"/>
              <a:buFont typeface="Wingdings" pitchFamily="2" charset="2"/>
              <a:buChar char="u"/>
            </a:pPr>
            <a:r>
              <a:rPr lang="en-US" sz="1800" dirty="0">
                <a:solidFill>
                  <a:schemeClr val="tx1"/>
                </a:solidFill>
              </a:rPr>
              <a:t>It is also called n-gram approach. </a:t>
            </a:r>
          </a:p>
          <a:p>
            <a:pPr marL="342900" indent="-342900" algn="l">
              <a:buClr>
                <a:srgbClr val="0070C0"/>
              </a:buClr>
              <a:buSzPct val="80000"/>
              <a:buFont typeface="Wingdings" pitchFamily="2" charset="2"/>
              <a:buChar char="u"/>
            </a:pPr>
            <a:r>
              <a:rPr lang="en-US" sz="1800" dirty="0">
                <a:solidFill>
                  <a:schemeClr val="tx1"/>
                </a:solidFill>
              </a:rPr>
              <a:t>It is called so because the best tag for a given word is determined by the probability at which it occurs with the n previous tags.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93953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27363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Properties of Stochastic POST Tagging</a:t>
            </a:r>
          </a:p>
          <a:p>
            <a:pPr marL="342900" indent="-342900" algn="l">
              <a:buClr>
                <a:srgbClr val="0070C0"/>
              </a:buClr>
              <a:buSzPct val="80000"/>
              <a:buFont typeface="Wingdings" pitchFamily="2" charset="2"/>
              <a:buChar char="u"/>
            </a:pPr>
            <a:r>
              <a:rPr lang="en-US" sz="1800" dirty="0">
                <a:solidFill>
                  <a:schemeClr val="tx1"/>
                </a:solidFill>
              </a:rPr>
              <a:t>Stochastic POS taggers possess the following properties −</a:t>
            </a:r>
          </a:p>
          <a:p>
            <a:pPr marL="800100" lvl="1" indent="-342900" algn="l">
              <a:buClr>
                <a:srgbClr val="0070C0"/>
              </a:buClr>
              <a:buSzPct val="80000"/>
              <a:buFont typeface="Wingdings" pitchFamily="2" charset="2"/>
              <a:buChar char="u"/>
            </a:pPr>
            <a:r>
              <a:rPr lang="en-US" sz="1800" dirty="0">
                <a:solidFill>
                  <a:schemeClr val="tx1"/>
                </a:solidFill>
              </a:rPr>
              <a:t>This POS tagging is based on the probability of tag occurring.</a:t>
            </a:r>
          </a:p>
          <a:p>
            <a:pPr marL="800100" lvl="1" indent="-342900" algn="l">
              <a:buClr>
                <a:srgbClr val="0070C0"/>
              </a:buClr>
              <a:buSzPct val="80000"/>
              <a:buFont typeface="Wingdings" pitchFamily="2" charset="2"/>
              <a:buChar char="u"/>
            </a:pPr>
            <a:r>
              <a:rPr lang="en-US" sz="1800" dirty="0">
                <a:solidFill>
                  <a:schemeClr val="tx1"/>
                </a:solidFill>
              </a:rPr>
              <a:t>It requires training corpus</a:t>
            </a:r>
          </a:p>
          <a:p>
            <a:pPr marL="800100" lvl="1" indent="-342900" algn="l">
              <a:buClr>
                <a:srgbClr val="0070C0"/>
              </a:buClr>
              <a:buSzPct val="80000"/>
              <a:buFont typeface="Wingdings" pitchFamily="2" charset="2"/>
              <a:buChar char="u"/>
            </a:pPr>
            <a:r>
              <a:rPr lang="en-US" sz="1800" dirty="0">
                <a:solidFill>
                  <a:schemeClr val="tx1"/>
                </a:solidFill>
              </a:rPr>
              <a:t>There would be no probability for the words that do not exist in the corpus.</a:t>
            </a:r>
          </a:p>
          <a:p>
            <a:pPr marL="800100" lvl="1" indent="-342900" algn="l">
              <a:buClr>
                <a:srgbClr val="0070C0"/>
              </a:buClr>
              <a:buSzPct val="80000"/>
              <a:buFont typeface="Wingdings" pitchFamily="2" charset="2"/>
              <a:buChar char="u"/>
            </a:pPr>
            <a:r>
              <a:rPr lang="en-US" sz="1800" dirty="0">
                <a:solidFill>
                  <a:schemeClr val="tx1"/>
                </a:solidFill>
              </a:rPr>
              <a:t>It uses different testing corpus (other than training corpus).</a:t>
            </a:r>
          </a:p>
          <a:p>
            <a:pPr marL="800100" lvl="1" indent="-342900" algn="l">
              <a:buClr>
                <a:srgbClr val="0070C0"/>
              </a:buClr>
              <a:buSzPct val="80000"/>
              <a:buFont typeface="Wingdings" pitchFamily="2" charset="2"/>
              <a:buChar char="u"/>
            </a:pPr>
            <a:r>
              <a:rPr lang="en-US" sz="1800" dirty="0">
                <a:solidFill>
                  <a:schemeClr val="tx1"/>
                </a:solidFill>
              </a:rPr>
              <a:t>It is the simplest POS tagging because it chooses most frequent tags associated with a word in training corpus.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92425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PoS (Part of Speech)</a:t>
            </a:r>
            <a:endParaRPr lang="zh-TW" altLang="en-US" b="1" dirty="0">
              <a:solidFill>
                <a:srgbClr val="FFFF00"/>
              </a:solidFill>
            </a:endParaRPr>
          </a:p>
        </p:txBody>
      </p:sp>
      <p:sp>
        <p:nvSpPr>
          <p:cNvPr id="3" name="副標題 2"/>
          <p:cNvSpPr>
            <a:spLocks noGrp="1"/>
          </p:cNvSpPr>
          <p:nvPr>
            <p:ph type="subTitle" idx="1"/>
          </p:nvPr>
        </p:nvSpPr>
        <p:spPr>
          <a:xfrm>
            <a:off x="522514" y="1268761"/>
            <a:ext cx="8352928" cy="43924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Transformation-based Tagging</a:t>
            </a:r>
          </a:p>
          <a:p>
            <a:pPr marL="342900" indent="-342900" algn="l">
              <a:buClr>
                <a:srgbClr val="0070C0"/>
              </a:buClr>
              <a:buSzPct val="80000"/>
              <a:buFont typeface="Wingdings" pitchFamily="2" charset="2"/>
              <a:buChar char="u"/>
            </a:pPr>
            <a:r>
              <a:rPr lang="en-US" sz="1800" dirty="0">
                <a:solidFill>
                  <a:schemeClr val="tx1"/>
                </a:solidFill>
              </a:rPr>
              <a:t>Transformation based tagging is also called Brill tagging. </a:t>
            </a:r>
          </a:p>
          <a:p>
            <a:pPr marL="342900" indent="-342900" algn="l">
              <a:buClr>
                <a:srgbClr val="0070C0"/>
              </a:buClr>
              <a:buSzPct val="80000"/>
              <a:buFont typeface="Wingdings" pitchFamily="2" charset="2"/>
              <a:buChar char="u"/>
            </a:pPr>
            <a:r>
              <a:rPr lang="en-US" sz="1800" dirty="0">
                <a:solidFill>
                  <a:schemeClr val="tx1"/>
                </a:solidFill>
              </a:rPr>
              <a:t>It is an instance of the transformation-based learning (TBL), which is a rule-based algorithm for automatic tagging of POS to the given text. </a:t>
            </a:r>
          </a:p>
          <a:p>
            <a:pPr marL="342900" indent="-342900" algn="l">
              <a:buClr>
                <a:srgbClr val="0070C0"/>
              </a:buClr>
              <a:buSzPct val="80000"/>
              <a:buFont typeface="Wingdings" pitchFamily="2" charset="2"/>
              <a:buChar char="u"/>
            </a:pPr>
            <a:r>
              <a:rPr lang="en-US" sz="1800" dirty="0">
                <a:solidFill>
                  <a:schemeClr val="tx1"/>
                </a:solidFill>
              </a:rPr>
              <a:t>TBL, allows us to have linguistic knowledge in a readable form, transforms one state to another state by using transformation rules.</a:t>
            </a:r>
          </a:p>
          <a:p>
            <a:pPr marL="342900" indent="-342900" algn="l">
              <a:buClr>
                <a:srgbClr val="0070C0"/>
              </a:buClr>
              <a:buSzPct val="80000"/>
              <a:buFont typeface="Wingdings" pitchFamily="2" charset="2"/>
              <a:buChar char="u"/>
            </a:pPr>
            <a:r>
              <a:rPr lang="en-US" sz="1800" dirty="0">
                <a:solidFill>
                  <a:schemeClr val="tx1"/>
                </a:solidFill>
              </a:rPr>
              <a:t>It draws the inspiration from both the previous explained taggers − rule-based and stochastic. </a:t>
            </a:r>
          </a:p>
          <a:p>
            <a:pPr marL="342900" indent="-342900" algn="l">
              <a:buClr>
                <a:srgbClr val="0070C0"/>
              </a:buClr>
              <a:buSzPct val="80000"/>
              <a:buFont typeface="Wingdings" pitchFamily="2" charset="2"/>
              <a:buChar char="u"/>
            </a:pPr>
            <a:r>
              <a:rPr lang="en-US" sz="1800" dirty="0">
                <a:solidFill>
                  <a:schemeClr val="tx1"/>
                </a:solidFill>
              </a:rPr>
              <a:t>If we see similarity between rule-based and transformation tagger, then like rule-based, it is also based on the rules that specify what tags need to be assigned to what words. </a:t>
            </a:r>
          </a:p>
          <a:p>
            <a:pPr marL="342900" indent="-342900" algn="l">
              <a:buClr>
                <a:srgbClr val="0070C0"/>
              </a:buClr>
              <a:buSzPct val="80000"/>
              <a:buFont typeface="Wingdings" pitchFamily="2" charset="2"/>
              <a:buChar char="u"/>
            </a:pPr>
            <a:r>
              <a:rPr lang="en-US" sz="1800" dirty="0">
                <a:solidFill>
                  <a:schemeClr val="tx1"/>
                </a:solidFill>
              </a:rPr>
              <a:t>On the other hand, if we see similarity between stochastic and transformation tagger then like stochastic, it is machine learning technique in which rules are automatically induced from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https://www.tutorialspoint.com/natural_language_processing/natural_language_processing_part_of_speech_tagging.htm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6309973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2853</Words>
  <Application>Microsoft Office PowerPoint</Application>
  <PresentationFormat>On-screen Show (4:3)</PresentationFormat>
  <Paragraphs>202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9 PoS (Part of Speech)</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452</cp:revision>
  <dcterms:created xsi:type="dcterms:W3CDTF">2018-09-28T16:40:41Z</dcterms:created>
  <dcterms:modified xsi:type="dcterms:W3CDTF">2020-05-01T18:01:08Z</dcterms:modified>
</cp:coreProperties>
</file>