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0" r:id="rId4"/>
    <p:sldId id="261" r:id="rId5"/>
    <p:sldId id="262" r:id="rId6"/>
    <p:sldId id="263" r:id="rId7"/>
    <p:sldId id="264" r:id="rId8"/>
    <p:sldId id="265" r:id="rId9"/>
    <p:sldId id="266" r:id="rId10"/>
    <p:sldId id="267" r:id="rId11"/>
    <p:sldId id="269" r:id="rId12"/>
    <p:sldId id="270"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1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sense_disambiguation.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 Word Sense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384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Text Mining and Information Extraction (IE)</a:t>
            </a:r>
          </a:p>
          <a:p>
            <a:pPr marL="342900" indent="-342900" algn="l">
              <a:buClr>
                <a:srgbClr val="0070C0"/>
              </a:buClr>
              <a:buSzPct val="80000"/>
              <a:buFont typeface="Wingdings" pitchFamily="2" charset="2"/>
              <a:buChar char="u"/>
            </a:pPr>
            <a:r>
              <a:rPr lang="en-US" sz="1800" dirty="0">
                <a:solidFill>
                  <a:schemeClr val="tx1"/>
                </a:solidFill>
              </a:rPr>
              <a:t>In most of the applications, WSD is necessary to do accurate analysis of text. </a:t>
            </a:r>
          </a:p>
          <a:p>
            <a:pPr marL="342900" indent="-342900" algn="l">
              <a:buClr>
                <a:srgbClr val="0070C0"/>
              </a:buClr>
              <a:buSzPct val="80000"/>
              <a:buFont typeface="Wingdings" pitchFamily="2" charset="2"/>
              <a:buChar char="u"/>
            </a:pPr>
            <a:r>
              <a:rPr lang="en-US" sz="1800" dirty="0">
                <a:solidFill>
                  <a:schemeClr val="tx1"/>
                </a:solidFill>
              </a:rPr>
              <a:t>For example, WSD helps intelligent gathering system to do flagging of the correct words. </a:t>
            </a:r>
          </a:p>
          <a:p>
            <a:pPr marL="342900" indent="-342900" algn="l">
              <a:buClr>
                <a:srgbClr val="0070C0"/>
              </a:buClr>
              <a:buSzPct val="80000"/>
              <a:buFont typeface="Wingdings" pitchFamily="2" charset="2"/>
              <a:buChar char="u"/>
            </a:pPr>
            <a:r>
              <a:rPr lang="en-US" sz="1800" dirty="0">
                <a:solidFill>
                  <a:schemeClr val="tx1"/>
                </a:solidFill>
              </a:rPr>
              <a:t>For example, medical intelligent system might need flagging of “illegal drugs” rather than “medical drugs”</a:t>
            </a:r>
          </a:p>
          <a:p>
            <a:pPr marL="342900" indent="-342900" algn="l">
              <a:buClr>
                <a:srgbClr val="0070C0"/>
              </a:buClr>
              <a:buSzPct val="80000"/>
              <a:buFont typeface="Wingdings" pitchFamily="2" charset="2"/>
              <a:buChar char="u"/>
            </a:pPr>
            <a:r>
              <a:rPr lang="en-US" sz="1800" b="1" dirty="0">
                <a:solidFill>
                  <a:schemeClr val="tx1"/>
                </a:solidFill>
              </a:rPr>
              <a:t>Lexicography</a:t>
            </a:r>
          </a:p>
          <a:p>
            <a:pPr marL="342900" indent="-342900" algn="l">
              <a:buClr>
                <a:srgbClr val="0070C0"/>
              </a:buClr>
              <a:buSzPct val="80000"/>
              <a:buFont typeface="Wingdings" pitchFamily="2" charset="2"/>
              <a:buChar char="u"/>
            </a:pPr>
            <a:r>
              <a:rPr lang="en-US" sz="1800" dirty="0">
                <a:solidFill>
                  <a:schemeClr val="tx1"/>
                </a:solidFill>
              </a:rPr>
              <a:t>WSD and lexicography can work together in loop because modern lexicography is corpus based. </a:t>
            </a:r>
          </a:p>
          <a:p>
            <a:pPr marL="342900" indent="-342900" algn="l">
              <a:buClr>
                <a:srgbClr val="0070C0"/>
              </a:buClr>
              <a:buSzPct val="80000"/>
              <a:buFont typeface="Wingdings" pitchFamily="2" charset="2"/>
              <a:buChar char="u"/>
            </a:pPr>
            <a:r>
              <a:rPr lang="en-US" sz="1800" dirty="0">
                <a:solidFill>
                  <a:schemeClr val="tx1"/>
                </a:solidFill>
              </a:rPr>
              <a:t>With lexicography, WSD provides rough empirical sense groupings as well as statistically significant contextual indicators of sense.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56813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Difficulties in Word Sense Disambiguation (WSD)</a:t>
            </a:r>
          </a:p>
          <a:p>
            <a:pPr marL="342900" indent="-342900" algn="l">
              <a:buClr>
                <a:srgbClr val="0070C0"/>
              </a:buClr>
              <a:buSzPct val="80000"/>
              <a:buFont typeface="Wingdings" pitchFamily="2" charset="2"/>
              <a:buChar char="u"/>
            </a:pPr>
            <a:r>
              <a:rPr lang="en-US" sz="1800" dirty="0">
                <a:solidFill>
                  <a:schemeClr val="tx1"/>
                </a:solidFill>
              </a:rPr>
              <a:t>The followings are some difficulties faced by word sense disambiguation (WSD):</a:t>
            </a:r>
          </a:p>
          <a:p>
            <a:pPr marL="342900" indent="-342900" algn="l">
              <a:buClr>
                <a:srgbClr val="0070C0"/>
              </a:buClr>
              <a:buSzPct val="80000"/>
              <a:buFont typeface="Wingdings" pitchFamily="2" charset="2"/>
              <a:buChar char="u"/>
            </a:pPr>
            <a:r>
              <a:rPr lang="en-US" sz="1800" b="1" dirty="0">
                <a:solidFill>
                  <a:schemeClr val="tx1"/>
                </a:solidFill>
              </a:rPr>
              <a:t>Differences between dictionaries</a:t>
            </a:r>
          </a:p>
          <a:p>
            <a:pPr marL="342900" indent="-342900" algn="l">
              <a:buClr>
                <a:srgbClr val="0070C0"/>
              </a:buClr>
              <a:buSzPct val="80000"/>
              <a:buFont typeface="Wingdings" pitchFamily="2" charset="2"/>
              <a:buChar char="u"/>
            </a:pPr>
            <a:r>
              <a:rPr lang="en-US" sz="1800" dirty="0">
                <a:solidFill>
                  <a:schemeClr val="tx1"/>
                </a:solidFill>
              </a:rPr>
              <a:t>The major problem of WSD is to decide the sense of the word because different senses can be very closely related. Even different dictionaries and thesauruses can provide different divisions of words into senses.</a:t>
            </a:r>
          </a:p>
          <a:p>
            <a:pPr marL="342900" indent="-342900" algn="l">
              <a:buClr>
                <a:srgbClr val="0070C0"/>
              </a:buClr>
              <a:buSzPct val="80000"/>
              <a:buFont typeface="Wingdings" pitchFamily="2" charset="2"/>
              <a:buChar char="u"/>
            </a:pPr>
            <a:r>
              <a:rPr lang="en-US" sz="1800" b="1" dirty="0">
                <a:solidFill>
                  <a:schemeClr val="tx1"/>
                </a:solidFill>
              </a:rPr>
              <a:t>Different algorithms for different applications</a:t>
            </a:r>
          </a:p>
          <a:p>
            <a:pPr marL="342900" indent="-342900" algn="l">
              <a:buClr>
                <a:srgbClr val="0070C0"/>
              </a:buClr>
              <a:buSzPct val="80000"/>
              <a:buFont typeface="Wingdings" pitchFamily="2" charset="2"/>
              <a:buChar char="u"/>
            </a:pPr>
            <a:r>
              <a:rPr lang="en-US" sz="1800" dirty="0">
                <a:solidFill>
                  <a:schemeClr val="tx1"/>
                </a:solidFill>
              </a:rPr>
              <a:t>Another problem of WSD is that completely different algorithm might be needed for different applications. For example, in machine translation, it takes the form of target word selection; and in information retrieval, a sense inventory is not required.</a:t>
            </a:r>
          </a:p>
          <a:p>
            <a:pPr marL="342900" indent="-342900" algn="l">
              <a:buClr>
                <a:srgbClr val="0070C0"/>
              </a:buClr>
              <a:buSzPct val="80000"/>
              <a:buFont typeface="Wingdings" pitchFamily="2" charset="2"/>
              <a:buChar char="u"/>
            </a:pPr>
            <a:r>
              <a:rPr lang="en-US" sz="1800" b="1" dirty="0">
                <a:solidFill>
                  <a:schemeClr val="tx1"/>
                </a:solidFill>
              </a:rPr>
              <a:t>Inter-judge variance</a:t>
            </a:r>
          </a:p>
          <a:p>
            <a:pPr marL="342900" indent="-342900" algn="l">
              <a:buClr>
                <a:srgbClr val="0070C0"/>
              </a:buClr>
              <a:buSzPct val="80000"/>
              <a:buFont typeface="Wingdings" pitchFamily="2" charset="2"/>
              <a:buChar char="u"/>
            </a:pPr>
            <a:r>
              <a:rPr lang="en-US" sz="1800" dirty="0">
                <a:solidFill>
                  <a:schemeClr val="tx1"/>
                </a:solidFill>
              </a:rPr>
              <a:t>Another problem of WSD is that WSD systems are generally tested by having their results on a task compared against the task of human beings. This is called the problem of inter-judge variance.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8135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Word-sense discreteness</a:t>
            </a:r>
          </a:p>
          <a:p>
            <a:pPr marL="342900" indent="-342900" algn="l">
              <a:buClr>
                <a:srgbClr val="0070C0"/>
              </a:buClr>
              <a:buSzPct val="80000"/>
              <a:buFont typeface="Wingdings" pitchFamily="2" charset="2"/>
              <a:buChar char="u"/>
            </a:pPr>
            <a:r>
              <a:rPr lang="en-US" sz="1800" dirty="0">
                <a:solidFill>
                  <a:schemeClr val="tx1"/>
                </a:solidFill>
              </a:rPr>
              <a:t>Another difficulty in WSD is that words cannot be easily divided into discrete sub-meanings.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09701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understand that words have different meanings based on the context of its usage in the sentence. </a:t>
            </a:r>
          </a:p>
          <a:p>
            <a:pPr marL="342900" indent="-342900" algn="l">
              <a:buClr>
                <a:srgbClr val="0070C0"/>
              </a:buClr>
              <a:buSzPct val="80000"/>
              <a:buFont typeface="Wingdings" pitchFamily="2" charset="2"/>
              <a:buChar char="u"/>
            </a:pPr>
            <a:r>
              <a:rPr lang="en-US" sz="1800" dirty="0">
                <a:solidFill>
                  <a:schemeClr val="tx1"/>
                </a:solidFill>
              </a:rPr>
              <a:t>If we talk about human languages, then they are ambiguous too because many words can be interpreted in multiple ways depending upon the context of their occurrence.</a:t>
            </a:r>
          </a:p>
          <a:p>
            <a:pPr marL="342900" indent="-342900" algn="l">
              <a:buClr>
                <a:srgbClr val="0070C0"/>
              </a:buClr>
              <a:buSzPct val="80000"/>
              <a:buFont typeface="Wingdings" pitchFamily="2" charset="2"/>
              <a:buChar char="u"/>
            </a:pPr>
            <a:r>
              <a:rPr lang="en-US" sz="1800" dirty="0">
                <a:solidFill>
                  <a:schemeClr val="tx1"/>
                </a:solidFill>
              </a:rPr>
              <a:t>Word sense disambiguation, in NLP (Natural Language Processing), may be defined as the ability to determine which meaning of word is activated by the use of word in a particular context.</a:t>
            </a:r>
          </a:p>
          <a:p>
            <a:pPr marL="342900" indent="-342900" algn="l">
              <a:buClr>
                <a:srgbClr val="0070C0"/>
              </a:buClr>
              <a:buSzPct val="80000"/>
              <a:buFont typeface="Wingdings" pitchFamily="2" charset="2"/>
              <a:buChar char="u"/>
            </a:pPr>
            <a:r>
              <a:rPr lang="en-US" sz="1800" dirty="0">
                <a:solidFill>
                  <a:schemeClr val="tx1"/>
                </a:solidFill>
              </a:rPr>
              <a:t>Lexical ambiguity, syntactic or semantic, is one of the very first problem that any NLP system faces.</a:t>
            </a:r>
          </a:p>
          <a:p>
            <a:pPr marL="342900" indent="-342900" algn="l">
              <a:buClr>
                <a:srgbClr val="0070C0"/>
              </a:buClr>
              <a:buSzPct val="80000"/>
              <a:buFont typeface="Wingdings" pitchFamily="2" charset="2"/>
              <a:buChar char="u"/>
            </a:pPr>
            <a:r>
              <a:rPr lang="en-US" sz="1800" dirty="0">
                <a:solidFill>
                  <a:schemeClr val="tx1"/>
                </a:solidFill>
              </a:rPr>
              <a:t>Part-of-speech (POS) taggers with high level of accuracy can solve Word’s syntactic ambiguity.</a:t>
            </a:r>
          </a:p>
          <a:p>
            <a:pPr marL="342900" indent="-342900" algn="l">
              <a:buClr>
                <a:srgbClr val="0070C0"/>
              </a:buClr>
              <a:buSzPct val="80000"/>
              <a:buFont typeface="Wingdings" pitchFamily="2" charset="2"/>
              <a:buChar char="u"/>
            </a:pPr>
            <a:r>
              <a:rPr lang="en-US" sz="1800" dirty="0">
                <a:solidFill>
                  <a:schemeClr val="tx1"/>
                </a:solidFill>
              </a:rPr>
              <a:t>On the other hand, the problem of resolving semantic ambiguity is called </a:t>
            </a:r>
            <a:r>
              <a:rPr lang="en-US" sz="1800" b="1" dirty="0">
                <a:solidFill>
                  <a:schemeClr val="tx1"/>
                </a:solidFill>
              </a:rPr>
              <a:t>WSD (Word Sense Disambiguation).</a:t>
            </a:r>
          </a:p>
          <a:p>
            <a:pPr marL="342900" indent="-342900" algn="l">
              <a:buClr>
                <a:srgbClr val="0070C0"/>
              </a:buClr>
              <a:buSzPct val="80000"/>
              <a:buFont typeface="Wingdings" pitchFamily="2" charset="2"/>
              <a:buChar char="u"/>
            </a:pPr>
            <a:r>
              <a:rPr lang="en-US" sz="1800" dirty="0">
                <a:solidFill>
                  <a:schemeClr val="tx1"/>
                </a:solidFill>
              </a:rPr>
              <a:t>Resolving semantic ambiguity is harder than resolving syntactic ambiguity.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For example, consider the two examples of the distinct sense that exist for the word </a:t>
            </a:r>
            <a:r>
              <a:rPr lang="en-US" sz="1800" b="1" i="1" dirty="0">
                <a:solidFill>
                  <a:schemeClr val="tx1"/>
                </a:solidFill>
              </a:rPr>
              <a:t>“bass”: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a:solidFill>
                  <a:schemeClr val="tx1"/>
                </a:solidFill>
              </a:rPr>
              <a:t>I can hear bass sound.</a:t>
            </a:r>
          </a:p>
          <a:p>
            <a:pPr marL="800100" lvl="1" indent="-342900" algn="l">
              <a:buClr>
                <a:srgbClr val="0070C0"/>
              </a:buClr>
              <a:buSzPct val="80000"/>
              <a:buFont typeface="Wingdings" pitchFamily="2" charset="2"/>
              <a:buChar char="u"/>
            </a:pPr>
            <a:r>
              <a:rPr lang="en-US" sz="1800" dirty="0">
                <a:solidFill>
                  <a:schemeClr val="tx1"/>
                </a:solidFill>
              </a:rPr>
              <a:t>He likes to eat grilled bass.</a:t>
            </a:r>
          </a:p>
          <a:p>
            <a:pPr marL="342900" indent="-342900" algn="l">
              <a:buClr>
                <a:srgbClr val="0070C0"/>
              </a:buClr>
              <a:buSzPct val="80000"/>
              <a:buFont typeface="Wingdings" pitchFamily="2" charset="2"/>
              <a:buChar char="u"/>
            </a:pPr>
            <a:r>
              <a:rPr lang="en-US" sz="1800" dirty="0">
                <a:solidFill>
                  <a:schemeClr val="tx1"/>
                </a:solidFill>
              </a:rPr>
              <a:t>The occurrence of the word </a:t>
            </a:r>
            <a:r>
              <a:rPr lang="en-US" sz="1800" b="1" dirty="0">
                <a:solidFill>
                  <a:schemeClr val="tx1"/>
                </a:solidFill>
              </a:rPr>
              <a:t>bass</a:t>
            </a:r>
            <a:r>
              <a:rPr lang="en-US" sz="1800" dirty="0">
                <a:solidFill>
                  <a:schemeClr val="tx1"/>
                </a:solidFill>
              </a:rPr>
              <a:t> clearly denotes the distinct meaning. </a:t>
            </a:r>
          </a:p>
          <a:p>
            <a:pPr marL="342900" indent="-342900" algn="l">
              <a:buClr>
                <a:srgbClr val="0070C0"/>
              </a:buClr>
              <a:buSzPct val="80000"/>
              <a:buFont typeface="Wingdings" pitchFamily="2" charset="2"/>
              <a:buChar char="u"/>
            </a:pPr>
            <a:r>
              <a:rPr lang="en-US" sz="1800" dirty="0">
                <a:solidFill>
                  <a:schemeClr val="tx1"/>
                </a:solidFill>
              </a:rPr>
              <a:t>In first sentence, it means </a:t>
            </a:r>
            <a:r>
              <a:rPr lang="en-US" sz="1800" b="1" dirty="0">
                <a:solidFill>
                  <a:schemeClr val="tx1"/>
                </a:solidFill>
              </a:rPr>
              <a:t>frequency</a:t>
            </a:r>
            <a:r>
              <a:rPr lang="en-US" sz="1800" dirty="0">
                <a:solidFill>
                  <a:schemeClr val="tx1"/>
                </a:solidFill>
              </a:rPr>
              <a:t> and in second, it means </a:t>
            </a:r>
            <a:r>
              <a:rPr lang="en-US" sz="1800" b="1" dirty="0">
                <a:solidFill>
                  <a:schemeClr val="tx1"/>
                </a:solidFill>
              </a:rPr>
              <a:t>fish</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Hence, if it would be disambiguated by WSD then the correct meaning to the above sentences can be assigned as follows:</a:t>
            </a:r>
          </a:p>
          <a:p>
            <a:pPr marL="800100" lvl="1" indent="-342900" algn="l">
              <a:buClr>
                <a:srgbClr val="0070C0"/>
              </a:buClr>
              <a:buSzPct val="80000"/>
              <a:buFont typeface="Wingdings" pitchFamily="2" charset="2"/>
              <a:buChar char="u"/>
            </a:pPr>
            <a:r>
              <a:rPr lang="en-US" sz="1800" dirty="0">
                <a:solidFill>
                  <a:schemeClr val="tx1"/>
                </a:solidFill>
              </a:rPr>
              <a:t>I can hear bass/frequency sound.</a:t>
            </a:r>
          </a:p>
          <a:p>
            <a:pPr marL="800100" lvl="1" indent="-342900" algn="l">
              <a:buClr>
                <a:srgbClr val="0070C0"/>
              </a:buClr>
              <a:buSzPct val="80000"/>
              <a:buFont typeface="Wingdings" pitchFamily="2" charset="2"/>
              <a:buChar char="u"/>
            </a:pPr>
            <a:r>
              <a:rPr lang="en-US" sz="1800" dirty="0">
                <a:solidFill>
                  <a:schemeClr val="tx1"/>
                </a:solidFill>
              </a:rPr>
              <a:t>He likes to eat grilled bass/fish.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36208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104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Evaluation of WSD</a:t>
            </a:r>
          </a:p>
          <a:p>
            <a:pPr marL="342900" indent="-342900" algn="l">
              <a:buClr>
                <a:srgbClr val="0070C0"/>
              </a:buClr>
              <a:buSzPct val="80000"/>
              <a:buFont typeface="Wingdings" pitchFamily="2" charset="2"/>
              <a:buChar char="u"/>
            </a:pPr>
            <a:r>
              <a:rPr lang="en-US" sz="1800" dirty="0">
                <a:solidFill>
                  <a:schemeClr val="tx1"/>
                </a:solidFill>
              </a:rPr>
              <a:t>The evaluation of WSD requires the following two inputs −</a:t>
            </a:r>
          </a:p>
          <a:p>
            <a:pPr marL="342900" indent="-342900" algn="l">
              <a:buClr>
                <a:srgbClr val="0070C0"/>
              </a:buClr>
              <a:buSzPct val="80000"/>
              <a:buFont typeface="Wingdings" pitchFamily="2" charset="2"/>
              <a:buChar char="u"/>
            </a:pPr>
            <a:r>
              <a:rPr lang="en-US" sz="1800" b="1" dirty="0">
                <a:solidFill>
                  <a:schemeClr val="tx1"/>
                </a:solidFill>
              </a:rPr>
              <a:t>A Dictionary</a:t>
            </a:r>
          </a:p>
          <a:p>
            <a:pPr marL="342900" indent="-342900" algn="l">
              <a:buClr>
                <a:srgbClr val="0070C0"/>
              </a:buClr>
              <a:buSzPct val="80000"/>
              <a:buFont typeface="Wingdings" pitchFamily="2" charset="2"/>
              <a:buChar char="u"/>
            </a:pPr>
            <a:r>
              <a:rPr lang="en-US" sz="1800" dirty="0">
                <a:solidFill>
                  <a:schemeClr val="tx1"/>
                </a:solidFill>
              </a:rPr>
              <a:t>The very first input for evaluation of WSD is dictionary, which is used to specify the senses to be disambiguated.</a:t>
            </a:r>
          </a:p>
          <a:p>
            <a:pPr marL="342900" indent="-342900" algn="l">
              <a:buClr>
                <a:srgbClr val="0070C0"/>
              </a:buClr>
              <a:buSzPct val="80000"/>
              <a:buFont typeface="Wingdings" pitchFamily="2" charset="2"/>
              <a:buChar char="u"/>
            </a:pPr>
            <a:r>
              <a:rPr lang="en-US" sz="1800" b="1" dirty="0">
                <a:solidFill>
                  <a:schemeClr val="tx1"/>
                </a:solidFill>
              </a:rPr>
              <a:t>Test Corpus (Collection of works)</a:t>
            </a:r>
          </a:p>
          <a:p>
            <a:pPr marL="342900" indent="-342900" algn="l">
              <a:buClr>
                <a:srgbClr val="0070C0"/>
              </a:buClr>
              <a:buSzPct val="80000"/>
              <a:buFont typeface="Wingdings" pitchFamily="2" charset="2"/>
              <a:buChar char="u"/>
            </a:pPr>
            <a:r>
              <a:rPr lang="en-US" sz="1800" dirty="0">
                <a:solidFill>
                  <a:schemeClr val="tx1"/>
                </a:solidFill>
              </a:rPr>
              <a:t>Another input required by WSD is the high-annotated test corpus that has the target or correct-senses. </a:t>
            </a:r>
          </a:p>
          <a:p>
            <a:pPr marL="342900" indent="-342900" algn="l">
              <a:buClr>
                <a:srgbClr val="0070C0"/>
              </a:buClr>
              <a:buSzPct val="80000"/>
              <a:buFont typeface="Wingdings" pitchFamily="2" charset="2"/>
              <a:buChar char="u"/>
            </a:pPr>
            <a:r>
              <a:rPr lang="en-US" sz="1800" dirty="0">
                <a:solidFill>
                  <a:schemeClr val="tx1"/>
                </a:solidFill>
              </a:rPr>
              <a:t>The test corpora can be of two types:</a:t>
            </a:r>
          </a:p>
          <a:p>
            <a:pPr marL="800100" lvl="1" indent="-342900" algn="l">
              <a:buClr>
                <a:srgbClr val="0070C0"/>
              </a:buClr>
              <a:buSzPct val="80000"/>
              <a:buFont typeface="Wingdings" pitchFamily="2" charset="2"/>
              <a:buChar char="u"/>
            </a:pPr>
            <a:r>
              <a:rPr lang="en-US" sz="1800" b="1" dirty="0">
                <a:solidFill>
                  <a:schemeClr val="tx1"/>
                </a:solidFill>
              </a:rPr>
              <a:t>Lexical sample</a:t>
            </a:r>
            <a:r>
              <a:rPr lang="en-US" sz="1800" dirty="0">
                <a:solidFill>
                  <a:schemeClr val="tx1"/>
                </a:solidFill>
              </a:rPr>
              <a:t> − This kind of corpora is used in the system, where it is required to disambiguate a small sample of words.</a:t>
            </a:r>
          </a:p>
          <a:p>
            <a:pPr marL="800100" lvl="1" indent="-342900" algn="l">
              <a:buClr>
                <a:srgbClr val="0070C0"/>
              </a:buClr>
              <a:buSzPct val="80000"/>
              <a:buFont typeface="Wingdings" pitchFamily="2" charset="2"/>
              <a:buChar char="u"/>
            </a:pPr>
            <a:r>
              <a:rPr lang="en-US" sz="1800" b="1" dirty="0">
                <a:solidFill>
                  <a:schemeClr val="tx1"/>
                </a:solidFill>
              </a:rPr>
              <a:t>All-words</a:t>
            </a:r>
            <a:r>
              <a:rPr lang="en-US" sz="1800" dirty="0">
                <a:solidFill>
                  <a:schemeClr val="tx1"/>
                </a:solidFill>
              </a:rPr>
              <a:t> − This kind of corpora is used in the system, where it is expected to disambiguate all the words in a piece of running text.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51922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Approaches and Methods to Word Sense Disambiguation (WSD)</a:t>
            </a:r>
          </a:p>
          <a:p>
            <a:pPr marL="342900" indent="-342900" algn="l">
              <a:buClr>
                <a:srgbClr val="0070C0"/>
              </a:buClr>
              <a:buSzPct val="80000"/>
              <a:buFont typeface="Wingdings" pitchFamily="2" charset="2"/>
              <a:buChar char="u"/>
            </a:pPr>
            <a:r>
              <a:rPr lang="en-US" sz="1800" dirty="0">
                <a:solidFill>
                  <a:schemeClr val="tx1"/>
                </a:solidFill>
              </a:rPr>
              <a:t>Approaches and methods to WSD are classified according to the source of knowledge used in word disambiguation.</a:t>
            </a:r>
          </a:p>
          <a:p>
            <a:pPr marL="342900" indent="-342900" algn="l">
              <a:buClr>
                <a:srgbClr val="0070C0"/>
              </a:buClr>
              <a:buSzPct val="80000"/>
              <a:buFont typeface="Wingdings" pitchFamily="2" charset="2"/>
              <a:buChar char="u"/>
            </a:pPr>
            <a:r>
              <a:rPr lang="en-US" sz="1800" dirty="0">
                <a:solidFill>
                  <a:schemeClr val="tx1"/>
                </a:solidFill>
              </a:rPr>
              <a:t>Let us now see the four conventional methods to WSD:</a:t>
            </a:r>
          </a:p>
          <a:p>
            <a:pPr marL="342900" indent="-342900" algn="l">
              <a:buClr>
                <a:srgbClr val="0070C0"/>
              </a:buClr>
              <a:buSzPct val="80000"/>
              <a:buFont typeface="Wingdings" pitchFamily="2" charset="2"/>
              <a:buChar char="u"/>
            </a:pPr>
            <a:r>
              <a:rPr lang="en-US" sz="1800" b="1" dirty="0">
                <a:solidFill>
                  <a:schemeClr val="tx1"/>
                </a:solidFill>
              </a:rPr>
              <a:t>Dictionary-based or Knowledge-based Methods</a:t>
            </a:r>
          </a:p>
          <a:p>
            <a:pPr marL="342900" indent="-342900" algn="l">
              <a:buClr>
                <a:srgbClr val="0070C0"/>
              </a:buClr>
              <a:buSzPct val="80000"/>
              <a:buFont typeface="Wingdings" pitchFamily="2" charset="2"/>
              <a:buChar char="u"/>
            </a:pPr>
            <a:r>
              <a:rPr lang="en-US" sz="1800" dirty="0">
                <a:solidFill>
                  <a:schemeClr val="tx1"/>
                </a:solidFill>
              </a:rPr>
              <a:t>As the name suggests, for disambiguation, these methods primarily rely on dictionaries, treasures and lexical knowledge base. </a:t>
            </a:r>
          </a:p>
          <a:p>
            <a:pPr marL="342900" indent="-342900" algn="l">
              <a:buClr>
                <a:srgbClr val="0070C0"/>
              </a:buClr>
              <a:buSzPct val="80000"/>
              <a:buFont typeface="Wingdings" pitchFamily="2" charset="2"/>
              <a:buChar char="u"/>
            </a:pPr>
            <a:r>
              <a:rPr lang="en-US" sz="1800" dirty="0">
                <a:solidFill>
                  <a:schemeClr val="tx1"/>
                </a:solidFill>
              </a:rPr>
              <a:t>They do not use corpora evidences for disambiguation. The </a:t>
            </a:r>
            <a:r>
              <a:rPr lang="en-US" sz="1800" dirty="0" err="1">
                <a:solidFill>
                  <a:schemeClr val="tx1"/>
                </a:solidFill>
              </a:rPr>
              <a:t>Lesk</a:t>
            </a:r>
            <a:r>
              <a:rPr lang="en-US" sz="1800" dirty="0">
                <a:solidFill>
                  <a:schemeClr val="tx1"/>
                </a:solidFill>
              </a:rPr>
              <a:t> method is the seminal dictionary-based method introduced by Michael </a:t>
            </a:r>
            <a:r>
              <a:rPr lang="en-US" sz="1800" dirty="0" err="1">
                <a:solidFill>
                  <a:schemeClr val="tx1"/>
                </a:solidFill>
              </a:rPr>
              <a:t>Lesk</a:t>
            </a:r>
            <a:r>
              <a:rPr lang="en-US" sz="1800" dirty="0">
                <a:solidFill>
                  <a:schemeClr val="tx1"/>
                </a:solidFill>
              </a:rPr>
              <a:t> in 1986. </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Lesk</a:t>
            </a:r>
            <a:r>
              <a:rPr lang="en-US" sz="1800" dirty="0">
                <a:solidFill>
                  <a:schemeClr val="tx1"/>
                </a:solidFill>
              </a:rPr>
              <a:t> definition, on which the </a:t>
            </a:r>
            <a:r>
              <a:rPr lang="en-US" sz="1800" dirty="0" err="1">
                <a:solidFill>
                  <a:schemeClr val="tx1"/>
                </a:solidFill>
              </a:rPr>
              <a:t>Lesk</a:t>
            </a:r>
            <a:r>
              <a:rPr lang="en-US" sz="1800" dirty="0">
                <a:solidFill>
                  <a:schemeClr val="tx1"/>
                </a:solidFill>
              </a:rPr>
              <a:t> algorithm is based is </a:t>
            </a:r>
            <a:r>
              <a:rPr lang="en-US" sz="1800" b="1" dirty="0">
                <a:solidFill>
                  <a:schemeClr val="tx1"/>
                </a:solidFill>
              </a:rPr>
              <a:t>“measure overlap between sense definitions for all words in context”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However, in 2000, </a:t>
            </a:r>
            <a:r>
              <a:rPr lang="en-US" sz="1800" dirty="0" err="1">
                <a:solidFill>
                  <a:schemeClr val="tx1"/>
                </a:solidFill>
              </a:rPr>
              <a:t>Kilgarriff</a:t>
            </a:r>
            <a:r>
              <a:rPr lang="en-US" sz="1800" dirty="0">
                <a:solidFill>
                  <a:schemeClr val="tx1"/>
                </a:solidFill>
              </a:rPr>
              <a:t> and </a:t>
            </a:r>
            <a:r>
              <a:rPr lang="en-US" sz="1800" dirty="0" err="1">
                <a:solidFill>
                  <a:schemeClr val="tx1"/>
                </a:solidFill>
              </a:rPr>
              <a:t>Rosensweig</a:t>
            </a:r>
            <a:r>
              <a:rPr lang="en-US" sz="1800" dirty="0">
                <a:solidFill>
                  <a:schemeClr val="tx1"/>
                </a:solidFill>
              </a:rPr>
              <a:t> gave the simplified </a:t>
            </a:r>
            <a:r>
              <a:rPr lang="en-US" sz="1800" dirty="0" err="1">
                <a:solidFill>
                  <a:schemeClr val="tx1"/>
                </a:solidFill>
              </a:rPr>
              <a:t>Lesk</a:t>
            </a:r>
            <a:r>
              <a:rPr lang="en-US" sz="1800" dirty="0">
                <a:solidFill>
                  <a:schemeClr val="tx1"/>
                </a:solidFill>
              </a:rPr>
              <a:t> definition as </a:t>
            </a:r>
            <a:r>
              <a:rPr lang="en-US" sz="1800" b="1" dirty="0">
                <a:solidFill>
                  <a:schemeClr val="tx1"/>
                </a:solidFill>
              </a:rPr>
              <a:t>“measure overlap between sense definitions of word and current context”</a:t>
            </a:r>
            <a:r>
              <a:rPr lang="en-US" sz="1800" dirty="0">
                <a:solidFill>
                  <a:schemeClr val="tx1"/>
                </a:solidFill>
              </a:rPr>
              <a:t>, which further means identify the correct sense for one word at a time. </a:t>
            </a:r>
          </a:p>
          <a:p>
            <a:pPr marL="342900" indent="-342900" algn="l">
              <a:buClr>
                <a:srgbClr val="0070C0"/>
              </a:buClr>
              <a:buSzPct val="80000"/>
              <a:buFont typeface="Wingdings" pitchFamily="2" charset="2"/>
              <a:buChar char="u"/>
            </a:pPr>
            <a:r>
              <a:rPr lang="en-US" sz="1800" dirty="0">
                <a:solidFill>
                  <a:schemeClr val="tx1"/>
                </a:solidFill>
              </a:rPr>
              <a:t>Here the current context is the set of words in surrounding sentence or paragraph.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62297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724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Methods</a:t>
            </a:r>
          </a:p>
          <a:p>
            <a:pPr marL="342900" indent="-342900" algn="l">
              <a:buClr>
                <a:srgbClr val="0070C0"/>
              </a:buClr>
              <a:buSzPct val="80000"/>
              <a:buFont typeface="Wingdings" pitchFamily="2" charset="2"/>
              <a:buChar char="u"/>
            </a:pPr>
            <a:r>
              <a:rPr lang="en-US" sz="1800" dirty="0">
                <a:solidFill>
                  <a:schemeClr val="tx1"/>
                </a:solidFill>
              </a:rPr>
              <a:t>For disambiguation, machine learning methods make use of sense-annotated corpora to train. </a:t>
            </a:r>
          </a:p>
          <a:p>
            <a:pPr marL="342900" indent="-342900" algn="l">
              <a:buClr>
                <a:srgbClr val="0070C0"/>
              </a:buClr>
              <a:buSzPct val="80000"/>
              <a:buFont typeface="Wingdings" pitchFamily="2" charset="2"/>
              <a:buChar char="u"/>
            </a:pPr>
            <a:r>
              <a:rPr lang="en-US" sz="1800" dirty="0">
                <a:solidFill>
                  <a:schemeClr val="tx1"/>
                </a:solidFill>
              </a:rPr>
              <a:t>These methods assume that the context can provide enough evidence on its own to disambiguate the sense. </a:t>
            </a:r>
          </a:p>
          <a:p>
            <a:pPr marL="342900" indent="-342900" algn="l">
              <a:buClr>
                <a:srgbClr val="0070C0"/>
              </a:buClr>
              <a:buSzPct val="80000"/>
              <a:buFont typeface="Wingdings" pitchFamily="2" charset="2"/>
              <a:buChar char="u"/>
            </a:pPr>
            <a:r>
              <a:rPr lang="en-US" sz="1800" dirty="0">
                <a:solidFill>
                  <a:schemeClr val="tx1"/>
                </a:solidFill>
              </a:rPr>
              <a:t>In these methods, the words knowledge and reasoning are deemed unnecessary. </a:t>
            </a:r>
          </a:p>
          <a:p>
            <a:pPr marL="342900" indent="-342900" algn="l">
              <a:buClr>
                <a:srgbClr val="0070C0"/>
              </a:buClr>
              <a:buSzPct val="80000"/>
              <a:buFont typeface="Wingdings" pitchFamily="2" charset="2"/>
              <a:buChar char="u"/>
            </a:pPr>
            <a:r>
              <a:rPr lang="en-US" sz="1800" dirty="0">
                <a:solidFill>
                  <a:schemeClr val="tx1"/>
                </a:solidFill>
              </a:rPr>
              <a:t>The context is represented as a set of “features” of the words. It includes the information about the surrounding words also. </a:t>
            </a:r>
          </a:p>
          <a:p>
            <a:pPr marL="342900" indent="-342900" algn="l">
              <a:buClr>
                <a:srgbClr val="0070C0"/>
              </a:buClr>
              <a:buSzPct val="80000"/>
              <a:buFont typeface="Wingdings" pitchFamily="2" charset="2"/>
              <a:buChar char="u"/>
            </a:pPr>
            <a:r>
              <a:rPr lang="en-US" sz="1800" dirty="0">
                <a:solidFill>
                  <a:schemeClr val="tx1"/>
                </a:solidFill>
              </a:rPr>
              <a:t>Support vector machine and memory-based learning are the most successful supervised learning approaches to WSD. </a:t>
            </a:r>
          </a:p>
          <a:p>
            <a:pPr marL="342900" indent="-342900" algn="l">
              <a:buClr>
                <a:srgbClr val="0070C0"/>
              </a:buClr>
              <a:buSzPct val="80000"/>
              <a:buFont typeface="Wingdings" pitchFamily="2" charset="2"/>
              <a:buChar char="u"/>
            </a:pPr>
            <a:r>
              <a:rPr lang="en-US" sz="1800" dirty="0">
                <a:solidFill>
                  <a:schemeClr val="tx1"/>
                </a:solidFill>
              </a:rPr>
              <a:t>These methods rely on substantial amount of manually sense-tagged corpora, which is very expensive to create.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13838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Semi-supervised Methods</a:t>
            </a:r>
          </a:p>
          <a:p>
            <a:pPr marL="342900" indent="-342900" algn="l">
              <a:buClr>
                <a:srgbClr val="0070C0"/>
              </a:buClr>
              <a:buSzPct val="80000"/>
              <a:buFont typeface="Wingdings" pitchFamily="2" charset="2"/>
              <a:buChar char="u"/>
            </a:pPr>
            <a:r>
              <a:rPr lang="en-US" sz="1800" dirty="0">
                <a:solidFill>
                  <a:schemeClr val="tx1"/>
                </a:solidFill>
              </a:rPr>
              <a:t>Due to the lack of training corpus, most of the word sense disambiguation algorithms use semi-supervised learning methods. </a:t>
            </a:r>
          </a:p>
          <a:p>
            <a:pPr marL="342900" indent="-342900" algn="l">
              <a:buClr>
                <a:srgbClr val="0070C0"/>
              </a:buClr>
              <a:buSzPct val="80000"/>
              <a:buFont typeface="Wingdings" pitchFamily="2" charset="2"/>
              <a:buChar char="u"/>
            </a:pPr>
            <a:r>
              <a:rPr lang="en-US" sz="1800" dirty="0">
                <a:solidFill>
                  <a:schemeClr val="tx1"/>
                </a:solidFill>
              </a:rPr>
              <a:t>It is because semi-supervised methods use both labelled as well as unlabeled data. </a:t>
            </a:r>
          </a:p>
          <a:p>
            <a:pPr marL="342900" indent="-342900" algn="l">
              <a:buClr>
                <a:srgbClr val="0070C0"/>
              </a:buClr>
              <a:buSzPct val="80000"/>
              <a:buFont typeface="Wingdings" pitchFamily="2" charset="2"/>
              <a:buChar char="u"/>
            </a:pPr>
            <a:r>
              <a:rPr lang="en-US" sz="1800" dirty="0">
                <a:solidFill>
                  <a:schemeClr val="tx1"/>
                </a:solidFill>
              </a:rPr>
              <a:t>These methods require very small amount of annotated text and large amount of plain unannotated text. </a:t>
            </a:r>
          </a:p>
          <a:p>
            <a:pPr marL="342900" indent="-342900" algn="l">
              <a:buClr>
                <a:srgbClr val="0070C0"/>
              </a:buClr>
              <a:buSzPct val="80000"/>
              <a:buFont typeface="Wingdings" pitchFamily="2" charset="2"/>
              <a:buChar char="u"/>
            </a:pPr>
            <a:r>
              <a:rPr lang="en-US" sz="1800" dirty="0">
                <a:solidFill>
                  <a:schemeClr val="tx1"/>
                </a:solidFill>
              </a:rPr>
              <a:t>The technique that is used by </a:t>
            </a:r>
            <a:r>
              <a:rPr lang="en-US" sz="1800" dirty="0" err="1">
                <a:solidFill>
                  <a:schemeClr val="tx1"/>
                </a:solidFill>
              </a:rPr>
              <a:t>semisupervised</a:t>
            </a:r>
            <a:r>
              <a:rPr lang="en-US" sz="1800" dirty="0">
                <a:solidFill>
                  <a:schemeClr val="tx1"/>
                </a:solidFill>
              </a:rPr>
              <a:t> methods is bootstrapping from seed data.</a:t>
            </a:r>
          </a:p>
          <a:p>
            <a:pPr marL="342900" indent="-342900" algn="l">
              <a:buClr>
                <a:srgbClr val="0070C0"/>
              </a:buClr>
              <a:buSzPct val="80000"/>
              <a:buFont typeface="Wingdings" pitchFamily="2" charset="2"/>
              <a:buChar char="u"/>
            </a:pPr>
            <a:r>
              <a:rPr lang="en-US" sz="1800" b="1" dirty="0">
                <a:solidFill>
                  <a:schemeClr val="tx1"/>
                </a:solidFill>
              </a:rPr>
              <a:t>Unsupervised Methods</a:t>
            </a:r>
          </a:p>
          <a:p>
            <a:pPr marL="342900" indent="-342900" algn="l">
              <a:buClr>
                <a:srgbClr val="0070C0"/>
              </a:buClr>
              <a:buSzPct val="80000"/>
              <a:buFont typeface="Wingdings" pitchFamily="2" charset="2"/>
              <a:buChar char="u"/>
            </a:pPr>
            <a:r>
              <a:rPr lang="en-US" sz="1800" dirty="0">
                <a:solidFill>
                  <a:schemeClr val="tx1"/>
                </a:solidFill>
              </a:rPr>
              <a:t>These methods assume that similar senses occur in similar context. </a:t>
            </a:r>
          </a:p>
          <a:p>
            <a:pPr marL="342900" indent="-342900" algn="l">
              <a:buClr>
                <a:srgbClr val="0070C0"/>
              </a:buClr>
              <a:buSzPct val="80000"/>
              <a:buFont typeface="Wingdings" pitchFamily="2" charset="2"/>
              <a:buChar char="u"/>
            </a:pPr>
            <a:r>
              <a:rPr lang="en-US" sz="1800" dirty="0">
                <a:solidFill>
                  <a:schemeClr val="tx1"/>
                </a:solidFill>
              </a:rPr>
              <a:t>That is why the senses can be induced from text by clustering word occurrences by using some measure of similarity of the context. </a:t>
            </a:r>
          </a:p>
          <a:p>
            <a:pPr marL="342900" indent="-342900" algn="l">
              <a:buClr>
                <a:srgbClr val="0070C0"/>
              </a:buClr>
              <a:buSzPct val="80000"/>
              <a:buFont typeface="Wingdings" pitchFamily="2" charset="2"/>
              <a:buChar char="u"/>
            </a:pPr>
            <a:r>
              <a:rPr lang="en-US" sz="1800" dirty="0">
                <a:solidFill>
                  <a:schemeClr val="tx1"/>
                </a:solidFill>
              </a:rPr>
              <a:t>This task is called word sense induction or discrimination. </a:t>
            </a:r>
          </a:p>
          <a:p>
            <a:pPr marL="342900" indent="-342900" algn="l">
              <a:buClr>
                <a:srgbClr val="0070C0"/>
              </a:buClr>
              <a:buSzPct val="80000"/>
              <a:buFont typeface="Wingdings" pitchFamily="2" charset="2"/>
              <a:buChar char="u"/>
            </a:pPr>
            <a:r>
              <a:rPr lang="en-US" sz="1800" dirty="0">
                <a:solidFill>
                  <a:schemeClr val="tx1"/>
                </a:solidFill>
              </a:rPr>
              <a:t>Unsupervised methods have great potential to overcome the knowledge acquisition bottleneck due to non-dependency on manual efforts.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02386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Applications of Word Sense Disambiguation (WSD)</a:t>
            </a:r>
          </a:p>
          <a:p>
            <a:pPr marL="342900" indent="-342900" algn="l">
              <a:buClr>
                <a:srgbClr val="0070C0"/>
              </a:buClr>
              <a:buSzPct val="80000"/>
              <a:buFont typeface="Wingdings" pitchFamily="2" charset="2"/>
              <a:buChar char="u"/>
            </a:pPr>
            <a:r>
              <a:rPr lang="en-US" sz="1800" dirty="0">
                <a:solidFill>
                  <a:schemeClr val="tx1"/>
                </a:solidFill>
              </a:rPr>
              <a:t>Word sense disambiguation (WSD) is applied in almost every application of language technology.</a:t>
            </a:r>
          </a:p>
          <a:p>
            <a:pPr marL="342900" indent="-342900" algn="l">
              <a:buClr>
                <a:srgbClr val="0070C0"/>
              </a:buClr>
              <a:buSzPct val="80000"/>
              <a:buFont typeface="Wingdings" pitchFamily="2" charset="2"/>
              <a:buChar char="u"/>
            </a:pPr>
            <a:r>
              <a:rPr lang="en-US" sz="1800" dirty="0">
                <a:solidFill>
                  <a:schemeClr val="tx1"/>
                </a:solidFill>
              </a:rPr>
              <a:t>Let us now see the scope of WSD:</a:t>
            </a:r>
          </a:p>
          <a:p>
            <a:pPr marL="342900" indent="-342900" algn="l">
              <a:buClr>
                <a:srgbClr val="0070C0"/>
              </a:buClr>
              <a:buSzPct val="80000"/>
              <a:buFont typeface="Wingdings" pitchFamily="2" charset="2"/>
              <a:buChar char="u"/>
            </a:pPr>
            <a:r>
              <a:rPr lang="en-US" sz="1800" b="1" dirty="0">
                <a:solidFill>
                  <a:schemeClr val="tx1"/>
                </a:solidFill>
              </a:rPr>
              <a:t>Machine Translation</a:t>
            </a:r>
          </a:p>
          <a:p>
            <a:pPr marL="342900" indent="-342900" algn="l">
              <a:buClr>
                <a:srgbClr val="0070C0"/>
              </a:buClr>
              <a:buSzPct val="80000"/>
              <a:buFont typeface="Wingdings" pitchFamily="2" charset="2"/>
              <a:buChar char="u"/>
            </a:pPr>
            <a:r>
              <a:rPr lang="en-US" sz="1800" dirty="0">
                <a:solidFill>
                  <a:schemeClr val="tx1"/>
                </a:solidFill>
              </a:rPr>
              <a:t>Machine translation or MT is the most obvious application of WSD. </a:t>
            </a:r>
          </a:p>
          <a:p>
            <a:pPr marL="342900" indent="-342900" algn="l">
              <a:buClr>
                <a:srgbClr val="0070C0"/>
              </a:buClr>
              <a:buSzPct val="80000"/>
              <a:buFont typeface="Wingdings" pitchFamily="2" charset="2"/>
              <a:buChar char="u"/>
            </a:pPr>
            <a:r>
              <a:rPr lang="en-US" sz="1800" dirty="0">
                <a:solidFill>
                  <a:schemeClr val="tx1"/>
                </a:solidFill>
              </a:rPr>
              <a:t>In MT, Lexical choice for the words that have distinct translations for different senses, is done by WSD. </a:t>
            </a:r>
          </a:p>
          <a:p>
            <a:pPr marL="342900" indent="-342900" algn="l">
              <a:buClr>
                <a:srgbClr val="0070C0"/>
              </a:buClr>
              <a:buSzPct val="80000"/>
              <a:buFont typeface="Wingdings" pitchFamily="2" charset="2"/>
              <a:buChar char="u"/>
            </a:pPr>
            <a:r>
              <a:rPr lang="en-US" sz="1800" dirty="0">
                <a:solidFill>
                  <a:schemeClr val="tx1"/>
                </a:solidFill>
              </a:rPr>
              <a:t>The senses in MT are represented as words in the target language. </a:t>
            </a:r>
          </a:p>
          <a:p>
            <a:pPr marL="342900" indent="-342900" algn="l">
              <a:buClr>
                <a:srgbClr val="0070C0"/>
              </a:buClr>
              <a:buSzPct val="80000"/>
              <a:buFont typeface="Wingdings" pitchFamily="2" charset="2"/>
              <a:buChar char="u"/>
            </a:pPr>
            <a:r>
              <a:rPr lang="en-US" sz="1800" dirty="0">
                <a:solidFill>
                  <a:schemeClr val="tx1"/>
                </a:solidFill>
              </a:rPr>
              <a:t>Most of the machine translation systems do not use explicit WSD module.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3676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Word Sense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9523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Information Retrieval (IR)</a:t>
            </a:r>
          </a:p>
          <a:p>
            <a:pPr marL="342900" indent="-342900" algn="l">
              <a:buClr>
                <a:srgbClr val="0070C0"/>
              </a:buClr>
              <a:buSzPct val="80000"/>
              <a:buFont typeface="Wingdings" pitchFamily="2" charset="2"/>
              <a:buChar char="u"/>
            </a:pPr>
            <a:r>
              <a:rPr lang="en-US" sz="1800" dirty="0">
                <a:solidFill>
                  <a:schemeClr val="tx1"/>
                </a:solidFill>
              </a:rPr>
              <a:t>Information retrieval (IR) may be defined as a software program that deals with the organization, storage, retrieval and evaluation of information from document repositories particularly textual information. </a:t>
            </a:r>
          </a:p>
          <a:p>
            <a:pPr marL="342900" indent="-342900" algn="l">
              <a:buClr>
                <a:srgbClr val="0070C0"/>
              </a:buClr>
              <a:buSzPct val="80000"/>
              <a:buFont typeface="Wingdings" pitchFamily="2" charset="2"/>
              <a:buChar char="u"/>
            </a:pPr>
            <a:r>
              <a:rPr lang="en-US" sz="1800" dirty="0">
                <a:solidFill>
                  <a:schemeClr val="tx1"/>
                </a:solidFill>
              </a:rPr>
              <a:t>The system basically assists users in finding the information they required but it does not explicitly return the answers of the questions. WSD is used to resolve the ambiguities of the queries provided to IR system. </a:t>
            </a:r>
          </a:p>
          <a:p>
            <a:pPr marL="342900" indent="-342900" algn="l">
              <a:buClr>
                <a:srgbClr val="0070C0"/>
              </a:buClr>
              <a:buSzPct val="80000"/>
              <a:buFont typeface="Wingdings" pitchFamily="2" charset="2"/>
              <a:buChar char="u"/>
            </a:pPr>
            <a:r>
              <a:rPr lang="en-US" sz="1800" dirty="0">
                <a:solidFill>
                  <a:schemeClr val="tx1"/>
                </a:solidFill>
              </a:rPr>
              <a:t>As like MT, current IR systems do not explicitly use WSD module and they rely on the concept that user would type enough context in the query to only retrieve relevant documents.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https://www.tutorialspoint.com/natural_language_processing/natural_language_processing_word_sense_disambiguation.htm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2598739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1601</Words>
  <Application>Microsoft Office PowerPoint</Application>
  <PresentationFormat>On-screen Show (4:3)</PresentationFormat>
  <Paragraphs>130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7 Word Sense</vt:lpstr>
      <vt:lpstr>7 Word Sense</vt:lpstr>
      <vt:lpstr>7 Word Sense</vt:lpstr>
      <vt:lpstr>7 Word Sense</vt:lpstr>
      <vt:lpstr>7 Word Sense</vt:lpstr>
      <vt:lpstr>7 Word Sense</vt:lpstr>
      <vt:lpstr>7 Word Sense</vt:lpstr>
      <vt:lpstr>7 Word Sense</vt:lpstr>
      <vt:lpstr>7 Word Sense</vt:lpstr>
      <vt:lpstr>7 Word Sense</vt:lpstr>
      <vt:lpstr>7 Word Sense</vt:lpstr>
      <vt:lpstr>7 Word Sense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418</cp:revision>
  <dcterms:created xsi:type="dcterms:W3CDTF">2018-09-28T16:40:41Z</dcterms:created>
  <dcterms:modified xsi:type="dcterms:W3CDTF">2020-05-01T17:08:07Z</dcterms:modified>
</cp:coreProperties>
</file>