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1" r:id="rId5"/>
    <p:sldId id="262" r:id="rId6"/>
    <p:sldId id="263" r:id="rId7"/>
    <p:sldId id="264" r:id="rId8"/>
    <p:sldId id="265" r:id="rId9"/>
    <p:sldId id="266" r:id="rId10"/>
    <p:sldId id="268" r:id="rId11"/>
    <p:sldId id="267" r:id="rId12"/>
    <p:sldId id="269" r:id="rId13"/>
    <p:sldId id="270" r:id="rId14"/>
    <p:sldId id="271" r:id="rId15"/>
    <p:sldId id="272"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Discourse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882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example, the following passage can be represented as hierarchical structure −</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1</a:t>
            </a:r>
            <a:r>
              <a:rPr lang="en-US" sz="1800" dirty="0">
                <a:solidFill>
                  <a:schemeClr val="tx1"/>
                </a:solidFill>
              </a:rPr>
              <a:t> − Ram went to the bank to deposit money.</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2</a:t>
            </a:r>
            <a:r>
              <a:rPr lang="en-US" sz="1800" dirty="0">
                <a:solidFill>
                  <a:schemeClr val="tx1"/>
                </a:solidFill>
              </a:rPr>
              <a:t> − He then took a train to </a:t>
            </a:r>
            <a:r>
              <a:rPr lang="en-US" sz="1800" dirty="0" err="1">
                <a:solidFill>
                  <a:schemeClr val="tx1"/>
                </a:solidFill>
              </a:rPr>
              <a:t>Shyam’s</a:t>
            </a:r>
            <a:r>
              <a:rPr lang="en-US" sz="1800" dirty="0">
                <a:solidFill>
                  <a:schemeClr val="tx1"/>
                </a:solidFill>
              </a:rPr>
              <a:t> cloth shop.</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3</a:t>
            </a:r>
            <a:r>
              <a:rPr lang="en-US" sz="1800" dirty="0">
                <a:solidFill>
                  <a:schemeClr val="tx1"/>
                </a:solidFill>
              </a:rPr>
              <a:t> − He wanted to buy some clothes.</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4</a:t>
            </a:r>
            <a:r>
              <a:rPr lang="en-US" sz="1800" dirty="0">
                <a:solidFill>
                  <a:schemeClr val="tx1"/>
                </a:solidFill>
              </a:rPr>
              <a:t> − He do not have new clothes for party.</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5</a:t>
            </a:r>
            <a:r>
              <a:rPr lang="en-US" sz="1800" dirty="0">
                <a:solidFill>
                  <a:schemeClr val="tx1"/>
                </a:solidFill>
              </a:rPr>
              <a:t> − He also wanted to talk to </a:t>
            </a:r>
            <a:r>
              <a:rPr lang="en-US" sz="1800" dirty="0" err="1">
                <a:solidFill>
                  <a:schemeClr val="tx1"/>
                </a:solidFill>
              </a:rPr>
              <a:t>Shyam</a:t>
            </a:r>
            <a:r>
              <a:rPr lang="en-US" sz="1800" dirty="0">
                <a:solidFill>
                  <a:schemeClr val="tx1"/>
                </a:solidFill>
              </a:rPr>
              <a:t> regarding his health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558658D0-88CC-4E8B-81D8-7F4C88CF472C}"/>
              </a:ext>
            </a:extLst>
          </p:cNvPr>
          <p:cNvSpPr/>
          <p:nvPr/>
        </p:nvSpPr>
        <p:spPr>
          <a:xfrm>
            <a:off x="3131840" y="3548039"/>
            <a:ext cx="144016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Occasion (e</a:t>
            </a:r>
            <a:r>
              <a:rPr lang="en-US" sz="1400" baseline="-25000" dirty="0">
                <a:solidFill>
                  <a:schemeClr val="tx1"/>
                </a:solidFill>
              </a:rPr>
              <a:t>1</a:t>
            </a:r>
            <a:r>
              <a:rPr lang="en-US" sz="1400" dirty="0">
                <a:solidFill>
                  <a:schemeClr val="tx1"/>
                </a:solidFill>
              </a:rPr>
              <a:t>; e</a:t>
            </a:r>
            <a:r>
              <a:rPr lang="en-US" sz="1400" baseline="-25000" dirty="0">
                <a:solidFill>
                  <a:schemeClr val="tx1"/>
                </a:solidFill>
              </a:rPr>
              <a:t>2</a:t>
            </a:r>
            <a:r>
              <a:rPr lang="en-US" sz="1400" dirty="0">
                <a:solidFill>
                  <a:schemeClr val="tx1"/>
                </a:solidFill>
              </a:rPr>
              <a:t>)</a:t>
            </a:r>
          </a:p>
        </p:txBody>
      </p:sp>
      <p:sp>
        <p:nvSpPr>
          <p:cNvPr id="9" name="Rectangle 8">
            <a:extLst>
              <a:ext uri="{FF2B5EF4-FFF2-40B4-BE49-F238E27FC236}">
                <a16:creationId xmlns:a16="http://schemas.microsoft.com/office/drawing/2014/main" id="{5A901321-0F78-4D0A-88C2-C858117B0259}"/>
              </a:ext>
            </a:extLst>
          </p:cNvPr>
          <p:cNvSpPr/>
          <p:nvPr/>
        </p:nvSpPr>
        <p:spPr>
          <a:xfrm>
            <a:off x="2289647" y="421073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1</a:t>
            </a:r>
            <a:r>
              <a:rPr lang="en-US" sz="1400" dirty="0">
                <a:solidFill>
                  <a:schemeClr val="tx1"/>
                </a:solidFill>
              </a:rPr>
              <a:t> (e</a:t>
            </a:r>
            <a:r>
              <a:rPr lang="en-US" sz="1400" baseline="-25000" dirty="0">
                <a:solidFill>
                  <a:schemeClr val="tx1"/>
                </a:solidFill>
              </a:rPr>
              <a:t>1</a:t>
            </a:r>
            <a:r>
              <a:rPr lang="en-US" sz="1400" dirty="0">
                <a:solidFill>
                  <a:schemeClr val="tx1"/>
                </a:solidFill>
              </a:rPr>
              <a:t>)</a:t>
            </a:r>
          </a:p>
        </p:txBody>
      </p:sp>
      <p:sp>
        <p:nvSpPr>
          <p:cNvPr id="10" name="Rectangle 9">
            <a:extLst>
              <a:ext uri="{FF2B5EF4-FFF2-40B4-BE49-F238E27FC236}">
                <a16:creationId xmlns:a16="http://schemas.microsoft.com/office/drawing/2014/main" id="{422A2F7E-B880-40C7-837F-DB009E01AA9C}"/>
              </a:ext>
            </a:extLst>
          </p:cNvPr>
          <p:cNvSpPr/>
          <p:nvPr/>
        </p:nvSpPr>
        <p:spPr>
          <a:xfrm>
            <a:off x="4041203" y="4210731"/>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Explanation  (e</a:t>
            </a:r>
            <a:r>
              <a:rPr lang="en-US" sz="1400" baseline="-25000" dirty="0">
                <a:solidFill>
                  <a:schemeClr val="tx1"/>
                </a:solidFill>
              </a:rPr>
              <a:t>2</a:t>
            </a:r>
            <a:r>
              <a:rPr lang="en-US" sz="1400" dirty="0">
                <a:solidFill>
                  <a:schemeClr val="tx1"/>
                </a:solidFill>
              </a:rPr>
              <a:t>)</a:t>
            </a:r>
          </a:p>
        </p:txBody>
      </p:sp>
      <p:cxnSp>
        <p:nvCxnSpPr>
          <p:cNvPr id="13" name="Straight Connector 12">
            <a:extLst>
              <a:ext uri="{FF2B5EF4-FFF2-40B4-BE49-F238E27FC236}">
                <a16:creationId xmlns:a16="http://schemas.microsoft.com/office/drawing/2014/main" id="{2D82B1DE-FB77-43C3-AC7B-F890E2BF3E3F}"/>
              </a:ext>
            </a:extLst>
          </p:cNvPr>
          <p:cNvCxnSpPr>
            <a:cxnSpLocks/>
            <a:stCxn id="7" idx="2"/>
            <a:endCxn id="9" idx="0"/>
          </p:cNvCxnSpPr>
          <p:nvPr/>
        </p:nvCxnSpPr>
        <p:spPr>
          <a:xfrm flipH="1">
            <a:off x="2789462" y="3764063"/>
            <a:ext cx="1062458" cy="4466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1350E2-324E-4790-BEE2-5E8EBA7A0AD4}"/>
              </a:ext>
            </a:extLst>
          </p:cNvPr>
          <p:cNvCxnSpPr>
            <a:cxnSpLocks/>
            <a:stCxn id="7" idx="2"/>
            <a:endCxn id="10" idx="0"/>
          </p:cNvCxnSpPr>
          <p:nvPr/>
        </p:nvCxnSpPr>
        <p:spPr>
          <a:xfrm>
            <a:off x="3851920" y="3764063"/>
            <a:ext cx="909363" cy="4466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86D2F6-611F-4C00-BDC5-E4C998E2BB22}"/>
              </a:ext>
            </a:extLst>
          </p:cNvPr>
          <p:cNvSpPr/>
          <p:nvPr/>
        </p:nvSpPr>
        <p:spPr>
          <a:xfrm>
            <a:off x="3165425" y="4882116"/>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2</a:t>
            </a:r>
            <a:r>
              <a:rPr lang="en-US" sz="1400" dirty="0">
                <a:solidFill>
                  <a:schemeClr val="tx1"/>
                </a:solidFill>
              </a:rPr>
              <a:t> (e</a:t>
            </a:r>
            <a:r>
              <a:rPr lang="en-US" sz="1400" baseline="-25000" dirty="0">
                <a:solidFill>
                  <a:schemeClr val="tx1"/>
                </a:solidFill>
              </a:rPr>
              <a:t>2</a:t>
            </a:r>
            <a:r>
              <a:rPr lang="en-US" sz="1400" dirty="0">
                <a:solidFill>
                  <a:schemeClr val="tx1"/>
                </a:solidFill>
              </a:rPr>
              <a:t>)</a:t>
            </a:r>
          </a:p>
        </p:txBody>
      </p:sp>
      <p:cxnSp>
        <p:nvCxnSpPr>
          <p:cNvPr id="21" name="Straight Connector 20">
            <a:extLst>
              <a:ext uri="{FF2B5EF4-FFF2-40B4-BE49-F238E27FC236}">
                <a16:creationId xmlns:a16="http://schemas.microsoft.com/office/drawing/2014/main" id="{7FB00247-9FEE-4FF2-A602-229D6DD787ED}"/>
              </a:ext>
            </a:extLst>
          </p:cNvPr>
          <p:cNvCxnSpPr>
            <a:cxnSpLocks/>
            <a:stCxn id="10" idx="2"/>
            <a:endCxn id="20" idx="0"/>
          </p:cNvCxnSpPr>
          <p:nvPr/>
        </p:nvCxnSpPr>
        <p:spPr>
          <a:xfrm flipH="1">
            <a:off x="3665240" y="4424118"/>
            <a:ext cx="1096043" cy="4579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3882D71-2B7A-4699-8026-EE73700B2DE8}"/>
              </a:ext>
            </a:extLst>
          </p:cNvPr>
          <p:cNvSpPr/>
          <p:nvPr/>
        </p:nvSpPr>
        <p:spPr>
          <a:xfrm>
            <a:off x="4725911" y="4883434"/>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Parallel  (e</a:t>
            </a:r>
            <a:r>
              <a:rPr lang="en-US" sz="1400" baseline="-25000" dirty="0">
                <a:solidFill>
                  <a:schemeClr val="tx1"/>
                </a:solidFill>
              </a:rPr>
              <a:t>3</a:t>
            </a:r>
            <a:r>
              <a:rPr lang="en-US" sz="1400" dirty="0">
                <a:solidFill>
                  <a:schemeClr val="tx1"/>
                </a:solidFill>
              </a:rPr>
              <a:t>; e</a:t>
            </a:r>
            <a:r>
              <a:rPr lang="en-US" sz="1400" baseline="-25000" dirty="0">
                <a:solidFill>
                  <a:schemeClr val="tx1"/>
                </a:solidFill>
              </a:rPr>
              <a:t>5</a:t>
            </a:r>
            <a:r>
              <a:rPr lang="en-US" sz="1400" dirty="0">
                <a:solidFill>
                  <a:schemeClr val="tx1"/>
                </a:solidFill>
              </a:rPr>
              <a:t>)</a:t>
            </a:r>
          </a:p>
        </p:txBody>
      </p:sp>
      <p:sp>
        <p:nvSpPr>
          <p:cNvPr id="26" name="Rectangle 25">
            <a:extLst>
              <a:ext uri="{FF2B5EF4-FFF2-40B4-BE49-F238E27FC236}">
                <a16:creationId xmlns:a16="http://schemas.microsoft.com/office/drawing/2014/main" id="{D675EFDC-01C2-445E-934C-3DC609F76CEC}"/>
              </a:ext>
            </a:extLst>
          </p:cNvPr>
          <p:cNvSpPr/>
          <p:nvPr/>
        </p:nvSpPr>
        <p:spPr>
          <a:xfrm>
            <a:off x="4052128" y="5553501"/>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Explanation  (e</a:t>
            </a:r>
            <a:r>
              <a:rPr lang="en-US" sz="1400" baseline="-25000" dirty="0">
                <a:solidFill>
                  <a:schemeClr val="tx1"/>
                </a:solidFill>
              </a:rPr>
              <a:t>3</a:t>
            </a:r>
            <a:r>
              <a:rPr lang="en-US" sz="1400" dirty="0">
                <a:solidFill>
                  <a:schemeClr val="tx1"/>
                </a:solidFill>
              </a:rPr>
              <a:t>)</a:t>
            </a:r>
          </a:p>
        </p:txBody>
      </p:sp>
      <p:sp>
        <p:nvSpPr>
          <p:cNvPr id="27" name="Rectangle 26">
            <a:extLst>
              <a:ext uri="{FF2B5EF4-FFF2-40B4-BE49-F238E27FC236}">
                <a16:creationId xmlns:a16="http://schemas.microsoft.com/office/drawing/2014/main" id="{9F9F480A-A0DE-45C7-8E04-7388DA5E4128}"/>
              </a:ext>
            </a:extLst>
          </p:cNvPr>
          <p:cNvSpPr/>
          <p:nvPr/>
        </p:nvSpPr>
        <p:spPr>
          <a:xfrm>
            <a:off x="5749972" y="55535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5</a:t>
            </a:r>
            <a:r>
              <a:rPr lang="en-US" sz="1400" dirty="0">
                <a:solidFill>
                  <a:schemeClr val="tx1"/>
                </a:solidFill>
              </a:rPr>
              <a:t> (e</a:t>
            </a:r>
            <a:r>
              <a:rPr lang="en-US" sz="1400" baseline="-25000" dirty="0">
                <a:solidFill>
                  <a:schemeClr val="tx1"/>
                </a:solidFill>
              </a:rPr>
              <a:t>5</a:t>
            </a:r>
            <a:r>
              <a:rPr lang="en-US" sz="1400" dirty="0">
                <a:solidFill>
                  <a:schemeClr val="tx1"/>
                </a:solidFill>
              </a:rPr>
              <a:t>)</a:t>
            </a:r>
          </a:p>
        </p:txBody>
      </p:sp>
      <p:cxnSp>
        <p:nvCxnSpPr>
          <p:cNvPr id="28" name="Straight Connector 27">
            <a:extLst>
              <a:ext uri="{FF2B5EF4-FFF2-40B4-BE49-F238E27FC236}">
                <a16:creationId xmlns:a16="http://schemas.microsoft.com/office/drawing/2014/main" id="{C98874EC-88B7-43D2-BDA8-CB0DE3EFAE61}"/>
              </a:ext>
            </a:extLst>
          </p:cNvPr>
          <p:cNvCxnSpPr>
            <a:cxnSpLocks/>
            <a:stCxn id="10" idx="2"/>
            <a:endCxn id="25" idx="0"/>
          </p:cNvCxnSpPr>
          <p:nvPr/>
        </p:nvCxnSpPr>
        <p:spPr>
          <a:xfrm>
            <a:off x="4761283" y="4424118"/>
            <a:ext cx="684708" cy="4593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840396C-765A-4BCB-BCFE-2962A6552478}"/>
              </a:ext>
            </a:extLst>
          </p:cNvPr>
          <p:cNvCxnSpPr>
            <a:cxnSpLocks/>
            <a:stCxn id="25" idx="2"/>
            <a:endCxn id="27" idx="0"/>
          </p:cNvCxnSpPr>
          <p:nvPr/>
        </p:nvCxnSpPr>
        <p:spPr>
          <a:xfrm>
            <a:off x="5445991" y="5096821"/>
            <a:ext cx="803796" cy="456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37E24E-9FA9-4C14-928A-2C58ABFDDE97}"/>
              </a:ext>
            </a:extLst>
          </p:cNvPr>
          <p:cNvCxnSpPr>
            <a:cxnSpLocks/>
            <a:stCxn id="25" idx="2"/>
            <a:endCxn id="26" idx="0"/>
          </p:cNvCxnSpPr>
          <p:nvPr/>
        </p:nvCxnSpPr>
        <p:spPr>
          <a:xfrm flipH="1">
            <a:off x="4772208" y="5096821"/>
            <a:ext cx="673783" cy="456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9098718-F4DC-4F6A-B6D4-A9410A33FF5F}"/>
              </a:ext>
            </a:extLst>
          </p:cNvPr>
          <p:cNvSpPr/>
          <p:nvPr/>
        </p:nvSpPr>
        <p:spPr>
          <a:xfrm>
            <a:off x="3665240" y="62457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3</a:t>
            </a:r>
            <a:r>
              <a:rPr lang="en-US" sz="1400" dirty="0">
                <a:solidFill>
                  <a:schemeClr val="tx1"/>
                </a:solidFill>
              </a:rPr>
              <a:t> (e</a:t>
            </a:r>
            <a:r>
              <a:rPr lang="en-US" sz="1400" baseline="-25000" dirty="0">
                <a:solidFill>
                  <a:schemeClr val="tx1"/>
                </a:solidFill>
              </a:rPr>
              <a:t>3</a:t>
            </a:r>
            <a:r>
              <a:rPr lang="en-US" sz="1400" dirty="0">
                <a:solidFill>
                  <a:schemeClr val="tx1"/>
                </a:solidFill>
              </a:rPr>
              <a:t>)</a:t>
            </a:r>
          </a:p>
        </p:txBody>
      </p:sp>
      <p:cxnSp>
        <p:nvCxnSpPr>
          <p:cNvPr id="41" name="Straight Connector 40">
            <a:extLst>
              <a:ext uri="{FF2B5EF4-FFF2-40B4-BE49-F238E27FC236}">
                <a16:creationId xmlns:a16="http://schemas.microsoft.com/office/drawing/2014/main" id="{1BAD6139-81AB-4C1E-8F50-077FE0AF8F41}"/>
              </a:ext>
            </a:extLst>
          </p:cNvPr>
          <p:cNvCxnSpPr>
            <a:cxnSpLocks/>
            <a:stCxn id="26" idx="2"/>
            <a:endCxn id="40" idx="0"/>
          </p:cNvCxnSpPr>
          <p:nvPr/>
        </p:nvCxnSpPr>
        <p:spPr>
          <a:xfrm flipH="1">
            <a:off x="4165055" y="5766888"/>
            <a:ext cx="607153" cy="4788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A7120BF-AF05-4DED-8584-5608087FF00F}"/>
              </a:ext>
            </a:extLst>
          </p:cNvPr>
          <p:cNvSpPr/>
          <p:nvPr/>
        </p:nvSpPr>
        <p:spPr>
          <a:xfrm>
            <a:off x="5040833" y="62457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4</a:t>
            </a:r>
            <a:r>
              <a:rPr lang="en-US" sz="1400" dirty="0">
                <a:solidFill>
                  <a:schemeClr val="tx1"/>
                </a:solidFill>
              </a:rPr>
              <a:t> (e</a:t>
            </a:r>
            <a:r>
              <a:rPr lang="en-US" sz="1400" baseline="-25000" dirty="0">
                <a:solidFill>
                  <a:schemeClr val="tx1"/>
                </a:solidFill>
              </a:rPr>
              <a:t>4</a:t>
            </a:r>
            <a:r>
              <a:rPr lang="en-US" sz="1400" dirty="0">
                <a:solidFill>
                  <a:schemeClr val="tx1"/>
                </a:solidFill>
              </a:rPr>
              <a:t>)</a:t>
            </a:r>
          </a:p>
        </p:txBody>
      </p:sp>
      <p:cxnSp>
        <p:nvCxnSpPr>
          <p:cNvPr id="45" name="Straight Connector 44">
            <a:extLst>
              <a:ext uri="{FF2B5EF4-FFF2-40B4-BE49-F238E27FC236}">
                <a16:creationId xmlns:a16="http://schemas.microsoft.com/office/drawing/2014/main" id="{FDEF34FF-DA44-4870-8EBD-FD42F77246EE}"/>
              </a:ext>
            </a:extLst>
          </p:cNvPr>
          <p:cNvCxnSpPr>
            <a:stCxn id="26" idx="2"/>
            <a:endCxn id="44" idx="0"/>
          </p:cNvCxnSpPr>
          <p:nvPr/>
        </p:nvCxnSpPr>
        <p:spPr>
          <a:xfrm>
            <a:off x="4772208" y="5766888"/>
            <a:ext cx="768440" cy="4788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86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Reference Resolution</a:t>
            </a:r>
          </a:p>
          <a:p>
            <a:pPr marL="342900" indent="-342900" algn="l">
              <a:buClr>
                <a:srgbClr val="0070C0"/>
              </a:buClr>
              <a:buSzPct val="80000"/>
              <a:buFont typeface="Wingdings" pitchFamily="2" charset="2"/>
              <a:buChar char="u"/>
            </a:pPr>
            <a:r>
              <a:rPr lang="en-US" sz="1800" dirty="0">
                <a:solidFill>
                  <a:schemeClr val="tx1"/>
                </a:solidFill>
              </a:rPr>
              <a:t>Interpretation of the sentences from any discourse is another important task and to achieve this we need to know who or what entity is being talked about. </a:t>
            </a:r>
          </a:p>
          <a:p>
            <a:pPr marL="342900" indent="-342900" algn="l">
              <a:buClr>
                <a:srgbClr val="0070C0"/>
              </a:buClr>
              <a:buSzPct val="80000"/>
              <a:buFont typeface="Wingdings" pitchFamily="2" charset="2"/>
              <a:buChar char="u"/>
            </a:pPr>
            <a:r>
              <a:rPr lang="en-US" sz="1800" dirty="0">
                <a:solidFill>
                  <a:schemeClr val="tx1"/>
                </a:solidFill>
              </a:rPr>
              <a:t>Here, interpretation reference is the key element. </a:t>
            </a:r>
          </a:p>
          <a:p>
            <a:pPr marL="342900" indent="-342900" algn="l">
              <a:buClr>
                <a:srgbClr val="0070C0"/>
              </a:buClr>
              <a:buSzPct val="80000"/>
              <a:buFont typeface="Wingdings" pitchFamily="2" charset="2"/>
              <a:buChar char="u"/>
            </a:pPr>
            <a:r>
              <a:rPr lang="en-US" sz="1800" b="1" dirty="0">
                <a:solidFill>
                  <a:schemeClr val="tx1"/>
                </a:solidFill>
              </a:rPr>
              <a:t>Reference</a:t>
            </a:r>
            <a:r>
              <a:rPr lang="en-US" sz="1800" dirty="0">
                <a:solidFill>
                  <a:schemeClr val="tx1"/>
                </a:solidFill>
              </a:rPr>
              <a:t> may be defined as the linguistic expression to denote an entity or individual. </a:t>
            </a:r>
          </a:p>
          <a:p>
            <a:pPr marL="342900" indent="-342900" algn="l">
              <a:buClr>
                <a:srgbClr val="0070C0"/>
              </a:buClr>
              <a:buSzPct val="80000"/>
              <a:buFont typeface="Wingdings" pitchFamily="2" charset="2"/>
              <a:buChar char="u"/>
            </a:pPr>
            <a:r>
              <a:rPr lang="en-US" sz="1800" dirty="0">
                <a:solidFill>
                  <a:schemeClr val="tx1"/>
                </a:solidFill>
              </a:rPr>
              <a:t>For example, in the passage, </a:t>
            </a:r>
            <a:r>
              <a:rPr lang="en-US" sz="1800" u="sng" dirty="0">
                <a:solidFill>
                  <a:schemeClr val="tx1"/>
                </a:solidFill>
              </a:rPr>
              <a:t>Ram</a:t>
            </a:r>
            <a:r>
              <a:rPr lang="en-US" sz="1800" dirty="0">
                <a:solidFill>
                  <a:schemeClr val="tx1"/>
                </a:solidFill>
              </a:rPr>
              <a:t>, </a:t>
            </a:r>
            <a:r>
              <a:rPr lang="en-US" sz="1800" u="sng" dirty="0">
                <a:solidFill>
                  <a:schemeClr val="tx1"/>
                </a:solidFill>
              </a:rPr>
              <a:t>the manager of ABC bank</a:t>
            </a:r>
            <a:r>
              <a:rPr lang="en-US" sz="1800" dirty="0">
                <a:solidFill>
                  <a:schemeClr val="tx1"/>
                </a:solidFill>
              </a:rPr>
              <a:t>, saw </a:t>
            </a:r>
            <a:r>
              <a:rPr lang="en-US" sz="1800" u="sng" dirty="0">
                <a:solidFill>
                  <a:schemeClr val="tx1"/>
                </a:solidFill>
              </a:rPr>
              <a:t>his</a:t>
            </a:r>
            <a:r>
              <a:rPr lang="en-US" sz="1800" dirty="0">
                <a:solidFill>
                  <a:schemeClr val="tx1"/>
                </a:solidFill>
              </a:rPr>
              <a:t> friend </a:t>
            </a:r>
            <a:r>
              <a:rPr lang="en-US" sz="1800" dirty="0" err="1">
                <a:solidFill>
                  <a:schemeClr val="tx1"/>
                </a:solidFill>
              </a:rPr>
              <a:t>Shyam</a:t>
            </a:r>
            <a:r>
              <a:rPr lang="en-US" sz="1800" dirty="0">
                <a:solidFill>
                  <a:schemeClr val="tx1"/>
                </a:solidFill>
              </a:rPr>
              <a:t> at a shop. </a:t>
            </a:r>
            <a:r>
              <a:rPr lang="en-US" sz="1800" u="sng" dirty="0">
                <a:solidFill>
                  <a:schemeClr val="tx1"/>
                </a:solidFill>
              </a:rPr>
              <a:t>He</a:t>
            </a:r>
            <a:r>
              <a:rPr lang="en-US" sz="1800" dirty="0">
                <a:solidFill>
                  <a:schemeClr val="tx1"/>
                </a:solidFill>
              </a:rPr>
              <a:t> went to meet him, the linguistic expressions like Ram, His, He are reference.</a:t>
            </a:r>
          </a:p>
          <a:p>
            <a:pPr marL="342900" indent="-342900" algn="l">
              <a:buClr>
                <a:srgbClr val="0070C0"/>
              </a:buClr>
              <a:buSzPct val="80000"/>
              <a:buFont typeface="Wingdings" pitchFamily="2" charset="2"/>
              <a:buChar char="u"/>
            </a:pPr>
            <a:r>
              <a:rPr lang="en-US" sz="1800" dirty="0">
                <a:solidFill>
                  <a:schemeClr val="tx1"/>
                </a:solidFill>
              </a:rPr>
              <a:t>On the same note, </a:t>
            </a:r>
            <a:r>
              <a:rPr lang="en-US" sz="1800" b="1" dirty="0">
                <a:solidFill>
                  <a:schemeClr val="tx1"/>
                </a:solidFill>
              </a:rPr>
              <a:t>reference resolution</a:t>
            </a:r>
            <a:r>
              <a:rPr lang="en-US" sz="1800" dirty="0">
                <a:solidFill>
                  <a:schemeClr val="tx1"/>
                </a:solidFill>
              </a:rPr>
              <a:t> may be defined as the task of determining what entities are referred to by which linguistic expression.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0515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Terminology Used in Reference Resolution</a:t>
            </a:r>
          </a:p>
          <a:p>
            <a:pPr marL="342900" indent="-342900" algn="l">
              <a:buClr>
                <a:srgbClr val="0070C0"/>
              </a:buClr>
              <a:buSzPct val="80000"/>
              <a:buFont typeface="Wingdings" pitchFamily="2" charset="2"/>
              <a:buChar char="u"/>
            </a:pPr>
            <a:r>
              <a:rPr lang="en-US" sz="1800" dirty="0">
                <a:solidFill>
                  <a:schemeClr val="tx1"/>
                </a:solidFill>
              </a:rPr>
              <a:t>We use the following terminologies in reference resolution −</a:t>
            </a:r>
          </a:p>
          <a:p>
            <a:pPr marL="800100" lvl="1" indent="-342900" algn="l">
              <a:buClr>
                <a:srgbClr val="0070C0"/>
              </a:buClr>
              <a:buSzPct val="80000"/>
              <a:buFont typeface="Wingdings" pitchFamily="2" charset="2"/>
              <a:buChar char="u"/>
            </a:pPr>
            <a:r>
              <a:rPr lang="en-US" sz="1800" b="1" dirty="0">
                <a:solidFill>
                  <a:schemeClr val="tx1"/>
                </a:solidFill>
              </a:rPr>
              <a:t>Referring expression: </a:t>
            </a:r>
            <a:r>
              <a:rPr lang="en-US" sz="1800" dirty="0">
                <a:solidFill>
                  <a:schemeClr val="tx1"/>
                </a:solidFill>
              </a:rPr>
              <a:t>The natural language expression that is used to perform reference is called a referring expression. For example, the passage used above is a referring expression.</a:t>
            </a:r>
          </a:p>
          <a:p>
            <a:pPr marL="800100" lvl="1" indent="-342900" algn="l">
              <a:buClr>
                <a:srgbClr val="0070C0"/>
              </a:buClr>
              <a:buSzPct val="80000"/>
              <a:buFont typeface="Wingdings" pitchFamily="2" charset="2"/>
              <a:buChar char="u"/>
            </a:pPr>
            <a:r>
              <a:rPr lang="en-US" sz="1800" b="1" dirty="0">
                <a:solidFill>
                  <a:schemeClr val="tx1"/>
                </a:solidFill>
              </a:rPr>
              <a:t>Referent: </a:t>
            </a:r>
            <a:r>
              <a:rPr lang="en-US" sz="1800" dirty="0">
                <a:solidFill>
                  <a:schemeClr val="tx1"/>
                </a:solidFill>
              </a:rPr>
              <a:t>It is the entity that is referred. For example, in the last given example Ram is a referent.</a:t>
            </a:r>
          </a:p>
          <a:p>
            <a:pPr marL="800100" lvl="1" indent="-342900" algn="l">
              <a:buClr>
                <a:srgbClr val="0070C0"/>
              </a:buClr>
              <a:buSzPct val="80000"/>
              <a:buFont typeface="Wingdings" pitchFamily="2" charset="2"/>
              <a:buChar char="u"/>
            </a:pPr>
            <a:r>
              <a:rPr lang="en-US" sz="1800" b="1" dirty="0" err="1">
                <a:solidFill>
                  <a:schemeClr val="tx1"/>
                </a:solidFill>
              </a:rPr>
              <a:t>Corefer</a:t>
            </a:r>
            <a:r>
              <a:rPr lang="en-US" sz="1800" b="1" dirty="0">
                <a:solidFill>
                  <a:schemeClr val="tx1"/>
                </a:solidFill>
              </a:rPr>
              <a:t>: </a:t>
            </a:r>
            <a:r>
              <a:rPr lang="en-US" sz="1800" dirty="0">
                <a:solidFill>
                  <a:schemeClr val="tx1"/>
                </a:solidFill>
              </a:rPr>
              <a:t>When two expressions are used to refer to the same entity, they are called </a:t>
            </a:r>
            <a:r>
              <a:rPr lang="en-US" sz="1800" dirty="0" err="1">
                <a:solidFill>
                  <a:schemeClr val="tx1"/>
                </a:solidFill>
              </a:rPr>
              <a:t>corefers</a:t>
            </a:r>
            <a:r>
              <a:rPr lang="en-US" sz="1800" dirty="0">
                <a:solidFill>
                  <a:schemeClr val="tx1"/>
                </a:solidFill>
              </a:rPr>
              <a:t>. For example, </a:t>
            </a:r>
            <a:r>
              <a:rPr lang="en-US" sz="1800" b="1" i="1" dirty="0">
                <a:solidFill>
                  <a:schemeClr val="tx1"/>
                </a:solidFill>
              </a:rPr>
              <a:t>Ram</a:t>
            </a:r>
            <a:r>
              <a:rPr lang="en-US" sz="1800" dirty="0">
                <a:solidFill>
                  <a:schemeClr val="tx1"/>
                </a:solidFill>
              </a:rPr>
              <a:t> and </a:t>
            </a:r>
            <a:r>
              <a:rPr lang="en-US" sz="1800" b="1" i="1" dirty="0">
                <a:solidFill>
                  <a:schemeClr val="tx1"/>
                </a:solidFill>
              </a:rPr>
              <a:t>he</a:t>
            </a:r>
            <a:r>
              <a:rPr lang="en-US" sz="1800" dirty="0">
                <a:solidFill>
                  <a:schemeClr val="tx1"/>
                </a:solidFill>
              </a:rPr>
              <a:t> are </a:t>
            </a:r>
            <a:r>
              <a:rPr lang="en-US" sz="1800" dirty="0" err="1">
                <a:solidFill>
                  <a:schemeClr val="tx1"/>
                </a:solidFill>
              </a:rPr>
              <a:t>corefers</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Antecedent: </a:t>
            </a:r>
            <a:r>
              <a:rPr lang="en-US" sz="1800" dirty="0">
                <a:solidFill>
                  <a:schemeClr val="tx1"/>
                </a:solidFill>
              </a:rPr>
              <a:t>The term has the license to use another term. For example, </a:t>
            </a:r>
            <a:r>
              <a:rPr lang="en-US" sz="1800" b="1" i="1" dirty="0">
                <a:solidFill>
                  <a:schemeClr val="tx1"/>
                </a:solidFill>
              </a:rPr>
              <a:t>Ram</a:t>
            </a:r>
            <a:r>
              <a:rPr lang="en-US" sz="1800" dirty="0">
                <a:solidFill>
                  <a:schemeClr val="tx1"/>
                </a:solidFill>
              </a:rPr>
              <a:t> is the antecedent of the reference </a:t>
            </a:r>
            <a:r>
              <a:rPr lang="en-US" sz="1800" b="1" i="1" dirty="0">
                <a:solidFill>
                  <a:schemeClr val="tx1"/>
                </a:solidFill>
              </a:rPr>
              <a:t>he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Anaphora &amp; Anaphoric:</a:t>
            </a:r>
            <a:r>
              <a:rPr lang="en-US" sz="1800" dirty="0">
                <a:solidFill>
                  <a:schemeClr val="tx1"/>
                </a:solidFill>
              </a:rPr>
              <a:t> It may be defined as the reference to an entity that has been previously introduced into the sentence. And, the referring expression is called anaphoric.</a:t>
            </a:r>
          </a:p>
          <a:p>
            <a:pPr marL="800100" lvl="1" indent="-342900" algn="l">
              <a:buClr>
                <a:srgbClr val="0070C0"/>
              </a:buClr>
              <a:buSzPct val="80000"/>
              <a:buFont typeface="Wingdings" pitchFamily="2" charset="2"/>
              <a:buChar char="u"/>
            </a:pPr>
            <a:r>
              <a:rPr lang="en-US" sz="1800" b="1" dirty="0">
                <a:solidFill>
                  <a:schemeClr val="tx1"/>
                </a:solidFill>
              </a:rPr>
              <a:t>Discourse model:</a:t>
            </a:r>
            <a:r>
              <a:rPr lang="en-US" sz="1800" dirty="0">
                <a:solidFill>
                  <a:schemeClr val="tx1"/>
                </a:solidFill>
              </a:rPr>
              <a:t> The model that contains the representations of the entities that have been referred to in the discourse and the relationship they are engaged 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7505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Referring Expressions</a:t>
            </a:r>
          </a:p>
          <a:p>
            <a:pPr marL="342900" indent="-342900" algn="l">
              <a:buClr>
                <a:srgbClr val="0070C0"/>
              </a:buClr>
              <a:buSzPct val="80000"/>
              <a:buFont typeface="Wingdings" pitchFamily="2" charset="2"/>
              <a:buChar char="u"/>
            </a:pPr>
            <a:r>
              <a:rPr lang="en-US" sz="1800" dirty="0">
                <a:solidFill>
                  <a:schemeClr val="tx1"/>
                </a:solidFill>
              </a:rPr>
              <a:t>Let us now see the different types of referring expressions. The five types of referring expressions are described below −</a:t>
            </a:r>
          </a:p>
          <a:p>
            <a:pPr marL="342900" indent="-342900" algn="l">
              <a:buClr>
                <a:srgbClr val="0070C0"/>
              </a:buClr>
              <a:buSzPct val="80000"/>
              <a:buFont typeface="Wingdings" pitchFamily="2" charset="2"/>
              <a:buChar char="u"/>
            </a:pPr>
            <a:r>
              <a:rPr lang="en-US" sz="1800" b="1" dirty="0">
                <a:solidFill>
                  <a:schemeClr val="tx1"/>
                </a:solidFill>
              </a:rPr>
              <a:t>Indefinite Noun Phrases</a:t>
            </a:r>
          </a:p>
          <a:p>
            <a:pPr marL="342900" indent="-342900" algn="l">
              <a:buClr>
                <a:srgbClr val="0070C0"/>
              </a:buClr>
              <a:buSzPct val="80000"/>
              <a:buFont typeface="Wingdings" pitchFamily="2" charset="2"/>
              <a:buChar char="u"/>
            </a:pPr>
            <a:r>
              <a:rPr lang="en-US" sz="1800" dirty="0">
                <a:solidFill>
                  <a:schemeClr val="tx1"/>
                </a:solidFill>
              </a:rPr>
              <a:t>Such kind of reference represents the entities that are new to the hearer into the discourse context. For example − in the sentence Ram had gone around one day to bring him some food − some is an indefinite reference.</a:t>
            </a:r>
          </a:p>
          <a:p>
            <a:pPr marL="342900" indent="-342900" algn="l">
              <a:buClr>
                <a:srgbClr val="0070C0"/>
              </a:buClr>
              <a:buSzPct val="80000"/>
              <a:buFont typeface="Wingdings" pitchFamily="2" charset="2"/>
              <a:buChar char="u"/>
            </a:pPr>
            <a:r>
              <a:rPr lang="en-US" sz="1800" b="1" dirty="0">
                <a:solidFill>
                  <a:schemeClr val="tx1"/>
                </a:solidFill>
              </a:rPr>
              <a:t>Definite Noun Phrases</a:t>
            </a:r>
          </a:p>
          <a:p>
            <a:pPr marL="342900" indent="-342900" algn="l">
              <a:buClr>
                <a:srgbClr val="0070C0"/>
              </a:buClr>
              <a:buSzPct val="80000"/>
              <a:buFont typeface="Wingdings" pitchFamily="2" charset="2"/>
              <a:buChar char="u"/>
            </a:pPr>
            <a:r>
              <a:rPr lang="en-US" sz="1800" dirty="0">
                <a:solidFill>
                  <a:schemeClr val="tx1"/>
                </a:solidFill>
              </a:rPr>
              <a:t>Opposite to above, such kind of reference represents the entities that are not new or identifiable to the hearer into the discourse context. For example, in the sentence - I used to read The Times of India – The Times of India is a definite reference.</a:t>
            </a:r>
          </a:p>
          <a:p>
            <a:pPr marL="342900" indent="-342900" algn="l">
              <a:buClr>
                <a:srgbClr val="0070C0"/>
              </a:buClr>
              <a:buSzPct val="80000"/>
              <a:buFont typeface="Wingdings" pitchFamily="2" charset="2"/>
              <a:buChar char="u"/>
            </a:pPr>
            <a:r>
              <a:rPr lang="en-US" sz="1800" b="1" dirty="0">
                <a:solidFill>
                  <a:schemeClr val="tx1"/>
                </a:solidFill>
              </a:rPr>
              <a:t>Pronouns</a:t>
            </a:r>
          </a:p>
          <a:p>
            <a:pPr marL="342900" indent="-342900" algn="l">
              <a:buClr>
                <a:srgbClr val="0070C0"/>
              </a:buClr>
              <a:buSzPct val="80000"/>
              <a:buFont typeface="Wingdings" pitchFamily="2" charset="2"/>
              <a:buChar char="u"/>
            </a:pPr>
            <a:r>
              <a:rPr lang="en-US" sz="1800" dirty="0">
                <a:solidFill>
                  <a:schemeClr val="tx1"/>
                </a:solidFill>
              </a:rPr>
              <a:t>It is a form of definite reference. For example, Ram laughed as loud as he could. The word </a:t>
            </a:r>
            <a:r>
              <a:rPr lang="en-US" sz="1800" b="1" dirty="0">
                <a:solidFill>
                  <a:schemeClr val="tx1"/>
                </a:solidFill>
              </a:rPr>
              <a:t>he</a:t>
            </a:r>
            <a:r>
              <a:rPr lang="en-US" sz="1800" dirty="0">
                <a:solidFill>
                  <a:schemeClr val="tx1"/>
                </a:solidFill>
              </a:rPr>
              <a:t> represents pronoun referring expression.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86711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Demonstratives</a:t>
            </a:r>
          </a:p>
          <a:p>
            <a:pPr marL="342900" indent="-342900" algn="l">
              <a:buClr>
                <a:srgbClr val="0070C0"/>
              </a:buClr>
              <a:buSzPct val="80000"/>
              <a:buFont typeface="Wingdings" pitchFamily="2" charset="2"/>
              <a:buChar char="u"/>
            </a:pPr>
            <a:r>
              <a:rPr lang="en-US" sz="1800" dirty="0">
                <a:solidFill>
                  <a:schemeClr val="tx1"/>
                </a:solidFill>
              </a:rPr>
              <a:t>These demonstrate and behave differently than simple definite pronouns. For example, this and that are demonstrative pronouns.</a:t>
            </a:r>
          </a:p>
          <a:p>
            <a:pPr marL="342900" indent="-342900" algn="l">
              <a:buClr>
                <a:srgbClr val="0070C0"/>
              </a:buClr>
              <a:buSzPct val="80000"/>
              <a:buFont typeface="Wingdings" pitchFamily="2" charset="2"/>
              <a:buChar char="u"/>
            </a:pPr>
            <a:r>
              <a:rPr lang="en-US" sz="1800" b="1" dirty="0">
                <a:solidFill>
                  <a:schemeClr val="tx1"/>
                </a:solidFill>
              </a:rPr>
              <a:t>Names</a:t>
            </a:r>
          </a:p>
          <a:p>
            <a:pPr marL="342900" indent="-342900" algn="l">
              <a:buClr>
                <a:srgbClr val="0070C0"/>
              </a:buClr>
              <a:buSzPct val="80000"/>
              <a:buFont typeface="Wingdings" pitchFamily="2" charset="2"/>
              <a:buChar char="u"/>
            </a:pPr>
            <a:r>
              <a:rPr lang="en-US" sz="1800" dirty="0">
                <a:solidFill>
                  <a:schemeClr val="tx1"/>
                </a:solidFill>
              </a:rPr>
              <a:t>It is the simplest type of referring expression. It can be the name of a person, organization and location also. For example, in the above examples, Ram is the name-refereeing expression.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4658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Reference Resolution Tasks</a:t>
            </a:r>
          </a:p>
          <a:p>
            <a:pPr marL="342900" indent="-342900" algn="l">
              <a:buClr>
                <a:srgbClr val="0070C0"/>
              </a:buClr>
              <a:buSzPct val="80000"/>
              <a:buFont typeface="Wingdings" pitchFamily="2" charset="2"/>
              <a:buChar char="u"/>
            </a:pPr>
            <a:r>
              <a:rPr lang="en-US" sz="1800" dirty="0">
                <a:solidFill>
                  <a:schemeClr val="tx1"/>
                </a:solidFill>
              </a:rPr>
              <a:t>Three reference resolution tasks are described below:</a:t>
            </a:r>
          </a:p>
          <a:p>
            <a:pPr marL="342900" indent="-342900" algn="l">
              <a:buClr>
                <a:srgbClr val="0070C0"/>
              </a:buClr>
              <a:buSzPct val="80000"/>
              <a:buFont typeface="Wingdings" pitchFamily="2" charset="2"/>
              <a:buChar char="u"/>
            </a:pPr>
            <a:r>
              <a:rPr lang="en-US" sz="1800" b="1" dirty="0">
                <a:solidFill>
                  <a:schemeClr val="tx1"/>
                </a:solidFill>
              </a:rPr>
              <a:t>Coreference Resolution</a:t>
            </a:r>
          </a:p>
          <a:p>
            <a:pPr marL="342900" indent="-342900" algn="l">
              <a:buClr>
                <a:srgbClr val="0070C0"/>
              </a:buClr>
              <a:buSzPct val="80000"/>
              <a:buFont typeface="Wingdings" pitchFamily="2" charset="2"/>
              <a:buChar char="u"/>
            </a:pPr>
            <a:r>
              <a:rPr lang="en-US" sz="1800" dirty="0">
                <a:solidFill>
                  <a:schemeClr val="tx1"/>
                </a:solidFill>
              </a:rPr>
              <a:t>It is the task of finding referring expressions in a text that refer to the same entity. In simple words, it is the task of finding </a:t>
            </a:r>
            <a:r>
              <a:rPr lang="en-US" sz="1800" dirty="0" err="1">
                <a:solidFill>
                  <a:schemeClr val="tx1"/>
                </a:solidFill>
              </a:rPr>
              <a:t>corefer</a:t>
            </a:r>
            <a:r>
              <a:rPr lang="en-US" sz="1800" dirty="0">
                <a:solidFill>
                  <a:schemeClr val="tx1"/>
                </a:solidFill>
              </a:rPr>
              <a:t> expressions. A set of </a:t>
            </a:r>
            <a:r>
              <a:rPr lang="en-US" sz="1800" dirty="0" err="1">
                <a:solidFill>
                  <a:schemeClr val="tx1"/>
                </a:solidFill>
              </a:rPr>
              <a:t>coreferring</a:t>
            </a:r>
            <a:r>
              <a:rPr lang="en-US" sz="1800" dirty="0">
                <a:solidFill>
                  <a:schemeClr val="tx1"/>
                </a:solidFill>
              </a:rPr>
              <a:t> expressions are called coreference chain. For example - He, Chief Manager and His - these are referring expressions in the first passage given as example.</a:t>
            </a:r>
          </a:p>
          <a:p>
            <a:pPr marL="342900" indent="-342900" algn="l">
              <a:buClr>
                <a:srgbClr val="0070C0"/>
              </a:buClr>
              <a:buSzPct val="80000"/>
              <a:buFont typeface="Wingdings" pitchFamily="2" charset="2"/>
              <a:buChar char="u"/>
            </a:pPr>
            <a:r>
              <a:rPr lang="en-US" sz="1800" b="1" dirty="0">
                <a:solidFill>
                  <a:schemeClr val="tx1"/>
                </a:solidFill>
              </a:rPr>
              <a:t>Constraint on Coreference Resolution</a:t>
            </a:r>
          </a:p>
          <a:p>
            <a:pPr marL="342900" indent="-342900" algn="l">
              <a:buClr>
                <a:srgbClr val="0070C0"/>
              </a:buClr>
              <a:buSzPct val="80000"/>
              <a:buFont typeface="Wingdings" pitchFamily="2" charset="2"/>
              <a:buChar char="u"/>
            </a:pPr>
            <a:r>
              <a:rPr lang="en-US" sz="1800" dirty="0">
                <a:solidFill>
                  <a:schemeClr val="tx1"/>
                </a:solidFill>
              </a:rPr>
              <a:t>In English, the main problem for coreference resolution is the pronoun it. The reason behind this is that the pronoun it has many uses. For example, it can refer much like he and she. The pronoun it also refers to the things that do not refer to specific things. For example, It’s raining. It is really good.</a:t>
            </a:r>
          </a:p>
          <a:p>
            <a:pPr marL="342900" indent="-342900" algn="l">
              <a:buClr>
                <a:srgbClr val="0070C0"/>
              </a:buClr>
              <a:buSzPct val="80000"/>
              <a:buFont typeface="Wingdings" pitchFamily="2" charset="2"/>
              <a:buChar char="u"/>
            </a:pPr>
            <a:r>
              <a:rPr lang="en-US" sz="1800" b="1" dirty="0">
                <a:solidFill>
                  <a:schemeClr val="tx1"/>
                </a:solidFill>
              </a:rPr>
              <a:t>Pronominal Anaphora Resolution</a:t>
            </a:r>
          </a:p>
          <a:p>
            <a:pPr marL="342900" indent="-342900" algn="l">
              <a:buClr>
                <a:srgbClr val="0070C0"/>
              </a:buClr>
              <a:buSzPct val="80000"/>
              <a:buFont typeface="Wingdings" pitchFamily="2" charset="2"/>
              <a:buChar char="u"/>
            </a:pPr>
            <a:r>
              <a:rPr lang="en-US" sz="1800" dirty="0">
                <a:solidFill>
                  <a:schemeClr val="tx1"/>
                </a:solidFill>
              </a:rPr>
              <a:t>Unlike the coreference resolution, pronominal anaphora resolution may be defined as the task of finding the antecedent for a single pronoun. For example, the pronoun is his and the task of pronominal anaphora resolution is to find the word Ram because Ram is the antecedent.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21932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Discourse means </a:t>
            </a:r>
            <a:r>
              <a:rPr lang="en-US" sz="1800" b="1" dirty="0">
                <a:solidFill>
                  <a:schemeClr val="tx1"/>
                </a:solidFill>
              </a:rPr>
              <a:t>discuss</a:t>
            </a:r>
            <a:r>
              <a:rPr lang="en-US" sz="1800" dirty="0">
                <a:solidFill>
                  <a:schemeClr val="tx1"/>
                </a:solidFill>
              </a:rPr>
              <a:t> or </a:t>
            </a:r>
            <a:r>
              <a:rPr lang="en-US" sz="1800" b="1" dirty="0">
                <a:solidFill>
                  <a:schemeClr val="tx1"/>
                </a:solidFill>
              </a:rPr>
              <a:t>chat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most difficult problem of AI is to process the natural language by computers or in other words </a:t>
            </a:r>
            <a:r>
              <a:rPr lang="en-US" sz="1800" i="1" dirty="0">
                <a:solidFill>
                  <a:schemeClr val="tx1"/>
                </a:solidFill>
              </a:rPr>
              <a:t>natural language processing</a:t>
            </a:r>
            <a:r>
              <a:rPr lang="en-US" sz="1800" dirty="0">
                <a:solidFill>
                  <a:schemeClr val="tx1"/>
                </a:solidFill>
              </a:rPr>
              <a:t> is the most difficult problem of artificial intelligence. </a:t>
            </a:r>
          </a:p>
          <a:p>
            <a:pPr marL="342900" indent="-342900" algn="l">
              <a:buClr>
                <a:srgbClr val="0070C0"/>
              </a:buClr>
              <a:buSzPct val="80000"/>
              <a:buFont typeface="Wingdings" pitchFamily="2" charset="2"/>
              <a:buChar char="u"/>
            </a:pPr>
            <a:r>
              <a:rPr lang="en-US" sz="1800" dirty="0">
                <a:solidFill>
                  <a:schemeClr val="tx1"/>
                </a:solidFill>
              </a:rPr>
              <a:t>If we talk about the major problems in NLP, then one of the major problems in NLP is discourse processing − building theories and models of how utterances stick together to form </a:t>
            </a:r>
            <a:r>
              <a:rPr lang="en-US" sz="1800" b="1" dirty="0">
                <a:solidFill>
                  <a:schemeClr val="tx1"/>
                </a:solidFill>
              </a:rPr>
              <a:t>coherent discourse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Actually, the language always consists of collocated, structured and coherent groups of sentences rather than isolated and unrelated sentences like movies. </a:t>
            </a:r>
          </a:p>
          <a:p>
            <a:pPr marL="342900" indent="-342900" algn="l">
              <a:buClr>
                <a:srgbClr val="0070C0"/>
              </a:buClr>
              <a:buSzPct val="80000"/>
              <a:buFont typeface="Wingdings" pitchFamily="2" charset="2"/>
              <a:buChar char="u"/>
            </a:pPr>
            <a:r>
              <a:rPr lang="en-US" sz="1800" dirty="0">
                <a:solidFill>
                  <a:schemeClr val="tx1"/>
                </a:solidFill>
              </a:rPr>
              <a:t>These coherent groups of sentences are referred to as discourse.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Concept of Coherence</a:t>
            </a:r>
          </a:p>
          <a:p>
            <a:pPr marL="342900" indent="-342900" algn="l">
              <a:buClr>
                <a:srgbClr val="0070C0"/>
              </a:buClr>
              <a:buSzPct val="80000"/>
              <a:buFont typeface="Wingdings" pitchFamily="2" charset="2"/>
              <a:buChar char="u"/>
            </a:pPr>
            <a:r>
              <a:rPr lang="en-US" sz="1800" dirty="0">
                <a:solidFill>
                  <a:schemeClr val="tx1"/>
                </a:solidFill>
              </a:rPr>
              <a:t>Coherence and discourse structure are interconnected in many ways. </a:t>
            </a:r>
          </a:p>
          <a:p>
            <a:pPr marL="342900" indent="-342900" algn="l">
              <a:buClr>
                <a:srgbClr val="0070C0"/>
              </a:buClr>
              <a:buSzPct val="80000"/>
              <a:buFont typeface="Wingdings" pitchFamily="2" charset="2"/>
              <a:buChar char="u"/>
            </a:pPr>
            <a:r>
              <a:rPr lang="en-US" sz="1800" dirty="0">
                <a:solidFill>
                  <a:schemeClr val="tx1"/>
                </a:solidFill>
              </a:rPr>
              <a:t>Coherence, along with property of good text, is used to evaluate the output quality of natural language generation system. </a:t>
            </a:r>
          </a:p>
          <a:p>
            <a:pPr marL="342900" indent="-342900" algn="l">
              <a:buClr>
                <a:srgbClr val="0070C0"/>
              </a:buClr>
              <a:buSzPct val="80000"/>
              <a:buFont typeface="Wingdings" pitchFamily="2" charset="2"/>
              <a:buChar char="u"/>
            </a:pPr>
            <a:r>
              <a:rPr lang="en-US" sz="1800" dirty="0">
                <a:solidFill>
                  <a:schemeClr val="tx1"/>
                </a:solidFill>
              </a:rPr>
              <a:t>The question that arises here is what does it mean for a text to be coherent? </a:t>
            </a:r>
          </a:p>
          <a:p>
            <a:pPr marL="342900" indent="-342900" algn="l">
              <a:buClr>
                <a:srgbClr val="0070C0"/>
              </a:buClr>
              <a:buSzPct val="80000"/>
              <a:buFont typeface="Wingdings" pitchFamily="2" charset="2"/>
              <a:buChar char="u"/>
            </a:pPr>
            <a:r>
              <a:rPr lang="en-US" sz="1800" dirty="0">
                <a:solidFill>
                  <a:schemeClr val="tx1"/>
                </a:solidFill>
              </a:rPr>
              <a:t>Suppose we collected one sentence from every page of the newspaper, then will it be a discourse? Of-course, not. </a:t>
            </a:r>
          </a:p>
          <a:p>
            <a:pPr marL="342900" indent="-342900" algn="l">
              <a:buClr>
                <a:srgbClr val="0070C0"/>
              </a:buClr>
              <a:buSzPct val="80000"/>
              <a:buFont typeface="Wingdings" pitchFamily="2" charset="2"/>
              <a:buChar char="u"/>
            </a:pPr>
            <a:r>
              <a:rPr lang="en-US" sz="1800" dirty="0">
                <a:solidFill>
                  <a:schemeClr val="tx1"/>
                </a:solidFill>
              </a:rPr>
              <a:t>It is because these sentences do not exhibit coherence. </a:t>
            </a:r>
          </a:p>
          <a:p>
            <a:pPr marL="342900" indent="-342900" algn="l">
              <a:buClr>
                <a:srgbClr val="0070C0"/>
              </a:buClr>
              <a:buSzPct val="80000"/>
              <a:buFont typeface="Wingdings" pitchFamily="2" charset="2"/>
              <a:buChar char="u"/>
            </a:pPr>
            <a:r>
              <a:rPr lang="en-US" sz="1800" dirty="0">
                <a:solidFill>
                  <a:schemeClr val="tx1"/>
                </a:solidFill>
              </a:rPr>
              <a:t>The coherent discourse must possess the following properties −</a:t>
            </a:r>
          </a:p>
          <a:p>
            <a:pPr marL="342900" indent="-342900" algn="l">
              <a:buClr>
                <a:srgbClr val="0070C0"/>
              </a:buClr>
              <a:buSzPct val="80000"/>
              <a:buFont typeface="Wingdings" pitchFamily="2" charset="2"/>
              <a:buChar char="u"/>
            </a:pPr>
            <a:r>
              <a:rPr lang="en-US" sz="1800" b="1" dirty="0">
                <a:solidFill>
                  <a:schemeClr val="tx1"/>
                </a:solidFill>
              </a:rPr>
              <a:t>Coherence relation between utterances (speech)</a:t>
            </a:r>
          </a:p>
          <a:p>
            <a:pPr marL="342900" indent="-342900" algn="l">
              <a:buClr>
                <a:srgbClr val="0070C0"/>
              </a:buClr>
              <a:buSzPct val="80000"/>
              <a:buFont typeface="Wingdings" pitchFamily="2" charset="2"/>
              <a:buChar char="u"/>
            </a:pPr>
            <a:r>
              <a:rPr lang="en-US" sz="1800" dirty="0">
                <a:solidFill>
                  <a:schemeClr val="tx1"/>
                </a:solidFill>
              </a:rPr>
              <a:t>The discourse would be coherent if it has meaningful connections between its utterances. </a:t>
            </a:r>
          </a:p>
          <a:p>
            <a:pPr marL="342900" indent="-342900" algn="l">
              <a:buClr>
                <a:srgbClr val="0070C0"/>
              </a:buClr>
              <a:buSzPct val="80000"/>
              <a:buFont typeface="Wingdings" pitchFamily="2" charset="2"/>
              <a:buChar char="u"/>
            </a:pPr>
            <a:r>
              <a:rPr lang="en-US" sz="1800" dirty="0">
                <a:solidFill>
                  <a:schemeClr val="tx1"/>
                </a:solidFill>
              </a:rPr>
              <a:t>This property is called coherence relation. </a:t>
            </a:r>
          </a:p>
          <a:p>
            <a:pPr marL="342900" indent="-342900" algn="l">
              <a:buClr>
                <a:srgbClr val="0070C0"/>
              </a:buClr>
              <a:buSzPct val="80000"/>
              <a:buFont typeface="Wingdings" pitchFamily="2" charset="2"/>
              <a:buChar char="u"/>
            </a:pPr>
            <a:r>
              <a:rPr lang="en-US" sz="1800" dirty="0">
                <a:solidFill>
                  <a:schemeClr val="tx1"/>
                </a:solidFill>
              </a:rPr>
              <a:t>For example, some sort of explanation must be there to justify the connection between utterances.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6005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Relationship between entities</a:t>
            </a:r>
          </a:p>
          <a:p>
            <a:pPr marL="342900" indent="-342900" algn="l">
              <a:buClr>
                <a:srgbClr val="0070C0"/>
              </a:buClr>
              <a:buSzPct val="80000"/>
              <a:buFont typeface="Wingdings" pitchFamily="2" charset="2"/>
              <a:buChar char="u"/>
            </a:pPr>
            <a:r>
              <a:rPr lang="en-US" sz="1800" dirty="0">
                <a:solidFill>
                  <a:schemeClr val="tx1"/>
                </a:solidFill>
              </a:rPr>
              <a:t>Another property that makes a discourse coherent is that there must be a certain kind of relationship with the entities. </a:t>
            </a:r>
          </a:p>
          <a:p>
            <a:pPr marL="342900" indent="-342900" algn="l">
              <a:buClr>
                <a:srgbClr val="0070C0"/>
              </a:buClr>
              <a:buSzPct val="80000"/>
              <a:buFont typeface="Wingdings" pitchFamily="2" charset="2"/>
              <a:buChar char="u"/>
            </a:pPr>
            <a:r>
              <a:rPr lang="en-US" sz="1800" dirty="0">
                <a:solidFill>
                  <a:schemeClr val="tx1"/>
                </a:solidFill>
              </a:rPr>
              <a:t>Such kind of coherence is called entity-based coherence.</a:t>
            </a:r>
          </a:p>
          <a:p>
            <a:pPr marL="342900" indent="-342900" algn="l">
              <a:buClr>
                <a:srgbClr val="0070C0"/>
              </a:buClr>
              <a:buSzPct val="80000"/>
              <a:buFont typeface="Wingdings" pitchFamily="2" charset="2"/>
              <a:buChar char="u"/>
            </a:pPr>
            <a:r>
              <a:rPr lang="en-US" sz="1800" b="1" dirty="0">
                <a:solidFill>
                  <a:schemeClr val="tx1"/>
                </a:solidFill>
              </a:rPr>
              <a:t>Discourse structure</a:t>
            </a:r>
          </a:p>
          <a:p>
            <a:pPr marL="342900" indent="-342900" algn="l">
              <a:buClr>
                <a:srgbClr val="0070C0"/>
              </a:buClr>
              <a:buSzPct val="80000"/>
              <a:buFont typeface="Wingdings" pitchFamily="2" charset="2"/>
              <a:buChar char="u"/>
            </a:pPr>
            <a:r>
              <a:rPr lang="en-US" sz="1800" dirty="0">
                <a:solidFill>
                  <a:schemeClr val="tx1"/>
                </a:solidFill>
              </a:rPr>
              <a:t>An important question regarding discourse is what kind of structure the discourse must have. </a:t>
            </a:r>
          </a:p>
          <a:p>
            <a:pPr marL="342900" indent="-342900" algn="l">
              <a:buClr>
                <a:srgbClr val="0070C0"/>
              </a:buClr>
              <a:buSzPct val="80000"/>
              <a:buFont typeface="Wingdings" pitchFamily="2" charset="2"/>
              <a:buChar char="u"/>
            </a:pPr>
            <a:r>
              <a:rPr lang="en-US" sz="1800" dirty="0">
                <a:solidFill>
                  <a:schemeClr val="tx1"/>
                </a:solidFill>
              </a:rPr>
              <a:t>The answer to this question depends upon the segmentation we applied on discourse. Discourse segmentations may be defined as determining the types of structures for large discourse. </a:t>
            </a:r>
          </a:p>
          <a:p>
            <a:pPr marL="342900" indent="-342900" algn="l">
              <a:buClr>
                <a:srgbClr val="0070C0"/>
              </a:buClr>
              <a:buSzPct val="80000"/>
              <a:buFont typeface="Wingdings" pitchFamily="2" charset="2"/>
              <a:buChar char="u"/>
            </a:pPr>
            <a:r>
              <a:rPr lang="en-US" sz="1800" dirty="0">
                <a:solidFill>
                  <a:schemeClr val="tx1"/>
                </a:solidFill>
              </a:rPr>
              <a:t>It is quite difficult to implement discourse segmentation, but it is very important for </a:t>
            </a:r>
            <a:r>
              <a:rPr lang="en-US" sz="1800" b="1" dirty="0">
                <a:solidFill>
                  <a:schemeClr val="tx1"/>
                </a:solidFill>
              </a:rPr>
              <a:t>information retrieval, text summarization and information extraction</a:t>
            </a:r>
            <a:r>
              <a:rPr lang="en-US" sz="1800" dirty="0">
                <a:solidFill>
                  <a:schemeClr val="tx1"/>
                </a:solidFill>
              </a:rPr>
              <a:t> kind of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7488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Algorithms for Discourse Segmentation</a:t>
            </a:r>
          </a:p>
          <a:p>
            <a:pPr marL="342900" indent="-342900" algn="l">
              <a:buClr>
                <a:srgbClr val="0070C0"/>
              </a:buClr>
              <a:buSzPct val="80000"/>
              <a:buFont typeface="Wingdings" pitchFamily="2" charset="2"/>
              <a:buChar char="u"/>
            </a:pPr>
            <a:r>
              <a:rPr lang="en-US" sz="1800" dirty="0">
                <a:solidFill>
                  <a:schemeClr val="tx1"/>
                </a:solidFill>
              </a:rPr>
              <a:t>In this section, we will learn about the algorithms for discourse segmentation. The algorithms are described below:</a:t>
            </a:r>
          </a:p>
          <a:p>
            <a:pPr marL="342900" indent="-342900" algn="l">
              <a:buClr>
                <a:srgbClr val="0070C0"/>
              </a:buClr>
              <a:buSzPct val="80000"/>
              <a:buFont typeface="Wingdings" pitchFamily="2" charset="2"/>
              <a:buChar char="u"/>
            </a:pPr>
            <a:r>
              <a:rPr lang="en-US" sz="1800" b="1" dirty="0">
                <a:solidFill>
                  <a:schemeClr val="tx1"/>
                </a:solidFill>
              </a:rPr>
              <a:t>Unsupervised Discourse Segmentation</a:t>
            </a:r>
          </a:p>
          <a:p>
            <a:pPr marL="342900" indent="-342900" algn="l">
              <a:buClr>
                <a:srgbClr val="0070C0"/>
              </a:buClr>
              <a:buSzPct val="80000"/>
              <a:buFont typeface="Wingdings" pitchFamily="2" charset="2"/>
              <a:buChar char="u"/>
            </a:pPr>
            <a:r>
              <a:rPr lang="en-US" sz="1800" dirty="0">
                <a:solidFill>
                  <a:schemeClr val="tx1"/>
                </a:solidFill>
              </a:rPr>
              <a:t>The class of unsupervised discourse segmentation is often represented as linear segmentation.</a:t>
            </a:r>
          </a:p>
          <a:p>
            <a:pPr marL="342900" indent="-342900" algn="l">
              <a:buClr>
                <a:srgbClr val="0070C0"/>
              </a:buClr>
              <a:buSzPct val="80000"/>
              <a:buFont typeface="Wingdings" pitchFamily="2" charset="2"/>
              <a:buChar char="u"/>
            </a:pPr>
            <a:r>
              <a:rPr lang="en-US" sz="1800" dirty="0">
                <a:solidFill>
                  <a:schemeClr val="tx1"/>
                </a:solidFill>
              </a:rPr>
              <a:t>We can understand the task of linear segmentation with the help of an example. </a:t>
            </a:r>
          </a:p>
          <a:p>
            <a:pPr marL="342900" indent="-342900" algn="l">
              <a:buClr>
                <a:srgbClr val="0070C0"/>
              </a:buClr>
              <a:buSzPct val="80000"/>
              <a:buFont typeface="Wingdings" pitchFamily="2" charset="2"/>
              <a:buChar char="u"/>
            </a:pPr>
            <a:r>
              <a:rPr lang="en-US" sz="1800" dirty="0">
                <a:solidFill>
                  <a:schemeClr val="tx1"/>
                </a:solidFill>
              </a:rPr>
              <a:t>In the example, there is a task of segmenting the text into multi-paragraph units; the units represent the passage of the original text. </a:t>
            </a:r>
          </a:p>
          <a:p>
            <a:pPr marL="342900" indent="-342900" algn="l">
              <a:buClr>
                <a:srgbClr val="0070C0"/>
              </a:buClr>
              <a:buSzPct val="80000"/>
              <a:buFont typeface="Wingdings" pitchFamily="2" charset="2"/>
              <a:buChar char="u"/>
            </a:pPr>
            <a:r>
              <a:rPr lang="en-US" sz="1800" dirty="0">
                <a:solidFill>
                  <a:schemeClr val="tx1"/>
                </a:solidFill>
              </a:rPr>
              <a:t>These algorithms are dependent on cohesion that may be defined as the use of certain linguistic devices to tie the textual units together. </a:t>
            </a:r>
          </a:p>
          <a:p>
            <a:pPr marL="342900" indent="-342900" algn="l">
              <a:buClr>
                <a:srgbClr val="0070C0"/>
              </a:buClr>
              <a:buSzPct val="80000"/>
              <a:buFont typeface="Wingdings" pitchFamily="2" charset="2"/>
              <a:buChar char="u"/>
            </a:pPr>
            <a:r>
              <a:rPr lang="en-US" sz="1800" dirty="0">
                <a:solidFill>
                  <a:schemeClr val="tx1"/>
                </a:solidFill>
              </a:rPr>
              <a:t>On the other hand, lexicon cohesion is the cohesion that is indicated by the relationship between two or more words in two units like the use of synonyms.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2027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Discourse Segmentation</a:t>
            </a:r>
          </a:p>
          <a:p>
            <a:pPr marL="342900" indent="-342900" algn="l">
              <a:buClr>
                <a:srgbClr val="0070C0"/>
              </a:buClr>
              <a:buSzPct val="80000"/>
              <a:buFont typeface="Wingdings" pitchFamily="2" charset="2"/>
              <a:buChar char="u"/>
            </a:pPr>
            <a:r>
              <a:rPr lang="en-US" sz="1800" dirty="0">
                <a:solidFill>
                  <a:schemeClr val="tx1"/>
                </a:solidFill>
              </a:rPr>
              <a:t>The earlier method does not have any hand-labeled segment boundaries. </a:t>
            </a:r>
          </a:p>
          <a:p>
            <a:pPr marL="342900" indent="-342900" algn="l">
              <a:buClr>
                <a:srgbClr val="0070C0"/>
              </a:buClr>
              <a:buSzPct val="80000"/>
              <a:buFont typeface="Wingdings" pitchFamily="2" charset="2"/>
              <a:buChar char="u"/>
            </a:pPr>
            <a:r>
              <a:rPr lang="en-US" sz="1800" dirty="0">
                <a:solidFill>
                  <a:schemeClr val="tx1"/>
                </a:solidFill>
              </a:rPr>
              <a:t>On the other hand, supervised discourse segmentation needs to have boundary-labeled training data. It is very easy to acquire the same. </a:t>
            </a:r>
          </a:p>
          <a:p>
            <a:pPr marL="342900" indent="-342900" algn="l">
              <a:buClr>
                <a:srgbClr val="0070C0"/>
              </a:buClr>
              <a:buSzPct val="80000"/>
              <a:buFont typeface="Wingdings" pitchFamily="2" charset="2"/>
              <a:buChar char="u"/>
            </a:pPr>
            <a:r>
              <a:rPr lang="en-US" sz="1800" dirty="0">
                <a:solidFill>
                  <a:schemeClr val="tx1"/>
                </a:solidFill>
              </a:rPr>
              <a:t>In supervised discourse segmentation, discourse marker or cue words play an important role. </a:t>
            </a:r>
          </a:p>
          <a:p>
            <a:pPr marL="342900" indent="-342900" algn="l">
              <a:buClr>
                <a:srgbClr val="0070C0"/>
              </a:buClr>
              <a:buSzPct val="80000"/>
              <a:buFont typeface="Wingdings" pitchFamily="2" charset="2"/>
              <a:buChar char="u"/>
            </a:pPr>
            <a:r>
              <a:rPr lang="en-US" sz="1800" dirty="0">
                <a:solidFill>
                  <a:schemeClr val="tx1"/>
                </a:solidFill>
              </a:rPr>
              <a:t>Discourse marker or cue word is a word or phrase that functions to signal discourse structure. These discourse markers are domain-specific.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26995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Text Coherence</a:t>
            </a:r>
          </a:p>
          <a:p>
            <a:pPr marL="342900" indent="-342900" algn="l">
              <a:buClr>
                <a:srgbClr val="0070C0"/>
              </a:buClr>
              <a:buSzPct val="80000"/>
              <a:buFont typeface="Wingdings" pitchFamily="2" charset="2"/>
              <a:buChar char="u"/>
            </a:pPr>
            <a:r>
              <a:rPr lang="en-US" sz="1800" dirty="0">
                <a:solidFill>
                  <a:schemeClr val="tx1"/>
                </a:solidFill>
              </a:rPr>
              <a:t>Lexical repetition is a way to find the structure in a discourse, but it does not satisfy the requirement of being coherent discourse. </a:t>
            </a:r>
          </a:p>
          <a:p>
            <a:pPr marL="342900" indent="-342900" algn="l">
              <a:buClr>
                <a:srgbClr val="0070C0"/>
              </a:buClr>
              <a:buSzPct val="80000"/>
              <a:buFont typeface="Wingdings" pitchFamily="2" charset="2"/>
              <a:buChar char="u"/>
            </a:pPr>
            <a:r>
              <a:rPr lang="en-US" sz="1800" dirty="0">
                <a:solidFill>
                  <a:schemeClr val="tx1"/>
                </a:solidFill>
              </a:rPr>
              <a:t>To achieve the coherent discourse, we must focus on coherence relations in specific. As we know that coherence relation defines the possible connection between utterances in a discourse. </a:t>
            </a:r>
          </a:p>
          <a:p>
            <a:pPr marL="342900" indent="-342900" algn="l">
              <a:buClr>
                <a:srgbClr val="0070C0"/>
              </a:buClr>
              <a:buSzPct val="80000"/>
              <a:buFont typeface="Wingdings" pitchFamily="2" charset="2"/>
              <a:buChar char="u"/>
            </a:pPr>
            <a:r>
              <a:rPr lang="en-US" sz="1800" dirty="0">
                <a:solidFill>
                  <a:schemeClr val="tx1"/>
                </a:solidFill>
              </a:rPr>
              <a:t>Hebb has proposed such kind of relations as follows:</a:t>
            </a:r>
          </a:p>
          <a:p>
            <a:pPr marL="342900" indent="-342900" algn="l">
              <a:buClr>
                <a:srgbClr val="0070C0"/>
              </a:buClr>
              <a:buSzPct val="80000"/>
              <a:buFont typeface="Wingdings" pitchFamily="2" charset="2"/>
              <a:buChar char="u"/>
            </a:pPr>
            <a:r>
              <a:rPr lang="en-US" sz="1800" dirty="0">
                <a:solidFill>
                  <a:schemeClr val="tx1"/>
                </a:solidFill>
              </a:rPr>
              <a:t>We are taking two terms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a:t>
            </a:r>
            <a:r>
              <a:rPr lang="en-US" sz="1800" b="1" dirty="0">
                <a:solidFill>
                  <a:schemeClr val="tx1"/>
                </a:solidFill>
              </a:rPr>
              <a:t>S</a:t>
            </a:r>
            <a:r>
              <a:rPr lang="en-US" sz="1800" b="1" baseline="-25000" dirty="0">
                <a:solidFill>
                  <a:schemeClr val="tx1"/>
                </a:solidFill>
              </a:rPr>
              <a:t>1</a:t>
            </a:r>
            <a:r>
              <a:rPr lang="en-US" sz="1800" dirty="0">
                <a:solidFill>
                  <a:schemeClr val="tx1"/>
                </a:solidFill>
              </a:rPr>
              <a:t> to represent the meaning of the two related sentences:</a:t>
            </a:r>
          </a:p>
          <a:p>
            <a:pPr marL="342900" indent="-342900" algn="l">
              <a:buClr>
                <a:srgbClr val="0070C0"/>
              </a:buClr>
              <a:buSzPct val="80000"/>
              <a:buFont typeface="Wingdings" pitchFamily="2" charset="2"/>
              <a:buChar char="u"/>
            </a:pPr>
            <a:r>
              <a:rPr lang="en-US" sz="1800" b="1" dirty="0">
                <a:solidFill>
                  <a:schemeClr val="tx1"/>
                </a:solidFill>
              </a:rPr>
              <a:t>Result</a:t>
            </a:r>
          </a:p>
          <a:p>
            <a:pPr marL="342900" indent="-342900" algn="l">
              <a:buClr>
                <a:srgbClr val="0070C0"/>
              </a:buClr>
              <a:buSzPct val="80000"/>
              <a:buFont typeface="Wingdings" pitchFamily="2" charset="2"/>
              <a:buChar char="u"/>
            </a:pPr>
            <a:r>
              <a:rPr lang="en-US" sz="1800" dirty="0">
                <a:solidFill>
                  <a:schemeClr val="tx1"/>
                </a:solidFill>
              </a:rPr>
              <a:t>It infers that the state asserted by term </a:t>
            </a:r>
            <a:r>
              <a:rPr lang="en-US" sz="1800" b="1" dirty="0">
                <a:solidFill>
                  <a:schemeClr val="tx1"/>
                </a:solidFill>
              </a:rPr>
              <a:t>S</a:t>
            </a:r>
            <a:r>
              <a:rPr lang="en-US" sz="1800" b="1" baseline="-25000" dirty="0">
                <a:solidFill>
                  <a:schemeClr val="tx1"/>
                </a:solidFill>
              </a:rPr>
              <a:t>0</a:t>
            </a:r>
            <a:r>
              <a:rPr lang="en-US" sz="1800" dirty="0">
                <a:solidFill>
                  <a:schemeClr val="tx1"/>
                </a:solidFill>
              </a:rPr>
              <a:t> could cause the state asserted by </a:t>
            </a:r>
            <a:r>
              <a:rPr lang="en-US" sz="1800" b="1" dirty="0">
                <a:solidFill>
                  <a:schemeClr val="tx1"/>
                </a:solidFill>
              </a:rPr>
              <a:t>S</a:t>
            </a:r>
            <a:r>
              <a:rPr lang="en-US" sz="1800" b="1" baseline="-25000" dirty="0">
                <a:solidFill>
                  <a:schemeClr val="tx1"/>
                </a:solidFill>
              </a:rPr>
              <a:t>1</a:t>
            </a:r>
            <a:r>
              <a:rPr lang="en-US" sz="1800" dirty="0">
                <a:solidFill>
                  <a:schemeClr val="tx1"/>
                </a:solidFill>
              </a:rPr>
              <a:t>. For example, two statements show the relationship result: Ram was caught in the fire. His skin burned.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40185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184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Explanation</a:t>
            </a:r>
          </a:p>
          <a:p>
            <a:pPr marL="342900" indent="-342900" algn="l">
              <a:buClr>
                <a:srgbClr val="0070C0"/>
              </a:buClr>
              <a:buSzPct val="80000"/>
              <a:buFont typeface="Wingdings" pitchFamily="2" charset="2"/>
              <a:buChar char="u"/>
            </a:pPr>
            <a:r>
              <a:rPr lang="en-US" sz="1800" dirty="0">
                <a:solidFill>
                  <a:schemeClr val="tx1"/>
                </a:solidFill>
              </a:rPr>
              <a:t>It infers that the state asserted by </a:t>
            </a:r>
            <a:r>
              <a:rPr lang="en-US" sz="1800" b="1" dirty="0">
                <a:solidFill>
                  <a:schemeClr val="tx1"/>
                </a:solidFill>
              </a:rPr>
              <a:t>S</a:t>
            </a:r>
            <a:r>
              <a:rPr lang="en-US" sz="1800" b="1" baseline="-25000" dirty="0">
                <a:solidFill>
                  <a:schemeClr val="tx1"/>
                </a:solidFill>
              </a:rPr>
              <a:t>1</a:t>
            </a:r>
            <a:r>
              <a:rPr lang="en-US" sz="1800" dirty="0">
                <a:solidFill>
                  <a:schemeClr val="tx1"/>
                </a:solidFill>
              </a:rPr>
              <a:t> could cause the state asserted by </a:t>
            </a:r>
            <a:r>
              <a:rPr lang="en-US" sz="1800" b="1" dirty="0">
                <a:solidFill>
                  <a:schemeClr val="tx1"/>
                </a:solidFill>
              </a:rPr>
              <a:t>S</a:t>
            </a:r>
            <a:r>
              <a:rPr lang="en-US" sz="1800" b="1" baseline="-25000" dirty="0">
                <a:solidFill>
                  <a:schemeClr val="tx1"/>
                </a:solidFill>
              </a:rPr>
              <a:t>0</a:t>
            </a:r>
            <a:r>
              <a:rPr lang="en-US" sz="1800" dirty="0">
                <a:solidFill>
                  <a:schemeClr val="tx1"/>
                </a:solidFill>
              </a:rPr>
              <a:t>. For example, two statements show the relationship − Ram fought with </a:t>
            </a:r>
            <a:r>
              <a:rPr lang="en-US" sz="1800" dirty="0" err="1">
                <a:solidFill>
                  <a:schemeClr val="tx1"/>
                </a:solidFill>
              </a:rPr>
              <a:t>Shyam’s</a:t>
            </a:r>
            <a:r>
              <a:rPr lang="en-US" sz="1800" dirty="0">
                <a:solidFill>
                  <a:schemeClr val="tx1"/>
                </a:solidFill>
              </a:rPr>
              <a:t> friend. He was drunk.</a:t>
            </a:r>
          </a:p>
          <a:p>
            <a:pPr marL="342900" indent="-342900" algn="l">
              <a:buClr>
                <a:srgbClr val="0070C0"/>
              </a:buClr>
              <a:buSzPct val="80000"/>
              <a:buFont typeface="Wingdings" pitchFamily="2" charset="2"/>
              <a:buChar char="u"/>
            </a:pPr>
            <a:r>
              <a:rPr lang="en-US" sz="1800" b="1" dirty="0">
                <a:solidFill>
                  <a:schemeClr val="tx1"/>
                </a:solidFill>
              </a:rPr>
              <a:t>Parallel</a:t>
            </a:r>
          </a:p>
          <a:p>
            <a:pPr marL="342900" indent="-342900" algn="l">
              <a:buClr>
                <a:srgbClr val="0070C0"/>
              </a:buClr>
              <a:buSzPct val="80000"/>
              <a:buFont typeface="Wingdings" pitchFamily="2" charset="2"/>
              <a:buChar char="u"/>
            </a:pPr>
            <a:r>
              <a:rPr lang="en-US" sz="1800" dirty="0">
                <a:solidFill>
                  <a:schemeClr val="tx1"/>
                </a:solidFill>
              </a:rPr>
              <a:t>It infers p(a1,a2,…) from assertion of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p(b1,b2,…) from assertion </a:t>
            </a:r>
            <a:r>
              <a:rPr lang="en-US" sz="1800" b="1" dirty="0">
                <a:solidFill>
                  <a:schemeClr val="tx1"/>
                </a:solidFill>
              </a:rPr>
              <a:t>S</a:t>
            </a:r>
            <a:r>
              <a:rPr lang="en-US" sz="1800" b="1" baseline="-25000" dirty="0">
                <a:solidFill>
                  <a:schemeClr val="tx1"/>
                </a:solidFill>
              </a:rPr>
              <a:t>1</a:t>
            </a:r>
            <a:r>
              <a:rPr lang="en-US" sz="1800" dirty="0">
                <a:solidFill>
                  <a:schemeClr val="tx1"/>
                </a:solidFill>
              </a:rPr>
              <a:t>. Here ai and bi are similar for all </a:t>
            </a:r>
            <a:r>
              <a:rPr lang="en-US" sz="1800" dirty="0" err="1">
                <a:solidFill>
                  <a:schemeClr val="tx1"/>
                </a:solidFill>
              </a:rPr>
              <a:t>i</a:t>
            </a:r>
            <a:r>
              <a:rPr lang="en-US" sz="1800" dirty="0">
                <a:solidFill>
                  <a:schemeClr val="tx1"/>
                </a:solidFill>
              </a:rPr>
              <a:t>. For example, two statements are parallel − Ram wanted car. </a:t>
            </a:r>
            <a:r>
              <a:rPr lang="en-US" sz="1800" dirty="0" err="1">
                <a:solidFill>
                  <a:schemeClr val="tx1"/>
                </a:solidFill>
              </a:rPr>
              <a:t>Shyam</a:t>
            </a:r>
            <a:r>
              <a:rPr lang="en-US" sz="1800" dirty="0">
                <a:solidFill>
                  <a:schemeClr val="tx1"/>
                </a:solidFill>
              </a:rPr>
              <a:t> wanted money.</a:t>
            </a:r>
          </a:p>
          <a:p>
            <a:pPr marL="342900" indent="-342900" algn="l">
              <a:buClr>
                <a:srgbClr val="0070C0"/>
              </a:buClr>
              <a:buSzPct val="80000"/>
              <a:buFont typeface="Wingdings" pitchFamily="2" charset="2"/>
              <a:buChar char="u"/>
            </a:pPr>
            <a:r>
              <a:rPr lang="en-US" sz="1800" b="1" dirty="0">
                <a:solidFill>
                  <a:schemeClr val="tx1"/>
                </a:solidFill>
              </a:rPr>
              <a:t>Elaboration</a:t>
            </a:r>
          </a:p>
          <a:p>
            <a:pPr marL="342900" indent="-342900" algn="l">
              <a:buClr>
                <a:srgbClr val="0070C0"/>
              </a:buClr>
              <a:buSzPct val="80000"/>
              <a:buFont typeface="Wingdings" pitchFamily="2" charset="2"/>
              <a:buChar char="u"/>
            </a:pPr>
            <a:r>
              <a:rPr lang="en-US" sz="1800" dirty="0">
                <a:solidFill>
                  <a:schemeClr val="tx1"/>
                </a:solidFill>
              </a:rPr>
              <a:t>It infers the same proposition P from both the assertions −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a:t>
            </a:r>
            <a:r>
              <a:rPr lang="en-US" sz="1800" b="1" dirty="0">
                <a:solidFill>
                  <a:schemeClr val="tx1"/>
                </a:solidFill>
              </a:rPr>
              <a:t>S</a:t>
            </a:r>
            <a:r>
              <a:rPr lang="en-US" sz="1800" b="1" baseline="-25000" dirty="0">
                <a:solidFill>
                  <a:schemeClr val="tx1"/>
                </a:solidFill>
              </a:rPr>
              <a:t>1</a:t>
            </a:r>
            <a:r>
              <a:rPr lang="en-US" sz="1800" dirty="0">
                <a:solidFill>
                  <a:schemeClr val="tx1"/>
                </a:solidFill>
              </a:rPr>
              <a:t> For example, two statements show the relation elaboration: Ram was from Chandigarh. </a:t>
            </a:r>
            <a:r>
              <a:rPr lang="en-US" sz="1800" dirty="0" err="1">
                <a:solidFill>
                  <a:schemeClr val="tx1"/>
                </a:solidFill>
              </a:rPr>
              <a:t>Shyam</a:t>
            </a:r>
            <a:r>
              <a:rPr lang="en-US" sz="1800" dirty="0">
                <a:solidFill>
                  <a:schemeClr val="tx1"/>
                </a:solidFill>
              </a:rPr>
              <a:t> was from Kerala.</a:t>
            </a:r>
          </a:p>
          <a:p>
            <a:pPr marL="342900" indent="-342900" algn="l">
              <a:buClr>
                <a:srgbClr val="0070C0"/>
              </a:buClr>
              <a:buSzPct val="80000"/>
              <a:buFont typeface="Wingdings" pitchFamily="2" charset="2"/>
              <a:buChar char="u"/>
            </a:pPr>
            <a:r>
              <a:rPr lang="en-US" sz="1800" b="1" dirty="0">
                <a:solidFill>
                  <a:schemeClr val="tx1"/>
                </a:solidFill>
              </a:rPr>
              <a:t>Occasion</a:t>
            </a:r>
          </a:p>
          <a:p>
            <a:pPr marL="342900" indent="-342900" algn="l">
              <a:buClr>
                <a:srgbClr val="0070C0"/>
              </a:buClr>
              <a:buSzPct val="80000"/>
              <a:buFont typeface="Wingdings" pitchFamily="2" charset="2"/>
              <a:buChar char="u"/>
            </a:pPr>
            <a:r>
              <a:rPr lang="en-US" sz="1800" dirty="0">
                <a:solidFill>
                  <a:schemeClr val="tx1"/>
                </a:solidFill>
              </a:rPr>
              <a:t>It happens when a change of state can be inferred from the assertion of </a:t>
            </a:r>
            <a:r>
              <a:rPr lang="en-US" sz="1800" b="1" dirty="0">
                <a:solidFill>
                  <a:schemeClr val="tx1"/>
                </a:solidFill>
              </a:rPr>
              <a:t>S</a:t>
            </a:r>
            <a:r>
              <a:rPr lang="en-US" sz="1800" b="1" baseline="-25000" dirty="0">
                <a:solidFill>
                  <a:schemeClr val="tx1"/>
                </a:solidFill>
              </a:rPr>
              <a:t>0</a:t>
            </a:r>
            <a:r>
              <a:rPr lang="en-US" sz="1800" dirty="0">
                <a:solidFill>
                  <a:schemeClr val="tx1"/>
                </a:solidFill>
              </a:rPr>
              <a:t>, final state of which can be inferred from </a:t>
            </a:r>
            <a:r>
              <a:rPr lang="en-US" sz="1800" b="1" dirty="0">
                <a:solidFill>
                  <a:schemeClr val="tx1"/>
                </a:solidFill>
              </a:rPr>
              <a:t>S</a:t>
            </a:r>
            <a:r>
              <a:rPr lang="en-US" sz="1800" b="1" baseline="-25000" dirty="0">
                <a:solidFill>
                  <a:schemeClr val="tx1"/>
                </a:solidFill>
              </a:rPr>
              <a:t>1</a:t>
            </a:r>
            <a:r>
              <a:rPr lang="en-US" sz="1800" dirty="0">
                <a:solidFill>
                  <a:schemeClr val="tx1"/>
                </a:solidFill>
              </a:rPr>
              <a:t> and vice-versa. </a:t>
            </a:r>
          </a:p>
          <a:p>
            <a:pPr marL="342900" indent="-342900" algn="l">
              <a:buClr>
                <a:srgbClr val="0070C0"/>
              </a:buClr>
              <a:buSzPct val="80000"/>
              <a:buFont typeface="Wingdings" pitchFamily="2" charset="2"/>
              <a:buChar char="u"/>
            </a:pPr>
            <a:r>
              <a:rPr lang="en-US" sz="1800" dirty="0">
                <a:solidFill>
                  <a:schemeClr val="tx1"/>
                </a:solidFill>
              </a:rPr>
              <a:t>For example, the two statements show the relation occasion: Ram picked up the book. He gave it to </a:t>
            </a:r>
            <a:r>
              <a:rPr lang="en-US" sz="1800" dirty="0" err="1">
                <a:solidFill>
                  <a:schemeClr val="tx1"/>
                </a:solidFill>
              </a:rPr>
              <a:t>Shyam</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91332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Hierarchical Discourse Structure</a:t>
            </a:r>
          </a:p>
          <a:p>
            <a:pPr marL="342900" indent="-342900" algn="l">
              <a:buClr>
                <a:srgbClr val="0070C0"/>
              </a:buClr>
              <a:buSzPct val="80000"/>
              <a:buFont typeface="Wingdings" pitchFamily="2" charset="2"/>
              <a:buChar char="u"/>
            </a:pPr>
            <a:r>
              <a:rPr lang="en-US" sz="1800" dirty="0">
                <a:solidFill>
                  <a:schemeClr val="tx1"/>
                </a:solidFill>
              </a:rPr>
              <a:t>The coherence of entire discourse can also be considered by hierarchical structure between coherence relations.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4106625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2088</Words>
  <Application>Microsoft Office PowerPoint</Application>
  <PresentationFormat>On-screen Show (4:3)</PresentationFormat>
  <Paragraphs>166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436</cp:revision>
  <dcterms:created xsi:type="dcterms:W3CDTF">2018-09-28T16:40:41Z</dcterms:created>
  <dcterms:modified xsi:type="dcterms:W3CDTF">2020-05-01T17:37:42Z</dcterms:modified>
</cp:coreProperties>
</file>