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5" r:id="rId3"/>
    <p:sldId id="287" r:id="rId4"/>
    <p:sldId id="286" r:id="rId5"/>
    <p:sldId id="288" r:id="rId6"/>
    <p:sldId id="289" r:id="rId7"/>
    <p:sldId id="290" r:id="rId8"/>
    <p:sldId id="294" r:id="rId9"/>
    <p:sldId id="291" r:id="rId10"/>
    <p:sldId id="295" r:id="rId11"/>
    <p:sldId id="293" r:id="rId12"/>
    <p:sldId id="296" r:id="rId13"/>
    <p:sldId id="292" r:id="rId14"/>
    <p:sldId id="299" r:id="rId15"/>
    <p:sldId id="300" r:id="rId16"/>
    <p:sldId id="284" r:id="rId17"/>
    <p:sldId id="267" r:id="rId18"/>
    <p:sldId id="297" r:id="rId19"/>
    <p:sldId id="298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www.youtube.com/watch?v=PKEPmVn7sDM&amp;list=PL1w8k37X_6L-fBgXCiCsn6ugDsr1Nmfqk&amp;index=21" TargetMode="Externa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 Power Transformation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21.2 Plot Punctuation % Histogram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0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21.2 Plot Punctuation % Histogram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4"/>
            <a:ext cx="8352928" cy="16068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Plot Punctuation Percentage Histogram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Plot Punctuation percentage.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we can see the data is skewed and we see the long right tail.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we will apply some transformation here. We can see the punctuation 5 is around 500.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533D8-23BF-4DC6-950C-6DE3EFBD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337" y="3149890"/>
            <a:ext cx="3888432" cy="33346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242BE4-331C-4A98-830D-F029CDB90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72" y="3171524"/>
            <a:ext cx="3543300" cy="1971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9991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21.3 Power Transformation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0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7770984-86F3-4F43-9092-1E1D5E347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414296"/>
            <a:ext cx="2364186" cy="201325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64B192-6243-4140-B969-7158231B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928" y="4419724"/>
            <a:ext cx="2409453" cy="20405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DD80B2-1BC0-4CE1-A55D-F51F36407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81" y="4425426"/>
            <a:ext cx="2409453" cy="20422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21.3 Power Transformation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6776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Power Transformation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Square root of the data. Make the data range smaller.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5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6B9FF9-4E18-423D-A5BD-87C0C4973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170" y="2199792"/>
            <a:ext cx="4362450" cy="2171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355066-158A-4F57-9F80-960338D70F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024" y="2188892"/>
            <a:ext cx="2500953" cy="21191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103F28-AAD2-4F43-85A4-83236178142D}"/>
              </a:ext>
            </a:extLst>
          </p:cNvPr>
          <p:cNvSpPr txBox="1"/>
          <p:nvPr/>
        </p:nvSpPr>
        <p:spPr>
          <a:xfrm>
            <a:off x="7294628" y="2461374"/>
            <a:ext cx="136815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Original histogram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A591F-FD3E-49DB-B542-9E3879E4A215}"/>
              </a:ext>
            </a:extLst>
          </p:cNvPr>
          <p:cNvSpPr txBox="1"/>
          <p:nvPr/>
        </p:nvSpPr>
        <p:spPr>
          <a:xfrm>
            <a:off x="1290124" y="4896263"/>
            <a:ext cx="14734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Square root of punctuation in x-axis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E45386-B856-442D-BE48-FBBF5906502F}"/>
              </a:ext>
            </a:extLst>
          </p:cNvPr>
          <p:cNvSpPr txBox="1"/>
          <p:nvPr/>
        </p:nvSpPr>
        <p:spPr>
          <a:xfrm>
            <a:off x="4161751" y="4882204"/>
            <a:ext cx="154644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Power 1/3 of punctuation in x-axis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632F3B-2C25-482B-BDEE-8B36FA392D94}"/>
              </a:ext>
            </a:extLst>
          </p:cNvPr>
          <p:cNvSpPr txBox="1"/>
          <p:nvPr/>
        </p:nvSpPr>
        <p:spPr>
          <a:xfrm>
            <a:off x="7265313" y="4896262"/>
            <a:ext cx="168344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Power ¼ of punctuation in x-axis</a:t>
            </a:r>
          </a:p>
        </p:txBody>
      </p:sp>
    </p:spTree>
    <p:extLst>
      <p:ext uri="{BB962C8B-B14F-4D97-AF65-F5344CB8AC3E}">
        <p14:creationId xmlns:p14="http://schemas.microsoft.com/office/powerpoint/2010/main" val="112399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21.4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6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21.4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9200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Power Transformation Change skewed data in the selected column to a normal-look distribution.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06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21.5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2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19536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power transformation?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transform the skewed data distribution in the selected column into a normal data distribution.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is Tukey Transformation?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C37C84-7303-403F-90A6-D5092AC7986F}"/>
                  </a:ext>
                </a:extLst>
              </p:cNvPr>
              <p:cNvSpPr txBox="1"/>
              <p:nvPr/>
            </p:nvSpPr>
            <p:spPr>
              <a:xfrm>
                <a:off x="2195736" y="3317506"/>
                <a:ext cx="1971694" cy="88428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C37C84-7303-403F-90A6-D5092AC79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317506"/>
                <a:ext cx="1971694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副標題 2">
            <a:extLst>
              <a:ext uri="{FF2B5EF4-FFF2-40B4-BE49-F238E27FC236}">
                <a16:creationId xmlns:a16="http://schemas.microsoft.com/office/drawing/2014/main" id="{7998D121-32B7-4CF8-81FC-C139EA377272}"/>
              </a:ext>
            </a:extLst>
          </p:cNvPr>
          <p:cNvSpPr txBox="1">
            <a:spLocks/>
          </p:cNvSpPr>
          <p:nvPr/>
        </p:nvSpPr>
        <p:spPr>
          <a:xfrm>
            <a:off x="458905" y="4433593"/>
            <a:ext cx="8106743" cy="36003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What is Box-Cox Transformation?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B613F-4A35-498A-93EE-A8687891136D}"/>
                  </a:ext>
                </a:extLst>
              </p:cNvPr>
              <p:cNvSpPr txBox="1"/>
              <p:nvPr/>
            </p:nvSpPr>
            <p:spPr>
              <a:xfrm>
                <a:off x="2232113" y="4918859"/>
                <a:ext cx="2142766" cy="102566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 baseline="30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B613F-4A35-498A-93EE-A86878911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113" y="4918859"/>
                <a:ext cx="2142766" cy="1025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19536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What is the following code doing?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 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 in [2, 3, 4]: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n-US" sz="1800" dirty="0" err="1">
                <a:solidFill>
                  <a:schemeClr val="tx1"/>
                </a:solidFill>
              </a:rPr>
              <a:t>pyplot.hist</a:t>
            </a:r>
            <a:r>
              <a:rPr lang="en-US" sz="1800" dirty="0">
                <a:solidFill>
                  <a:schemeClr val="tx1"/>
                </a:solidFill>
              </a:rPr>
              <a:t>((data['punctuation_%'])**(1/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), bins=50)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Take square root (1/2), 1/3, 1/4 for number of punctuation. Make the distribution narrow.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346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2994175" cy="7023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result plot as follow.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956CF2-0F56-435B-9773-00BE56EB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206967"/>
            <a:ext cx="2500953" cy="21191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4C1173-5A06-458B-9BAB-D9D2FD3BBDAB}"/>
              </a:ext>
            </a:extLst>
          </p:cNvPr>
          <p:cNvSpPr txBox="1"/>
          <p:nvPr/>
        </p:nvSpPr>
        <p:spPr>
          <a:xfrm>
            <a:off x="6438169" y="1468210"/>
            <a:ext cx="136815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Original histogram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A161F83-0246-4F25-BBEA-347110A51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3875148"/>
            <a:ext cx="2364186" cy="201325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143CB9-3E48-4A3B-8AEF-FAC11EA89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24" y="3876869"/>
            <a:ext cx="2409453" cy="20405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102794-9333-47E1-878F-2B6D0C85E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326" y="3875148"/>
            <a:ext cx="2409453" cy="20422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449068-7041-4E9A-8AF2-06E4770A4922}"/>
              </a:ext>
            </a:extLst>
          </p:cNvPr>
          <p:cNvSpPr txBox="1"/>
          <p:nvPr/>
        </p:nvSpPr>
        <p:spPr>
          <a:xfrm>
            <a:off x="1253369" y="4345985"/>
            <a:ext cx="14734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Square root of punctuation in x-axis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D72B0E-2628-433F-A17F-684A98C21A3B}"/>
              </a:ext>
            </a:extLst>
          </p:cNvPr>
          <p:cNvSpPr txBox="1"/>
          <p:nvPr/>
        </p:nvSpPr>
        <p:spPr>
          <a:xfrm>
            <a:off x="4221647" y="4339349"/>
            <a:ext cx="154644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Power 1/3 of punctuation in x-axis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E657F3-4057-4557-812E-E004129C2B72}"/>
              </a:ext>
            </a:extLst>
          </p:cNvPr>
          <p:cNvSpPr txBox="1"/>
          <p:nvPr/>
        </p:nvSpPr>
        <p:spPr>
          <a:xfrm>
            <a:off x="7265313" y="4357114"/>
            <a:ext cx="168344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Power ¼ of punctuation in x-axis</a:t>
            </a:r>
          </a:p>
        </p:txBody>
      </p:sp>
    </p:spTree>
    <p:extLst>
      <p:ext uri="{BB962C8B-B14F-4D97-AF65-F5344CB8AC3E}">
        <p14:creationId xmlns:p14="http://schemas.microsoft.com/office/powerpoint/2010/main" val="202168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Power Transformation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8106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Power Transformation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how to transform the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FFDE5-055B-47A8-B4BC-066B5F648480}"/>
              </a:ext>
            </a:extLst>
          </p:cNvPr>
          <p:cNvSpPr txBox="1"/>
          <p:nvPr/>
        </p:nvSpPr>
        <p:spPr>
          <a:xfrm>
            <a:off x="5115667" y="5991214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79437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Power Transformation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9602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Power Transformation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Changing each data point in a certain column to make distribution look closer to a normal distribution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below diagram, the data may be skewed higher in the lower side and lower in the long right. Or it may be possible with long lower side.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may transform into more normal distribution.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1936EB-D76F-448B-9EBA-1EC4DB651879}"/>
              </a:ext>
            </a:extLst>
          </p:cNvPr>
          <p:cNvCxnSpPr/>
          <p:nvPr/>
        </p:nvCxnSpPr>
        <p:spPr>
          <a:xfrm>
            <a:off x="701583" y="5241181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289691-6F3A-40F4-B640-C84C98185282}"/>
              </a:ext>
            </a:extLst>
          </p:cNvPr>
          <p:cNvCxnSpPr/>
          <p:nvPr/>
        </p:nvCxnSpPr>
        <p:spPr>
          <a:xfrm flipV="1">
            <a:off x="701583" y="4089053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0B79281-A97D-48FE-A354-7A78AA536765}"/>
              </a:ext>
            </a:extLst>
          </p:cNvPr>
          <p:cNvSpPr/>
          <p:nvPr/>
        </p:nvSpPr>
        <p:spPr>
          <a:xfrm>
            <a:off x="757714" y="4452640"/>
            <a:ext cx="1736436" cy="704043"/>
          </a:xfrm>
          <a:custGeom>
            <a:avLst/>
            <a:gdLst>
              <a:gd name="connsiteX0" fmla="*/ 0 w 1736436"/>
              <a:gd name="connsiteY0" fmla="*/ 237583 h 704043"/>
              <a:gd name="connsiteX1" fmla="*/ 138545 w 1736436"/>
              <a:gd name="connsiteY1" fmla="*/ 6674 h 704043"/>
              <a:gd name="connsiteX2" fmla="*/ 461818 w 1736436"/>
              <a:gd name="connsiteY2" fmla="*/ 468492 h 704043"/>
              <a:gd name="connsiteX3" fmla="*/ 923636 w 1736436"/>
              <a:gd name="connsiteY3" fmla="*/ 680929 h 704043"/>
              <a:gd name="connsiteX4" fmla="*/ 1551709 w 1736436"/>
              <a:gd name="connsiteY4" fmla="*/ 699401 h 704043"/>
              <a:gd name="connsiteX5" fmla="*/ 1736436 w 1736436"/>
              <a:gd name="connsiteY5" fmla="*/ 690165 h 70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6436" h="704043">
                <a:moveTo>
                  <a:pt x="0" y="237583"/>
                </a:moveTo>
                <a:cubicBezTo>
                  <a:pt x="30787" y="102886"/>
                  <a:pt x="61575" y="-31811"/>
                  <a:pt x="138545" y="6674"/>
                </a:cubicBezTo>
                <a:cubicBezTo>
                  <a:pt x="215515" y="45159"/>
                  <a:pt x="330970" y="356116"/>
                  <a:pt x="461818" y="468492"/>
                </a:cubicBezTo>
                <a:cubicBezTo>
                  <a:pt x="592666" y="580868"/>
                  <a:pt x="741987" y="642444"/>
                  <a:pt x="923636" y="680929"/>
                </a:cubicBezTo>
                <a:cubicBezTo>
                  <a:pt x="1105285" y="719414"/>
                  <a:pt x="1416242" y="697862"/>
                  <a:pt x="1551709" y="699401"/>
                </a:cubicBezTo>
                <a:cubicBezTo>
                  <a:pt x="1687176" y="700940"/>
                  <a:pt x="1711806" y="695552"/>
                  <a:pt x="1736436" y="6901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CF6BE5-A18F-4B5F-88AC-0DB6EF3F79E5}"/>
              </a:ext>
            </a:extLst>
          </p:cNvPr>
          <p:cNvSpPr txBox="1"/>
          <p:nvPr/>
        </p:nvSpPr>
        <p:spPr>
          <a:xfrm>
            <a:off x="629575" y="5385197"/>
            <a:ext cx="12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5B1EF5-B2C5-4AEF-967F-0EA753407F76}"/>
              </a:ext>
            </a:extLst>
          </p:cNvPr>
          <p:cNvSpPr txBox="1"/>
          <p:nvPr/>
        </p:nvSpPr>
        <p:spPr>
          <a:xfrm>
            <a:off x="1355412" y="5385197"/>
            <a:ext cx="5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E97242-E1A8-4262-97DD-BADF40F05CED}"/>
              </a:ext>
            </a:extLst>
          </p:cNvPr>
          <p:cNvSpPr txBox="1"/>
          <p:nvPr/>
        </p:nvSpPr>
        <p:spPr>
          <a:xfrm>
            <a:off x="2141743" y="5381145"/>
            <a:ext cx="5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95F67-3DA8-42BD-9B53-84111B4CCD02}"/>
              </a:ext>
            </a:extLst>
          </p:cNvPr>
          <p:cNvSpPr/>
          <p:nvPr/>
        </p:nvSpPr>
        <p:spPr>
          <a:xfrm>
            <a:off x="539552" y="3677140"/>
            <a:ext cx="7992888" cy="20882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99BDD2-C6CD-4EFB-B525-245B4D28BE69}"/>
              </a:ext>
            </a:extLst>
          </p:cNvPr>
          <p:cNvSpPr txBox="1"/>
          <p:nvPr/>
        </p:nvSpPr>
        <p:spPr>
          <a:xfrm>
            <a:off x="539552" y="3668830"/>
            <a:ext cx="211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Standardizing Data: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35DEBB-48CD-43C0-BD4E-B566B64A7FB6}"/>
              </a:ext>
            </a:extLst>
          </p:cNvPr>
          <p:cNvCxnSpPr/>
          <p:nvPr/>
        </p:nvCxnSpPr>
        <p:spPr>
          <a:xfrm>
            <a:off x="6328829" y="5208244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4FA5FB-3DFE-4358-8D4E-37B5A06E591C}"/>
              </a:ext>
            </a:extLst>
          </p:cNvPr>
          <p:cNvCxnSpPr/>
          <p:nvPr/>
        </p:nvCxnSpPr>
        <p:spPr>
          <a:xfrm flipV="1">
            <a:off x="6328829" y="4056116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456A1A3-7E12-4622-8590-559E51253B45}"/>
              </a:ext>
            </a:extLst>
          </p:cNvPr>
          <p:cNvSpPr/>
          <p:nvPr/>
        </p:nvSpPr>
        <p:spPr>
          <a:xfrm flipH="1">
            <a:off x="6328829" y="4374610"/>
            <a:ext cx="1736431" cy="772286"/>
          </a:xfrm>
          <a:custGeom>
            <a:avLst/>
            <a:gdLst>
              <a:gd name="connsiteX0" fmla="*/ 0 w 1736436"/>
              <a:gd name="connsiteY0" fmla="*/ 237583 h 704043"/>
              <a:gd name="connsiteX1" fmla="*/ 138545 w 1736436"/>
              <a:gd name="connsiteY1" fmla="*/ 6674 h 704043"/>
              <a:gd name="connsiteX2" fmla="*/ 461818 w 1736436"/>
              <a:gd name="connsiteY2" fmla="*/ 468492 h 704043"/>
              <a:gd name="connsiteX3" fmla="*/ 923636 w 1736436"/>
              <a:gd name="connsiteY3" fmla="*/ 680929 h 704043"/>
              <a:gd name="connsiteX4" fmla="*/ 1551709 w 1736436"/>
              <a:gd name="connsiteY4" fmla="*/ 699401 h 704043"/>
              <a:gd name="connsiteX5" fmla="*/ 1736436 w 1736436"/>
              <a:gd name="connsiteY5" fmla="*/ 690165 h 70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6436" h="704043">
                <a:moveTo>
                  <a:pt x="0" y="237583"/>
                </a:moveTo>
                <a:cubicBezTo>
                  <a:pt x="30787" y="102886"/>
                  <a:pt x="61575" y="-31811"/>
                  <a:pt x="138545" y="6674"/>
                </a:cubicBezTo>
                <a:cubicBezTo>
                  <a:pt x="215515" y="45159"/>
                  <a:pt x="330970" y="356116"/>
                  <a:pt x="461818" y="468492"/>
                </a:cubicBezTo>
                <a:cubicBezTo>
                  <a:pt x="592666" y="580868"/>
                  <a:pt x="741987" y="642444"/>
                  <a:pt x="923636" y="680929"/>
                </a:cubicBezTo>
                <a:cubicBezTo>
                  <a:pt x="1105285" y="719414"/>
                  <a:pt x="1416242" y="697862"/>
                  <a:pt x="1551709" y="699401"/>
                </a:cubicBezTo>
                <a:cubicBezTo>
                  <a:pt x="1687176" y="700940"/>
                  <a:pt x="1711806" y="695552"/>
                  <a:pt x="1736436" y="6901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A270C7-C4FA-4969-AF98-BE737DC6B7E2}"/>
              </a:ext>
            </a:extLst>
          </p:cNvPr>
          <p:cNvSpPr txBox="1"/>
          <p:nvPr/>
        </p:nvSpPr>
        <p:spPr>
          <a:xfrm>
            <a:off x="6256821" y="5352260"/>
            <a:ext cx="12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F20218-1BA3-46B2-B519-141B879DE34F}"/>
              </a:ext>
            </a:extLst>
          </p:cNvPr>
          <p:cNvSpPr txBox="1"/>
          <p:nvPr/>
        </p:nvSpPr>
        <p:spPr>
          <a:xfrm>
            <a:off x="6982658" y="5352260"/>
            <a:ext cx="5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3683D8-5037-420D-8A0F-725371A15075}"/>
              </a:ext>
            </a:extLst>
          </p:cNvPr>
          <p:cNvSpPr txBox="1"/>
          <p:nvPr/>
        </p:nvSpPr>
        <p:spPr>
          <a:xfrm>
            <a:off x="7768989" y="5348208"/>
            <a:ext cx="5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7F61D5B-3C0A-431B-AA9C-D1A37F33A002}"/>
              </a:ext>
            </a:extLst>
          </p:cNvPr>
          <p:cNvSpPr/>
          <p:nvPr/>
        </p:nvSpPr>
        <p:spPr>
          <a:xfrm>
            <a:off x="2315144" y="4483636"/>
            <a:ext cx="81669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12B332-E625-45D6-8D7E-96BD4CDACFAC}"/>
              </a:ext>
            </a:extLst>
          </p:cNvPr>
          <p:cNvSpPr txBox="1"/>
          <p:nvPr/>
        </p:nvSpPr>
        <p:spPr>
          <a:xfrm>
            <a:off x="2136557" y="4038162"/>
            <a:ext cx="12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286B012-400A-4544-9D27-CB30B12FC53F}"/>
              </a:ext>
            </a:extLst>
          </p:cNvPr>
          <p:cNvSpPr/>
          <p:nvPr/>
        </p:nvSpPr>
        <p:spPr>
          <a:xfrm flipH="1">
            <a:off x="5086071" y="4470283"/>
            <a:ext cx="8209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DEB3EA-5BB6-4847-8BC4-70E4B49FBFC5}"/>
              </a:ext>
            </a:extLst>
          </p:cNvPr>
          <p:cNvSpPr txBox="1"/>
          <p:nvPr/>
        </p:nvSpPr>
        <p:spPr>
          <a:xfrm>
            <a:off x="4985450" y="4038162"/>
            <a:ext cx="12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3FCD89-1583-47E5-9F92-2C2E86EE9269}"/>
              </a:ext>
            </a:extLst>
          </p:cNvPr>
          <p:cNvCxnSpPr/>
          <p:nvPr/>
        </p:nvCxnSpPr>
        <p:spPr>
          <a:xfrm>
            <a:off x="3502502" y="5221641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223FF85-085E-444A-BB1B-543F25371E9C}"/>
              </a:ext>
            </a:extLst>
          </p:cNvPr>
          <p:cNvCxnSpPr/>
          <p:nvPr/>
        </p:nvCxnSpPr>
        <p:spPr>
          <a:xfrm flipV="1">
            <a:off x="3502502" y="4069513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4DE6E9D-56EB-485A-A883-A5B2DB10E569}"/>
              </a:ext>
            </a:extLst>
          </p:cNvPr>
          <p:cNvSpPr txBox="1"/>
          <p:nvPr/>
        </p:nvSpPr>
        <p:spPr>
          <a:xfrm>
            <a:off x="3430493" y="5365657"/>
            <a:ext cx="48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48CFC-44AE-4D59-BCE2-346CCDECB834}"/>
              </a:ext>
            </a:extLst>
          </p:cNvPr>
          <p:cNvSpPr txBox="1"/>
          <p:nvPr/>
        </p:nvSpPr>
        <p:spPr>
          <a:xfrm>
            <a:off x="4294590" y="53617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ABE31F-F9BE-44FD-B153-4AFB0B240B76}"/>
              </a:ext>
            </a:extLst>
          </p:cNvPr>
          <p:cNvSpPr txBox="1"/>
          <p:nvPr/>
        </p:nvSpPr>
        <p:spPr>
          <a:xfrm>
            <a:off x="4942662" y="5361605"/>
            <a:ext cx="5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9061C37-07A5-4CD5-9808-07FD577FFA27}"/>
              </a:ext>
            </a:extLst>
          </p:cNvPr>
          <p:cNvSpPr/>
          <p:nvPr/>
        </p:nvSpPr>
        <p:spPr>
          <a:xfrm>
            <a:off x="3542715" y="4035396"/>
            <a:ext cx="1616364" cy="1175668"/>
          </a:xfrm>
          <a:custGeom>
            <a:avLst/>
            <a:gdLst>
              <a:gd name="connsiteX0" fmla="*/ 0 w 1616364"/>
              <a:gd name="connsiteY0" fmla="*/ 1144476 h 1175668"/>
              <a:gd name="connsiteX1" fmla="*/ 341745 w 1616364"/>
              <a:gd name="connsiteY1" fmla="*/ 1116767 h 1175668"/>
              <a:gd name="connsiteX2" fmla="*/ 600364 w 1616364"/>
              <a:gd name="connsiteY2" fmla="*/ 747313 h 1175668"/>
              <a:gd name="connsiteX3" fmla="*/ 729673 w 1616364"/>
              <a:gd name="connsiteY3" fmla="*/ 146949 h 1175668"/>
              <a:gd name="connsiteX4" fmla="*/ 868218 w 1616364"/>
              <a:gd name="connsiteY4" fmla="*/ 26876 h 1175668"/>
              <a:gd name="connsiteX5" fmla="*/ 979054 w 1616364"/>
              <a:gd name="connsiteY5" fmla="*/ 553349 h 1175668"/>
              <a:gd name="connsiteX6" fmla="*/ 1126836 w 1616364"/>
              <a:gd name="connsiteY6" fmla="*/ 959749 h 1175668"/>
              <a:gd name="connsiteX7" fmla="*/ 1394691 w 1616364"/>
              <a:gd name="connsiteY7" fmla="*/ 1153713 h 1175668"/>
              <a:gd name="connsiteX8" fmla="*/ 1616364 w 1616364"/>
              <a:gd name="connsiteY8" fmla="*/ 1162949 h 117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6364" h="1175668">
                <a:moveTo>
                  <a:pt x="0" y="1144476"/>
                </a:moveTo>
                <a:cubicBezTo>
                  <a:pt x="120842" y="1163718"/>
                  <a:pt x="241684" y="1182961"/>
                  <a:pt x="341745" y="1116767"/>
                </a:cubicBezTo>
                <a:cubicBezTo>
                  <a:pt x="441806" y="1050573"/>
                  <a:pt x="535709" y="908949"/>
                  <a:pt x="600364" y="747313"/>
                </a:cubicBezTo>
                <a:cubicBezTo>
                  <a:pt x="665019" y="585677"/>
                  <a:pt x="685031" y="267022"/>
                  <a:pt x="729673" y="146949"/>
                </a:cubicBezTo>
                <a:cubicBezTo>
                  <a:pt x="774315" y="26876"/>
                  <a:pt x="826655" y="-40857"/>
                  <a:pt x="868218" y="26876"/>
                </a:cubicBezTo>
                <a:cubicBezTo>
                  <a:pt x="909781" y="94609"/>
                  <a:pt x="935951" y="397870"/>
                  <a:pt x="979054" y="553349"/>
                </a:cubicBezTo>
                <a:cubicBezTo>
                  <a:pt x="1022157" y="708828"/>
                  <a:pt x="1057563" y="859688"/>
                  <a:pt x="1126836" y="959749"/>
                </a:cubicBezTo>
                <a:cubicBezTo>
                  <a:pt x="1196109" y="1059810"/>
                  <a:pt x="1313103" y="1119846"/>
                  <a:pt x="1394691" y="1153713"/>
                </a:cubicBezTo>
                <a:cubicBezTo>
                  <a:pt x="1476279" y="1187580"/>
                  <a:pt x="1546321" y="1175264"/>
                  <a:pt x="1616364" y="1162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36F542-ABBC-4551-80E7-CE1F375949E7}"/>
              </a:ext>
            </a:extLst>
          </p:cNvPr>
          <p:cNvCxnSpPr/>
          <p:nvPr/>
        </p:nvCxnSpPr>
        <p:spPr>
          <a:xfrm>
            <a:off x="4355976" y="3861048"/>
            <a:ext cx="0" cy="152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6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Power Transformation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9920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Power Transformation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Wen will apply some power transformation for that.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Tukey Transformation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10D7C9-A6FD-4D01-984B-9DA7796A6EC2}"/>
                  </a:ext>
                </a:extLst>
              </p:cNvPr>
              <p:cNvSpPr txBox="1"/>
              <p:nvPr/>
            </p:nvSpPr>
            <p:spPr>
              <a:xfrm>
                <a:off x="2411760" y="2544719"/>
                <a:ext cx="1971694" cy="88428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10D7C9-A6FD-4D01-984B-9DA7796A6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544719"/>
                <a:ext cx="1971694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副標題 2">
            <a:extLst>
              <a:ext uri="{FF2B5EF4-FFF2-40B4-BE49-F238E27FC236}">
                <a16:creationId xmlns:a16="http://schemas.microsoft.com/office/drawing/2014/main" id="{04CCE260-5E70-4DF6-A0B6-C4513D95697C}"/>
              </a:ext>
            </a:extLst>
          </p:cNvPr>
          <p:cNvSpPr txBox="1">
            <a:spLocks/>
          </p:cNvSpPr>
          <p:nvPr/>
        </p:nvSpPr>
        <p:spPr>
          <a:xfrm>
            <a:off x="457200" y="3717032"/>
            <a:ext cx="835292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Similarly, we have </a:t>
            </a:r>
            <a:r>
              <a:rPr lang="en-US" sz="1800" b="1" dirty="0">
                <a:solidFill>
                  <a:srgbClr val="C00000"/>
                </a:solidFill>
              </a:rPr>
              <a:t>Box-Cox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E1D1B2-D753-4E08-B847-9F7309D5D7D8}"/>
                  </a:ext>
                </a:extLst>
              </p:cNvPr>
              <p:cNvSpPr txBox="1"/>
              <p:nvPr/>
            </p:nvSpPr>
            <p:spPr>
              <a:xfrm>
                <a:off x="2429234" y="4191045"/>
                <a:ext cx="2142766" cy="102566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 baseline="30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E1D1B2-D753-4E08-B847-9F7309D5D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234" y="4191045"/>
                <a:ext cx="2142766" cy="1025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副標題 2">
            <a:extLst>
              <a:ext uri="{FF2B5EF4-FFF2-40B4-BE49-F238E27FC236}">
                <a16:creationId xmlns:a16="http://schemas.microsoft.com/office/drawing/2014/main" id="{43B7B542-D26C-4F08-BE2C-2D262EDCA578}"/>
              </a:ext>
            </a:extLst>
          </p:cNvPr>
          <p:cNvSpPr txBox="1">
            <a:spLocks/>
          </p:cNvSpPr>
          <p:nvPr/>
        </p:nvSpPr>
        <p:spPr>
          <a:xfrm>
            <a:off x="457200" y="5445224"/>
            <a:ext cx="1162472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</a:t>
            </a:r>
            <a:endParaRPr 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B7C6D1-6375-4A47-A130-742BFEF60799}"/>
                  </a:ext>
                </a:extLst>
              </p:cNvPr>
              <p:cNvSpPr txBox="1"/>
              <p:nvPr/>
            </p:nvSpPr>
            <p:spPr>
              <a:xfrm>
                <a:off x="1739717" y="5473184"/>
                <a:ext cx="1657890" cy="52046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B7C6D1-6375-4A47-A130-742BFEF60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717" y="5473184"/>
                <a:ext cx="1657890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副標題 2">
            <a:extLst>
              <a:ext uri="{FF2B5EF4-FFF2-40B4-BE49-F238E27FC236}">
                <a16:creationId xmlns:a16="http://schemas.microsoft.com/office/drawing/2014/main" id="{20AFFC53-1D83-4DF1-BA74-6D32D4B1C975}"/>
              </a:ext>
            </a:extLst>
          </p:cNvPr>
          <p:cNvSpPr txBox="1">
            <a:spLocks/>
          </p:cNvSpPr>
          <p:nvPr/>
        </p:nvSpPr>
        <p:spPr>
          <a:xfrm>
            <a:off x="4052428" y="5445224"/>
            <a:ext cx="138366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Because</a:t>
            </a:r>
            <a:endParaRPr 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E851AD-22DB-489D-B1E9-85F6DED352AC}"/>
                  </a:ext>
                </a:extLst>
              </p:cNvPr>
              <p:cNvSpPr txBox="1"/>
              <p:nvPr/>
            </p:nvSpPr>
            <p:spPr>
              <a:xfrm>
                <a:off x="5818175" y="5496663"/>
                <a:ext cx="1133644" cy="28931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func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E851AD-22DB-489D-B1E9-85F6DED35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175" y="5496663"/>
                <a:ext cx="1133644" cy="289310"/>
              </a:xfrm>
              <a:prstGeom prst="rect">
                <a:avLst/>
              </a:prstGeom>
              <a:blipFill>
                <a:blip r:embed="rId6"/>
                <a:stretch>
                  <a:fillRect l="-2128" t="-6122" r="-3723" b="-408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30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Power Transformation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4159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Power Transformation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8" name="副標題 2">
            <a:extLst>
              <a:ext uri="{FF2B5EF4-FFF2-40B4-BE49-F238E27FC236}">
                <a16:creationId xmlns:a16="http://schemas.microsoft.com/office/drawing/2014/main" id="{43B7B542-D26C-4F08-BE2C-2D262EDCA578}"/>
              </a:ext>
            </a:extLst>
          </p:cNvPr>
          <p:cNvSpPr txBox="1">
            <a:spLocks/>
          </p:cNvSpPr>
          <p:nvPr/>
        </p:nvSpPr>
        <p:spPr>
          <a:xfrm>
            <a:off x="451629" y="1941904"/>
            <a:ext cx="1162472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</a:t>
            </a:r>
            <a:endParaRPr 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B7C6D1-6375-4A47-A130-742BFEF60799}"/>
                  </a:ext>
                </a:extLst>
              </p:cNvPr>
              <p:cNvSpPr txBox="1"/>
              <p:nvPr/>
            </p:nvSpPr>
            <p:spPr>
              <a:xfrm>
                <a:off x="1907035" y="1986123"/>
                <a:ext cx="1584845" cy="29559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B7C6D1-6375-4A47-A130-742BFEF60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035" y="1986123"/>
                <a:ext cx="1584845" cy="295594"/>
              </a:xfrm>
              <a:prstGeom prst="rect">
                <a:avLst/>
              </a:prstGeom>
              <a:blipFill>
                <a:blip r:embed="rId3"/>
                <a:stretch>
                  <a:fillRect t="-600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副標題 2">
            <a:extLst>
              <a:ext uri="{FF2B5EF4-FFF2-40B4-BE49-F238E27FC236}">
                <a16:creationId xmlns:a16="http://schemas.microsoft.com/office/drawing/2014/main" id="{20AFFC53-1D83-4DF1-BA74-6D32D4B1C975}"/>
              </a:ext>
            </a:extLst>
          </p:cNvPr>
          <p:cNvSpPr txBox="1">
            <a:spLocks/>
          </p:cNvSpPr>
          <p:nvPr/>
        </p:nvSpPr>
        <p:spPr>
          <a:xfrm>
            <a:off x="451629" y="2901541"/>
            <a:ext cx="138366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Because</a:t>
            </a:r>
            <a:endParaRPr 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E851AD-22DB-489D-B1E9-85F6DED352AC}"/>
                  </a:ext>
                </a:extLst>
              </p:cNvPr>
              <p:cNvSpPr txBox="1"/>
              <p:nvPr/>
            </p:nvSpPr>
            <p:spPr>
              <a:xfrm>
                <a:off x="2141844" y="2936906"/>
                <a:ext cx="1133644" cy="28931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func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E851AD-22DB-489D-B1E9-85F6DED35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44" y="2936906"/>
                <a:ext cx="1133644" cy="289310"/>
              </a:xfrm>
              <a:prstGeom prst="rect">
                <a:avLst/>
              </a:prstGeom>
              <a:blipFill>
                <a:blip r:embed="rId4"/>
                <a:stretch>
                  <a:fillRect l="-2128" t="-6122" r="-3723" b="-408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副標題 2">
            <a:extLst>
              <a:ext uri="{FF2B5EF4-FFF2-40B4-BE49-F238E27FC236}">
                <a16:creationId xmlns:a16="http://schemas.microsoft.com/office/drawing/2014/main" id="{BDDB08CF-6384-417E-9C9E-760D6BA00718}"/>
              </a:ext>
            </a:extLst>
          </p:cNvPr>
          <p:cNvSpPr txBox="1">
            <a:spLocks/>
          </p:cNvSpPr>
          <p:nvPr/>
        </p:nvSpPr>
        <p:spPr>
          <a:xfrm>
            <a:off x="479337" y="3685809"/>
            <a:ext cx="3660615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Take log</a:t>
            </a:r>
            <a:r>
              <a:rPr lang="en-US" sz="1800" b="1" baseline="-25000" dirty="0">
                <a:solidFill>
                  <a:schemeClr val="tx1"/>
                </a:solidFill>
              </a:rPr>
              <a:t>e </a:t>
            </a:r>
            <a:r>
              <a:rPr lang="en-US" sz="1800" b="1" dirty="0">
                <a:solidFill>
                  <a:schemeClr val="tx1"/>
                </a:solidFill>
              </a:rPr>
              <a:t>on both side, we have:</a:t>
            </a:r>
            <a:endParaRPr lang="en-US" sz="1800" b="1" baseline="-25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7F4AB6-B62D-4609-B5DC-12D64A8792FF}"/>
                  </a:ext>
                </a:extLst>
              </p:cNvPr>
              <p:cNvSpPr txBox="1"/>
              <p:nvPr/>
            </p:nvSpPr>
            <p:spPr>
              <a:xfrm>
                <a:off x="4355976" y="3760990"/>
                <a:ext cx="1478545" cy="27699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7F4AB6-B62D-4609-B5DC-12D64A879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760990"/>
                <a:ext cx="1478545" cy="276999"/>
              </a:xfrm>
              <a:prstGeom prst="rect">
                <a:avLst/>
              </a:prstGeom>
              <a:blipFill>
                <a:blip r:embed="rId5"/>
                <a:stretch>
                  <a:fillRect l="-4918" r="-2869" b="-3191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副標題 2">
            <a:extLst>
              <a:ext uri="{FF2B5EF4-FFF2-40B4-BE49-F238E27FC236}">
                <a16:creationId xmlns:a16="http://schemas.microsoft.com/office/drawing/2014/main" id="{12D686A3-77FC-4399-AA22-17D179684D64}"/>
              </a:ext>
            </a:extLst>
          </p:cNvPr>
          <p:cNvSpPr txBox="1">
            <a:spLocks/>
          </p:cNvSpPr>
          <p:nvPr/>
        </p:nvSpPr>
        <p:spPr>
          <a:xfrm>
            <a:off x="430994" y="4814534"/>
            <a:ext cx="1644390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Therefore,</a:t>
            </a:r>
            <a:endParaRPr 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1F543F-A460-4C24-A10A-5393929AF55E}"/>
                  </a:ext>
                </a:extLst>
              </p:cNvPr>
              <p:cNvSpPr txBox="1"/>
              <p:nvPr/>
            </p:nvSpPr>
            <p:spPr>
              <a:xfrm>
                <a:off x="2309644" y="4814209"/>
                <a:ext cx="2547989" cy="57528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 baseline="30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1F543F-A460-4C24-A10A-5393929A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44" y="4814209"/>
                <a:ext cx="2547989" cy="5752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5A85AD-27FA-4682-839C-968A52DC90BC}"/>
                  </a:ext>
                </a:extLst>
              </p:cNvPr>
              <p:cNvSpPr txBox="1"/>
              <p:nvPr/>
            </p:nvSpPr>
            <p:spPr>
              <a:xfrm>
                <a:off x="2217885" y="5671199"/>
                <a:ext cx="4514355" cy="55579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+…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5A85AD-27FA-4682-839C-968A52DC9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85" y="5671199"/>
                <a:ext cx="4514355" cy="5557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副標題 2">
            <a:extLst>
              <a:ext uri="{FF2B5EF4-FFF2-40B4-BE49-F238E27FC236}">
                <a16:creationId xmlns:a16="http://schemas.microsoft.com/office/drawing/2014/main" id="{B1F1EF11-4778-4E7D-8E51-65817DC31A5E}"/>
              </a:ext>
            </a:extLst>
          </p:cNvPr>
          <p:cNvSpPr txBox="1">
            <a:spLocks/>
          </p:cNvSpPr>
          <p:nvPr/>
        </p:nvSpPr>
        <p:spPr>
          <a:xfrm>
            <a:off x="497454" y="5703139"/>
            <a:ext cx="1644390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Given,</a:t>
            </a:r>
            <a:endParaRPr 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6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Power Transformation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4159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Power Transformation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12D686A3-77FC-4399-AA22-17D179684D64}"/>
              </a:ext>
            </a:extLst>
          </p:cNvPr>
          <p:cNvSpPr txBox="1">
            <a:spLocks/>
          </p:cNvSpPr>
          <p:nvPr/>
        </p:nvSpPr>
        <p:spPr>
          <a:xfrm>
            <a:off x="318414" y="2755815"/>
            <a:ext cx="1644390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Therefore,</a:t>
            </a:r>
            <a:endParaRPr 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1F543F-A460-4C24-A10A-5393929AF55E}"/>
                  </a:ext>
                </a:extLst>
              </p:cNvPr>
              <p:cNvSpPr txBox="1"/>
              <p:nvPr/>
            </p:nvSpPr>
            <p:spPr>
              <a:xfrm>
                <a:off x="2047955" y="2768829"/>
                <a:ext cx="2524046" cy="5375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1F543F-A460-4C24-A10A-5393929A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955" y="2768829"/>
                <a:ext cx="2524046" cy="5375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5A85AD-27FA-4682-839C-968A52DC90BC}"/>
                  </a:ext>
                </a:extLst>
              </p:cNvPr>
              <p:cNvSpPr txBox="1"/>
              <p:nvPr/>
            </p:nvSpPr>
            <p:spPr>
              <a:xfrm>
                <a:off x="2038845" y="1956370"/>
                <a:ext cx="4514355" cy="55579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+…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5A85AD-27FA-4682-839C-968A52DC9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45" y="1956370"/>
                <a:ext cx="4514355" cy="5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副標題 2">
            <a:extLst>
              <a:ext uri="{FF2B5EF4-FFF2-40B4-BE49-F238E27FC236}">
                <a16:creationId xmlns:a16="http://schemas.microsoft.com/office/drawing/2014/main" id="{B1F1EF11-4778-4E7D-8E51-65817DC31A5E}"/>
              </a:ext>
            </a:extLst>
          </p:cNvPr>
          <p:cNvSpPr txBox="1">
            <a:spLocks/>
          </p:cNvSpPr>
          <p:nvPr/>
        </p:nvSpPr>
        <p:spPr>
          <a:xfrm>
            <a:off x="318414" y="1988310"/>
            <a:ext cx="1644390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Given,</a:t>
            </a:r>
            <a:endParaRPr 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6538A3-4BEA-4EF5-8831-C61358215AE7}"/>
                  </a:ext>
                </a:extLst>
              </p:cNvPr>
              <p:cNvSpPr txBox="1"/>
              <p:nvPr/>
            </p:nvSpPr>
            <p:spPr>
              <a:xfrm>
                <a:off x="2070194" y="3613559"/>
                <a:ext cx="2213774" cy="5375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6538A3-4BEA-4EF5-8831-C61358215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94" y="3613559"/>
                <a:ext cx="2213774" cy="537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986135-B712-4245-8524-E4EE8B318659}"/>
                  </a:ext>
                </a:extLst>
              </p:cNvPr>
              <p:cNvSpPr txBox="1"/>
              <p:nvPr/>
            </p:nvSpPr>
            <p:spPr>
              <a:xfrm>
                <a:off x="2055652" y="4351900"/>
                <a:ext cx="2213774" cy="5375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986135-B712-4245-8524-E4EE8B318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652" y="4351900"/>
                <a:ext cx="2213774" cy="5375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E500F1-2F99-4D4C-B1B5-FEE1E77F2633}"/>
                  </a:ext>
                </a:extLst>
              </p:cNvPr>
              <p:cNvSpPr txBox="1"/>
              <p:nvPr/>
            </p:nvSpPr>
            <p:spPr>
              <a:xfrm>
                <a:off x="2050181" y="5021473"/>
                <a:ext cx="2213774" cy="5375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E500F1-2F99-4D4C-B1B5-FEE1E77F2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181" y="5021473"/>
                <a:ext cx="2213774" cy="5375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32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Power Transformation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2072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Transformation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Determine range of exponents to test</a:t>
            </a:r>
            <a:r>
              <a:rPr lang="en-US" sz="1800" dirty="0">
                <a:solidFill>
                  <a:schemeClr val="tx1"/>
                </a:solidFill>
              </a:rPr>
              <a:t>: for example, (-5, 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Apply transformations to each value of the chosen feature: </a:t>
            </a:r>
            <a:r>
              <a:rPr lang="en-US" sz="1800" dirty="0">
                <a:solidFill>
                  <a:schemeClr val="tx1"/>
                </a:solidFill>
              </a:rPr>
              <a:t>It will look more uniform like normal distribution.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Determine which transformation yields best distribution, e.g., plot histogram and pick which looks closer to a normal distribution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49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21.1 Plot Message Length Histogram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6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Plot Message Length Histogram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0243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Plot Message Length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continue the histogram from previous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Plot message length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9D6C5-C0A9-44EE-B226-78EEFB33B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492896"/>
            <a:ext cx="3143250" cy="20955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C79F6-A4E8-490F-AE69-E8D9DF003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2510603"/>
            <a:ext cx="4511824" cy="38209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347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</TotalTime>
  <Words>915</Words>
  <Application>Microsoft Office PowerPoint</Application>
  <PresentationFormat>On-screen Show (4:3)</PresentationFormat>
  <Paragraphs>166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Office 佈景主題</vt:lpstr>
      <vt:lpstr>21 Power Transformation</vt:lpstr>
      <vt:lpstr>21 Power Transformation</vt:lpstr>
      <vt:lpstr>21 Power Transformation</vt:lpstr>
      <vt:lpstr>21 Power Transformation</vt:lpstr>
      <vt:lpstr>21 Power Transformation</vt:lpstr>
      <vt:lpstr>21 Power Transformation</vt:lpstr>
      <vt:lpstr>21 Power Transformation</vt:lpstr>
      <vt:lpstr>21.1 Plot Message Length Histogram</vt:lpstr>
      <vt:lpstr>21.1 Plot Message Length Histogram</vt:lpstr>
      <vt:lpstr>21.2 Plot Punctuation % Histogram</vt:lpstr>
      <vt:lpstr>21.2 Plot Punctuation % Histogram</vt:lpstr>
      <vt:lpstr>21.3 Power Transformation</vt:lpstr>
      <vt:lpstr>21.3 Power Transformation</vt:lpstr>
      <vt:lpstr>21.4 Summary</vt:lpstr>
      <vt:lpstr>21.4 Summary</vt:lpstr>
      <vt:lpstr>21.5 Quiz</vt:lpstr>
      <vt:lpstr>21.5 Quiz</vt:lpstr>
      <vt:lpstr>21.5 Quiz</vt:lpstr>
      <vt:lpstr>21.5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1150</cp:revision>
  <dcterms:created xsi:type="dcterms:W3CDTF">2018-09-28T16:40:41Z</dcterms:created>
  <dcterms:modified xsi:type="dcterms:W3CDTF">2020-06-21T01:52:03Z</dcterms:modified>
</cp:coreProperties>
</file>