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5" r:id="rId3"/>
    <p:sldId id="299" r:id="rId4"/>
    <p:sldId id="300" r:id="rId5"/>
    <p:sldId id="301" r:id="rId6"/>
    <p:sldId id="284" r:id="rId7"/>
    <p:sldId id="267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4" d="100"/>
          <a:sy n="104" d="100"/>
        </p:scale>
        <p:origin x="17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sv_pCFAAuQ&amp;list=PL1w8k37X_6L-fBgXCiCsn6ugDsr1Nmfqk&amp;index=2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PKEPmVn7sDM&amp;list=PL1w8k37X_6L-fBgXCiCsn6ugDsr1Nmfqk&amp;index=21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PKEPmVn7sDM&amp;list=PL1w8k37X_6L-fBgXCiCsn6ugDsr1Nmfqk&amp;index=21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PKEPmVn7sDM&amp;list=PL1w8k37X_6L-fBgXCiCsn6ugDsr1Nmfqk&amp;index=21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PKEPmVn7sDM&amp;list=PL1w8k37X_6L-fBgXCiCsn6ugDsr1Nmfqk&amp;index=21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 Evaluation Metrics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 Evaluation Metrics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0293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Evaluation Metrics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done all the hard work and ready to build up the model to predict the Spam or Ham whether a given message with spam or not.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https://www.youtube.com/watch?v=bsv_pCFAAuQ&amp;list=PL1w8k37X_6L-fBgXCiCsn6ugDsr1Nmfqk&amp;index=22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C009569-7C63-4DBB-B788-2DA25BA6105E}"/>
              </a:ext>
            </a:extLst>
          </p:cNvPr>
          <p:cNvSpPr/>
          <p:nvPr/>
        </p:nvSpPr>
        <p:spPr>
          <a:xfrm>
            <a:off x="1547664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FB9322-A326-437E-822F-0F271954C594}"/>
              </a:ext>
            </a:extLst>
          </p:cNvPr>
          <p:cNvSpPr/>
          <p:nvPr/>
        </p:nvSpPr>
        <p:spPr>
          <a:xfrm>
            <a:off x="3754252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1106200-CB65-4B22-BEF5-7DD6F58F7DE0}"/>
              </a:ext>
            </a:extLst>
          </p:cNvPr>
          <p:cNvSpPr/>
          <p:nvPr/>
        </p:nvSpPr>
        <p:spPr>
          <a:xfrm>
            <a:off x="3275856" y="3606449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E117DA-5991-478D-828A-BFCBF66548B0}"/>
              </a:ext>
            </a:extLst>
          </p:cNvPr>
          <p:cNvSpPr/>
          <p:nvPr/>
        </p:nvSpPr>
        <p:spPr>
          <a:xfrm>
            <a:off x="5975369" y="3377358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E34FBF2-677C-49C9-B0F0-66C6CCF694EC}"/>
              </a:ext>
            </a:extLst>
          </p:cNvPr>
          <p:cNvSpPr/>
          <p:nvPr/>
        </p:nvSpPr>
        <p:spPr>
          <a:xfrm>
            <a:off x="5553349" y="3593695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E55DEE17-1420-4930-BEC6-1972EB079F2F}"/>
              </a:ext>
            </a:extLst>
          </p:cNvPr>
          <p:cNvSpPr/>
          <p:nvPr/>
        </p:nvSpPr>
        <p:spPr>
          <a:xfrm>
            <a:off x="6556883" y="4404564"/>
            <a:ext cx="576851" cy="408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FC35B37-F0F9-4E61-8F41-7592CBA34048}"/>
              </a:ext>
            </a:extLst>
          </p:cNvPr>
          <p:cNvSpPr/>
          <p:nvPr/>
        </p:nvSpPr>
        <p:spPr>
          <a:xfrm>
            <a:off x="6089225" y="5033092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Vectorization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6551899A-19B7-40AE-95ED-02AD070A147E}"/>
              </a:ext>
            </a:extLst>
          </p:cNvPr>
          <p:cNvSpPr/>
          <p:nvPr/>
        </p:nvSpPr>
        <p:spPr>
          <a:xfrm>
            <a:off x="5508104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288E73F-BC15-4143-89F1-E66297A32D04}"/>
              </a:ext>
            </a:extLst>
          </p:cNvPr>
          <p:cNvSpPr/>
          <p:nvPr/>
        </p:nvSpPr>
        <p:spPr>
          <a:xfrm>
            <a:off x="3815915" y="503984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3515D521-9BBF-41DE-B9CC-FFE332253E68}"/>
              </a:ext>
            </a:extLst>
          </p:cNvPr>
          <p:cNvSpPr/>
          <p:nvPr/>
        </p:nvSpPr>
        <p:spPr>
          <a:xfrm>
            <a:off x="3297382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F5485F4-31C7-48C0-AFF8-20932D45CF33}"/>
              </a:ext>
            </a:extLst>
          </p:cNvPr>
          <p:cNvSpPr/>
          <p:nvPr/>
        </p:nvSpPr>
        <p:spPr>
          <a:xfrm>
            <a:off x="1547899" y="4994014"/>
            <a:ext cx="1512168" cy="936104"/>
          </a:xfrm>
          <a:prstGeom prst="round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Spam Filter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BCE178-84BA-41B4-814D-A4897A4523D4}"/>
              </a:ext>
            </a:extLst>
          </p:cNvPr>
          <p:cNvSpPr/>
          <p:nvPr/>
        </p:nvSpPr>
        <p:spPr>
          <a:xfrm>
            <a:off x="1331640" y="3229064"/>
            <a:ext cx="6408712" cy="2936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AFFDE5-055B-47A8-B4BC-066B5F648480}"/>
              </a:ext>
            </a:extLst>
          </p:cNvPr>
          <p:cNvSpPr txBox="1"/>
          <p:nvPr/>
        </p:nvSpPr>
        <p:spPr>
          <a:xfrm>
            <a:off x="2869975" y="5912714"/>
            <a:ext cx="1235404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Transform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AC2DC4-0E61-4942-8203-1BCAD1A70DEB}"/>
              </a:ext>
            </a:extLst>
          </p:cNvPr>
          <p:cNvSpPr txBox="1"/>
          <p:nvPr/>
        </p:nvSpPr>
        <p:spPr>
          <a:xfrm>
            <a:off x="233249" y="5241067"/>
            <a:ext cx="123540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79437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 Evaluation Metrics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640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Evaluation Metrics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this case, our model is binary classifier.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some evaluation metrics to evaluate our model whether the prediction is doing goof or not as per preretirement of the business.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Let’s look at some of evaluation metrics.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https://www.youtube.com/watch?v=bsv_pCFAAuQ&amp;list=PL1w8k37X_6L-fBgXCiCsn6ugDsr1Nmfqk&amp;index=22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B7B9C5-6D54-48E1-B651-4442E5478A27}"/>
                  </a:ext>
                </a:extLst>
              </p:cNvPr>
              <p:cNvSpPr txBox="1"/>
              <p:nvPr/>
            </p:nvSpPr>
            <p:spPr>
              <a:xfrm>
                <a:off x="457200" y="3342512"/>
                <a:ext cx="3681329" cy="576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𝑐𝑜𝑟𝑟𝑒𝑐𝑡𝑙𝑦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𝑜𝑏𝑠𝑒𝑟𝑣𝑎𝑡𝑖𝑜𝑛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B7B9C5-6D54-48E1-B651-4442E5478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42512"/>
                <a:ext cx="3681329" cy="576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AA4732-F2FB-4E35-9F52-48C8919496FE}"/>
                  </a:ext>
                </a:extLst>
              </p:cNvPr>
              <p:cNvSpPr txBox="1"/>
              <p:nvPr/>
            </p:nvSpPr>
            <p:spPr>
              <a:xfrm>
                <a:off x="457200" y="4206137"/>
                <a:ext cx="4619790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𝑆𝑝𝑎𝑚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𝑐𝑜𝑟𝑟𝑒𝑐𝑡𝑙𝑦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𝑃𝑟𝑒𝑑𝑖𝑐𝑡𝑒𝑑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𝑆𝑝𝑎𝑚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AA4732-F2FB-4E35-9F52-48C89194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206137"/>
                <a:ext cx="4619790" cy="576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755803B-6F71-4536-AAFA-C29A3657C081}"/>
                  </a:ext>
                </a:extLst>
              </p:cNvPr>
              <p:cNvSpPr txBox="1"/>
              <p:nvPr/>
            </p:nvSpPr>
            <p:spPr>
              <a:xfrm>
                <a:off x="488853" y="5260813"/>
                <a:ext cx="4280082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𝑆𝑝𝑎𝑚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𝑐𝑜𝑟𝑟𝑒𝑐𝑡𝑙𝑦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𝐴𝑐𝑡𝑢𝑎𝑙𝑙𝑦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𝑆𝑝𝑎𝑚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755803B-6F71-4536-AAFA-C29A3657C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53" y="5260813"/>
                <a:ext cx="4280082" cy="5767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C459243-F77C-421C-BE12-44FE712A7D1C}"/>
              </a:ext>
            </a:extLst>
          </p:cNvPr>
          <p:cNvSpPr/>
          <p:nvPr/>
        </p:nvSpPr>
        <p:spPr>
          <a:xfrm>
            <a:off x="6372200" y="3919273"/>
            <a:ext cx="936104" cy="1640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ACBCAE-BAAC-4D91-8A07-A4D7D0F41799}"/>
              </a:ext>
            </a:extLst>
          </p:cNvPr>
          <p:cNvSpPr/>
          <p:nvPr/>
        </p:nvSpPr>
        <p:spPr>
          <a:xfrm>
            <a:off x="7308304" y="3919273"/>
            <a:ext cx="936104" cy="1640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41C64C-C967-4093-8EBC-E22A444A7F2E}"/>
              </a:ext>
            </a:extLst>
          </p:cNvPr>
          <p:cNvSpPr/>
          <p:nvPr/>
        </p:nvSpPr>
        <p:spPr>
          <a:xfrm>
            <a:off x="6804248" y="4221786"/>
            <a:ext cx="936104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C7FA12-CE11-43AD-9812-35F74272F2A8}"/>
              </a:ext>
            </a:extLst>
          </p:cNvPr>
          <p:cNvSpPr txBox="1"/>
          <p:nvPr/>
        </p:nvSpPr>
        <p:spPr>
          <a:xfrm>
            <a:off x="7033147" y="4269932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4E123D-7AC4-45B3-9BB5-18779CF178D3}"/>
              </a:ext>
            </a:extLst>
          </p:cNvPr>
          <p:cNvSpPr txBox="1"/>
          <p:nvPr/>
        </p:nvSpPr>
        <p:spPr>
          <a:xfrm>
            <a:off x="6839272" y="4365801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F57826-CE2D-46E5-AEF4-281AFEF15C7A}"/>
              </a:ext>
            </a:extLst>
          </p:cNvPr>
          <p:cNvSpPr txBox="1"/>
          <p:nvPr/>
        </p:nvSpPr>
        <p:spPr>
          <a:xfrm>
            <a:off x="7070131" y="4422332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569378-4915-4580-A9DE-DECFBF36EF48}"/>
              </a:ext>
            </a:extLst>
          </p:cNvPr>
          <p:cNvSpPr txBox="1"/>
          <p:nvPr/>
        </p:nvSpPr>
        <p:spPr>
          <a:xfrm>
            <a:off x="6876256" y="4518201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441B56-23F0-490D-812A-78556F0D6D03}"/>
              </a:ext>
            </a:extLst>
          </p:cNvPr>
          <p:cNvSpPr txBox="1"/>
          <p:nvPr/>
        </p:nvSpPr>
        <p:spPr>
          <a:xfrm>
            <a:off x="7055296" y="4620680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116AA4-F1F4-44FE-A785-233B0ECA4570}"/>
              </a:ext>
            </a:extLst>
          </p:cNvPr>
          <p:cNvSpPr txBox="1"/>
          <p:nvPr/>
        </p:nvSpPr>
        <p:spPr>
          <a:xfrm>
            <a:off x="6861421" y="4716549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C4CDFC-BB11-44B6-B7CE-D793464CF75C}"/>
              </a:ext>
            </a:extLst>
          </p:cNvPr>
          <p:cNvSpPr txBox="1"/>
          <p:nvPr/>
        </p:nvSpPr>
        <p:spPr>
          <a:xfrm>
            <a:off x="7070131" y="4869857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953D59-F54A-489C-B903-E85208BA5C24}"/>
              </a:ext>
            </a:extLst>
          </p:cNvPr>
          <p:cNvSpPr txBox="1"/>
          <p:nvPr/>
        </p:nvSpPr>
        <p:spPr>
          <a:xfrm>
            <a:off x="7323139" y="4269024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77D026-2A7A-4C6B-B21B-2345A04A9DB8}"/>
              </a:ext>
            </a:extLst>
          </p:cNvPr>
          <p:cNvSpPr txBox="1"/>
          <p:nvPr/>
        </p:nvSpPr>
        <p:spPr>
          <a:xfrm>
            <a:off x="7489304" y="4341032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F9A65C-614E-4F1A-B30A-FCD1C07054D9}"/>
              </a:ext>
            </a:extLst>
          </p:cNvPr>
          <p:cNvSpPr txBox="1"/>
          <p:nvPr/>
        </p:nvSpPr>
        <p:spPr>
          <a:xfrm>
            <a:off x="7308304" y="4467372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96AD77-FA0E-4ADD-AD63-119BCF73C2AA}"/>
              </a:ext>
            </a:extLst>
          </p:cNvPr>
          <p:cNvSpPr txBox="1"/>
          <p:nvPr/>
        </p:nvSpPr>
        <p:spPr>
          <a:xfrm>
            <a:off x="7323139" y="4716549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802B72-3330-4FE9-A442-E161647D230A}"/>
              </a:ext>
            </a:extLst>
          </p:cNvPr>
          <p:cNvSpPr txBox="1"/>
          <p:nvPr/>
        </p:nvSpPr>
        <p:spPr>
          <a:xfrm>
            <a:off x="7489304" y="4547764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E7B426-FC21-4D96-A641-8E727C93EE49}"/>
              </a:ext>
            </a:extLst>
          </p:cNvPr>
          <p:cNvSpPr txBox="1"/>
          <p:nvPr/>
        </p:nvSpPr>
        <p:spPr>
          <a:xfrm>
            <a:off x="7812360" y="3933753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F7BE0E-462E-4DD7-AD13-EBECFCFC4181}"/>
              </a:ext>
            </a:extLst>
          </p:cNvPr>
          <p:cNvSpPr txBox="1"/>
          <p:nvPr/>
        </p:nvSpPr>
        <p:spPr>
          <a:xfrm>
            <a:off x="6732240" y="4086153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189BB7-104B-4175-881C-36F3195EF7D5}"/>
              </a:ext>
            </a:extLst>
          </p:cNvPr>
          <p:cNvSpPr txBox="1"/>
          <p:nvPr/>
        </p:nvSpPr>
        <p:spPr>
          <a:xfrm>
            <a:off x="7956376" y="450052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43114D-7F88-46B2-835D-0B268B686670}"/>
              </a:ext>
            </a:extLst>
          </p:cNvPr>
          <p:cNvSpPr txBox="1"/>
          <p:nvPr/>
        </p:nvSpPr>
        <p:spPr>
          <a:xfrm>
            <a:off x="7884368" y="486056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27C9BB-090F-431D-8DF9-4CD982ADF25E}"/>
              </a:ext>
            </a:extLst>
          </p:cNvPr>
          <p:cNvSpPr txBox="1"/>
          <p:nvPr/>
        </p:nvSpPr>
        <p:spPr>
          <a:xfrm>
            <a:off x="6435824" y="4086153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50F54D2-1BAD-42F7-B60C-AB6AD935E296}"/>
              </a:ext>
            </a:extLst>
          </p:cNvPr>
          <p:cNvSpPr txBox="1"/>
          <p:nvPr/>
        </p:nvSpPr>
        <p:spPr>
          <a:xfrm>
            <a:off x="7820744" y="4238553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93A3BC-D5D4-485B-B68A-20B78B57D2DE}"/>
              </a:ext>
            </a:extLst>
          </p:cNvPr>
          <p:cNvSpPr txBox="1"/>
          <p:nvPr/>
        </p:nvSpPr>
        <p:spPr>
          <a:xfrm>
            <a:off x="7812360" y="465292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A0720B-A2C0-4B14-8C16-A8C4E4BA2407}"/>
              </a:ext>
            </a:extLst>
          </p:cNvPr>
          <p:cNvSpPr txBox="1"/>
          <p:nvPr/>
        </p:nvSpPr>
        <p:spPr>
          <a:xfrm>
            <a:off x="7740352" y="501296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B5A1CE-C710-4FE4-A7D6-C71BFEE93011}"/>
              </a:ext>
            </a:extLst>
          </p:cNvPr>
          <p:cNvSpPr txBox="1"/>
          <p:nvPr/>
        </p:nvSpPr>
        <p:spPr>
          <a:xfrm>
            <a:off x="7524328" y="5356237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F2D53A-3EA9-4A25-A8D8-D9CCF12DA7C5}"/>
              </a:ext>
            </a:extLst>
          </p:cNvPr>
          <p:cNvSpPr txBox="1"/>
          <p:nvPr/>
        </p:nvSpPr>
        <p:spPr>
          <a:xfrm>
            <a:off x="7452320" y="5148597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BB971F3-4D32-48BA-BFD5-1BE524A3CDBC}"/>
              </a:ext>
            </a:extLst>
          </p:cNvPr>
          <p:cNvSpPr txBox="1"/>
          <p:nvPr/>
        </p:nvSpPr>
        <p:spPr>
          <a:xfrm>
            <a:off x="7452320" y="386174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C3D8DA5-4A62-432B-98AD-ED0FE78D2C19}"/>
              </a:ext>
            </a:extLst>
          </p:cNvPr>
          <p:cNvSpPr txBox="1"/>
          <p:nvPr/>
        </p:nvSpPr>
        <p:spPr>
          <a:xfrm>
            <a:off x="6372200" y="401414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D10255-46F4-44B7-8F67-C8E09AD39FDC}"/>
              </a:ext>
            </a:extLst>
          </p:cNvPr>
          <p:cNvSpPr txBox="1"/>
          <p:nvPr/>
        </p:nvSpPr>
        <p:spPr>
          <a:xfrm>
            <a:off x="7308304" y="401414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06AEBE3-711A-4EE4-9E0F-B6B687D33C5A}"/>
              </a:ext>
            </a:extLst>
          </p:cNvPr>
          <p:cNvSpPr txBox="1"/>
          <p:nvPr/>
        </p:nvSpPr>
        <p:spPr>
          <a:xfrm>
            <a:off x="7964760" y="4086153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FD5DE6-8F58-4769-AE54-96C8FAC142BE}"/>
              </a:ext>
            </a:extLst>
          </p:cNvPr>
          <p:cNvSpPr txBox="1"/>
          <p:nvPr/>
        </p:nvSpPr>
        <p:spPr>
          <a:xfrm>
            <a:off x="7668344" y="4086153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74CA69-B1B5-4861-B687-1743C06714F4}"/>
              </a:ext>
            </a:extLst>
          </p:cNvPr>
          <p:cNvSpPr txBox="1"/>
          <p:nvPr/>
        </p:nvSpPr>
        <p:spPr>
          <a:xfrm>
            <a:off x="7604720" y="401414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8334EC5-5268-4FEA-B9DD-DA88E8DAEC24}"/>
              </a:ext>
            </a:extLst>
          </p:cNvPr>
          <p:cNvSpPr txBox="1"/>
          <p:nvPr/>
        </p:nvSpPr>
        <p:spPr>
          <a:xfrm>
            <a:off x="6732240" y="5148597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A65830-380F-444E-A65C-BB98B1E8A37E}"/>
              </a:ext>
            </a:extLst>
          </p:cNvPr>
          <p:cNvSpPr txBox="1"/>
          <p:nvPr/>
        </p:nvSpPr>
        <p:spPr>
          <a:xfrm>
            <a:off x="6435824" y="5148597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D77226-DD89-45AD-85FC-FD782FE97826}"/>
              </a:ext>
            </a:extLst>
          </p:cNvPr>
          <p:cNvSpPr txBox="1"/>
          <p:nvPr/>
        </p:nvSpPr>
        <p:spPr>
          <a:xfrm>
            <a:off x="6407224" y="4797849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A0C0313-0648-4E9D-8893-32E6259D82A5}"/>
              </a:ext>
            </a:extLst>
          </p:cNvPr>
          <p:cNvSpPr txBox="1"/>
          <p:nvPr/>
        </p:nvSpPr>
        <p:spPr>
          <a:xfrm>
            <a:off x="6435824" y="450052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54A14A-FF8C-4BF8-9DA2-77609525E691}"/>
              </a:ext>
            </a:extLst>
          </p:cNvPr>
          <p:cNvSpPr txBox="1"/>
          <p:nvPr/>
        </p:nvSpPr>
        <p:spPr>
          <a:xfrm>
            <a:off x="6372200" y="4293793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462996-986E-4D1D-97B5-922566D5CB7B}"/>
              </a:ext>
            </a:extLst>
          </p:cNvPr>
          <p:cNvSpPr txBox="1"/>
          <p:nvPr/>
        </p:nvSpPr>
        <p:spPr>
          <a:xfrm>
            <a:off x="6839272" y="4005761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5B9980B-B9EF-433C-B91D-9030BEF42F3F}"/>
              </a:ext>
            </a:extLst>
          </p:cNvPr>
          <p:cNvSpPr txBox="1"/>
          <p:nvPr/>
        </p:nvSpPr>
        <p:spPr>
          <a:xfrm>
            <a:off x="6660232" y="3852453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6E7A06-8573-44FD-A9FA-EE46D13357EE}"/>
              </a:ext>
            </a:extLst>
          </p:cNvPr>
          <p:cNvCxnSpPr>
            <a:cxnSpLocks/>
            <a:stCxn id="15" idx="3"/>
            <a:endCxn id="41" idx="0"/>
          </p:cNvCxnSpPr>
          <p:nvPr/>
        </p:nvCxnSpPr>
        <p:spPr>
          <a:xfrm flipV="1">
            <a:off x="6156176" y="4716549"/>
            <a:ext cx="831749" cy="112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3ACF5B4-FAC2-4E98-9E39-2ED5F4726EB6}"/>
              </a:ext>
            </a:extLst>
          </p:cNvPr>
          <p:cNvSpPr txBox="1"/>
          <p:nvPr/>
        </p:nvSpPr>
        <p:spPr>
          <a:xfrm>
            <a:off x="5076990" y="5661248"/>
            <a:ext cx="107918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True +</a:t>
            </a:r>
            <a:r>
              <a:rPr lang="en-US" dirty="0" err="1"/>
              <a:t>ve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AE68CD-D229-48E9-A81D-C9EA9852326D}"/>
              </a:ext>
            </a:extLst>
          </p:cNvPr>
          <p:cNvSpPr txBox="1"/>
          <p:nvPr/>
        </p:nvSpPr>
        <p:spPr>
          <a:xfrm>
            <a:off x="5184570" y="3235437"/>
            <a:ext cx="125125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False -</a:t>
            </a:r>
            <a:r>
              <a:rPr lang="en-US" dirty="0" err="1"/>
              <a:t>ve</a:t>
            </a:r>
            <a:endParaRPr lang="en-US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D94085C-32F0-447D-BAFD-50DB527A3F3C}"/>
              </a:ext>
            </a:extLst>
          </p:cNvPr>
          <p:cNvCxnSpPr>
            <a:cxnSpLocks/>
            <a:stCxn id="73" idx="2"/>
            <a:endCxn id="70" idx="2"/>
          </p:cNvCxnSpPr>
          <p:nvPr/>
        </p:nvCxnSpPr>
        <p:spPr>
          <a:xfrm>
            <a:off x="5810197" y="3604769"/>
            <a:ext cx="688507" cy="105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771B96F-6237-420F-A5B8-0C9D05FC623C}"/>
              </a:ext>
            </a:extLst>
          </p:cNvPr>
          <p:cNvSpPr txBox="1"/>
          <p:nvPr/>
        </p:nvSpPr>
        <p:spPr>
          <a:xfrm>
            <a:off x="7576147" y="3199029"/>
            <a:ext cx="111065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True -</a:t>
            </a:r>
            <a:r>
              <a:rPr lang="en-US" dirty="0" err="1"/>
              <a:t>ve</a:t>
            </a:r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B4F11DD-AB17-4771-B604-8EF06EAD4D39}"/>
              </a:ext>
            </a:extLst>
          </p:cNvPr>
          <p:cNvCxnSpPr>
            <a:cxnSpLocks/>
            <a:stCxn id="75" idx="2"/>
            <a:endCxn id="54" idx="3"/>
          </p:cNvCxnSpPr>
          <p:nvPr/>
        </p:nvCxnSpPr>
        <p:spPr>
          <a:xfrm flipH="1">
            <a:off x="8073752" y="3568361"/>
            <a:ext cx="57722" cy="854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34E1997-36F3-4564-9BD0-13CBA9BF3DED}"/>
              </a:ext>
            </a:extLst>
          </p:cNvPr>
          <p:cNvSpPr txBox="1"/>
          <p:nvPr/>
        </p:nvSpPr>
        <p:spPr>
          <a:xfrm>
            <a:off x="7538854" y="5730113"/>
            <a:ext cx="1147945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False +</a:t>
            </a:r>
            <a:r>
              <a:rPr lang="en-US" dirty="0" err="1"/>
              <a:t>ve</a:t>
            </a:r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AFEF81D-6125-4D38-800B-CF491D50070A}"/>
              </a:ext>
            </a:extLst>
          </p:cNvPr>
          <p:cNvCxnSpPr>
            <a:cxnSpLocks/>
            <a:stCxn id="79" idx="0"/>
            <a:endCxn id="48" idx="1"/>
          </p:cNvCxnSpPr>
          <p:nvPr/>
        </p:nvCxnSpPr>
        <p:spPr>
          <a:xfrm flipH="1" flipV="1">
            <a:off x="7489304" y="4732430"/>
            <a:ext cx="623523" cy="99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38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 Evaluation Metrics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3553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Evaluation Metrics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the model correctly predict 8 of 10 cases, we have accuracy =  8/10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7 are predicted as spam and 6 are correct, then the precision =  6/7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9 spam, 6 are predicted, then recall = 6/9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https://www.youtube.com/watch?v=bsv_pCFAAuQ&amp;list=PL1w8k37X_6L-fBgXCiCsn6ugDsr1Nmfqk&amp;index=22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B7B9C5-6D54-48E1-B651-4442E5478A27}"/>
                  </a:ext>
                </a:extLst>
              </p:cNvPr>
              <p:cNvSpPr txBox="1"/>
              <p:nvPr/>
            </p:nvSpPr>
            <p:spPr>
              <a:xfrm>
                <a:off x="457200" y="3342512"/>
                <a:ext cx="3681329" cy="4412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𝑐𝑜𝑟𝑟𝑒𝑐𝑡𝑙𝑦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𝑜𝑏𝑠𝑒𝑟𝑣𝑎𝑡𝑖𝑜𝑛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B7B9C5-6D54-48E1-B651-4442E5478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42512"/>
                <a:ext cx="3681329" cy="441211"/>
              </a:xfrm>
              <a:prstGeom prst="rect">
                <a:avLst/>
              </a:prstGeom>
              <a:blipFill>
                <a:blip r:embed="rId3"/>
                <a:stretch>
                  <a:fillRect l="-2815" t="-2740" b="-17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AA4732-F2FB-4E35-9F52-48C8919496FE}"/>
                  </a:ext>
                </a:extLst>
              </p:cNvPr>
              <p:cNvSpPr txBox="1"/>
              <p:nvPr/>
            </p:nvSpPr>
            <p:spPr>
              <a:xfrm>
                <a:off x="466153" y="4059314"/>
                <a:ext cx="4237250" cy="4412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𝑆𝑝𝑎𝑚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𝑐𝑜𝑟𝑟𝑒𝑐𝑡𝑙𝑦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𝑃𝑟𝑒𝑑𝑖𝑐𝑡𝑒𝑑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𝑆𝑝𝑎𝑚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AA4732-F2FB-4E35-9F52-48C89194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53" y="4059314"/>
                <a:ext cx="4237250" cy="441211"/>
              </a:xfrm>
              <a:prstGeom prst="rect">
                <a:avLst/>
              </a:prstGeom>
              <a:blipFill>
                <a:blip r:embed="rId4"/>
                <a:stretch>
                  <a:fillRect l="-2011" t="-2778" b="-18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755803B-6F71-4536-AAFA-C29A3657C081}"/>
                  </a:ext>
                </a:extLst>
              </p:cNvPr>
              <p:cNvSpPr txBox="1"/>
              <p:nvPr/>
            </p:nvSpPr>
            <p:spPr>
              <a:xfrm>
                <a:off x="508217" y="4743828"/>
                <a:ext cx="3703743" cy="4412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𝑆𝑝𝑎𝑚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𝑐𝑜𝑟𝑟𝑒𝑐𝑡𝑙𝑦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𝐴𝑐𝑡𝑢𝑎𝑙𝑙𝑦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𝑆𝑝𝑎𝑚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755803B-6F71-4536-AAFA-C29A3657C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17" y="4743828"/>
                <a:ext cx="3703743" cy="441211"/>
              </a:xfrm>
              <a:prstGeom prst="rect">
                <a:avLst/>
              </a:prstGeom>
              <a:blipFill>
                <a:blip r:embed="rId5"/>
                <a:stretch>
                  <a:fillRect l="-2303" t="-2740" b="-17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C459243-F77C-421C-BE12-44FE712A7D1C}"/>
              </a:ext>
            </a:extLst>
          </p:cNvPr>
          <p:cNvSpPr/>
          <p:nvPr/>
        </p:nvSpPr>
        <p:spPr>
          <a:xfrm>
            <a:off x="6372200" y="3919273"/>
            <a:ext cx="936104" cy="1640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ACBCAE-BAAC-4D91-8A07-A4D7D0F41799}"/>
              </a:ext>
            </a:extLst>
          </p:cNvPr>
          <p:cNvSpPr/>
          <p:nvPr/>
        </p:nvSpPr>
        <p:spPr>
          <a:xfrm>
            <a:off x="7308304" y="3919273"/>
            <a:ext cx="936104" cy="1640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41C64C-C967-4093-8EBC-E22A444A7F2E}"/>
              </a:ext>
            </a:extLst>
          </p:cNvPr>
          <p:cNvSpPr/>
          <p:nvPr/>
        </p:nvSpPr>
        <p:spPr>
          <a:xfrm>
            <a:off x="6804248" y="4221786"/>
            <a:ext cx="936104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C7FA12-CE11-43AD-9812-35F74272F2A8}"/>
              </a:ext>
            </a:extLst>
          </p:cNvPr>
          <p:cNvSpPr txBox="1"/>
          <p:nvPr/>
        </p:nvSpPr>
        <p:spPr>
          <a:xfrm>
            <a:off x="7033147" y="4269932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4E123D-7AC4-45B3-9BB5-18779CF178D3}"/>
              </a:ext>
            </a:extLst>
          </p:cNvPr>
          <p:cNvSpPr txBox="1"/>
          <p:nvPr/>
        </p:nvSpPr>
        <p:spPr>
          <a:xfrm>
            <a:off x="6839272" y="4365801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F57826-CE2D-46E5-AEF4-281AFEF15C7A}"/>
              </a:ext>
            </a:extLst>
          </p:cNvPr>
          <p:cNvSpPr txBox="1"/>
          <p:nvPr/>
        </p:nvSpPr>
        <p:spPr>
          <a:xfrm>
            <a:off x="7070131" y="4422332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569378-4915-4580-A9DE-DECFBF36EF48}"/>
              </a:ext>
            </a:extLst>
          </p:cNvPr>
          <p:cNvSpPr txBox="1"/>
          <p:nvPr/>
        </p:nvSpPr>
        <p:spPr>
          <a:xfrm>
            <a:off x="6876256" y="4518201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441B56-23F0-490D-812A-78556F0D6D03}"/>
              </a:ext>
            </a:extLst>
          </p:cNvPr>
          <p:cNvSpPr txBox="1"/>
          <p:nvPr/>
        </p:nvSpPr>
        <p:spPr>
          <a:xfrm>
            <a:off x="7055296" y="4620680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116AA4-F1F4-44FE-A785-233B0ECA4570}"/>
              </a:ext>
            </a:extLst>
          </p:cNvPr>
          <p:cNvSpPr txBox="1"/>
          <p:nvPr/>
        </p:nvSpPr>
        <p:spPr>
          <a:xfrm>
            <a:off x="6861421" y="4716549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C4CDFC-BB11-44B6-B7CE-D793464CF75C}"/>
              </a:ext>
            </a:extLst>
          </p:cNvPr>
          <p:cNvSpPr txBox="1"/>
          <p:nvPr/>
        </p:nvSpPr>
        <p:spPr>
          <a:xfrm>
            <a:off x="7070131" y="4869857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953D59-F54A-489C-B903-E85208BA5C24}"/>
              </a:ext>
            </a:extLst>
          </p:cNvPr>
          <p:cNvSpPr txBox="1"/>
          <p:nvPr/>
        </p:nvSpPr>
        <p:spPr>
          <a:xfrm>
            <a:off x="7323139" y="4269024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77D026-2A7A-4C6B-B21B-2345A04A9DB8}"/>
              </a:ext>
            </a:extLst>
          </p:cNvPr>
          <p:cNvSpPr txBox="1"/>
          <p:nvPr/>
        </p:nvSpPr>
        <p:spPr>
          <a:xfrm>
            <a:off x="7489304" y="4341032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F9A65C-614E-4F1A-B30A-FCD1C07054D9}"/>
              </a:ext>
            </a:extLst>
          </p:cNvPr>
          <p:cNvSpPr txBox="1"/>
          <p:nvPr/>
        </p:nvSpPr>
        <p:spPr>
          <a:xfrm>
            <a:off x="7308304" y="4467372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96AD77-FA0E-4ADD-AD63-119BCF73C2AA}"/>
              </a:ext>
            </a:extLst>
          </p:cNvPr>
          <p:cNvSpPr txBox="1"/>
          <p:nvPr/>
        </p:nvSpPr>
        <p:spPr>
          <a:xfrm>
            <a:off x="7323139" y="4716549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802B72-3330-4FE9-A442-E161647D230A}"/>
              </a:ext>
            </a:extLst>
          </p:cNvPr>
          <p:cNvSpPr txBox="1"/>
          <p:nvPr/>
        </p:nvSpPr>
        <p:spPr>
          <a:xfrm>
            <a:off x="7489304" y="4547764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E7B426-FC21-4D96-A641-8E727C93EE49}"/>
              </a:ext>
            </a:extLst>
          </p:cNvPr>
          <p:cNvSpPr txBox="1"/>
          <p:nvPr/>
        </p:nvSpPr>
        <p:spPr>
          <a:xfrm>
            <a:off x="7812360" y="3933753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F7BE0E-462E-4DD7-AD13-EBECFCFC4181}"/>
              </a:ext>
            </a:extLst>
          </p:cNvPr>
          <p:cNvSpPr txBox="1"/>
          <p:nvPr/>
        </p:nvSpPr>
        <p:spPr>
          <a:xfrm>
            <a:off x="6732240" y="4086153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189BB7-104B-4175-881C-36F3195EF7D5}"/>
              </a:ext>
            </a:extLst>
          </p:cNvPr>
          <p:cNvSpPr txBox="1"/>
          <p:nvPr/>
        </p:nvSpPr>
        <p:spPr>
          <a:xfrm>
            <a:off x="7956376" y="450052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43114D-7F88-46B2-835D-0B268B686670}"/>
              </a:ext>
            </a:extLst>
          </p:cNvPr>
          <p:cNvSpPr txBox="1"/>
          <p:nvPr/>
        </p:nvSpPr>
        <p:spPr>
          <a:xfrm>
            <a:off x="7884368" y="486056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27C9BB-090F-431D-8DF9-4CD982ADF25E}"/>
              </a:ext>
            </a:extLst>
          </p:cNvPr>
          <p:cNvSpPr txBox="1"/>
          <p:nvPr/>
        </p:nvSpPr>
        <p:spPr>
          <a:xfrm>
            <a:off x="6435824" y="4086153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50F54D2-1BAD-42F7-B60C-AB6AD935E296}"/>
              </a:ext>
            </a:extLst>
          </p:cNvPr>
          <p:cNvSpPr txBox="1"/>
          <p:nvPr/>
        </p:nvSpPr>
        <p:spPr>
          <a:xfrm>
            <a:off x="7820744" y="4238553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93A3BC-D5D4-485B-B68A-20B78B57D2DE}"/>
              </a:ext>
            </a:extLst>
          </p:cNvPr>
          <p:cNvSpPr txBox="1"/>
          <p:nvPr/>
        </p:nvSpPr>
        <p:spPr>
          <a:xfrm>
            <a:off x="7812360" y="465292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A0720B-A2C0-4B14-8C16-A8C4E4BA2407}"/>
              </a:ext>
            </a:extLst>
          </p:cNvPr>
          <p:cNvSpPr txBox="1"/>
          <p:nvPr/>
        </p:nvSpPr>
        <p:spPr>
          <a:xfrm>
            <a:off x="7740352" y="501296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B5A1CE-C710-4FE4-A7D6-C71BFEE93011}"/>
              </a:ext>
            </a:extLst>
          </p:cNvPr>
          <p:cNvSpPr txBox="1"/>
          <p:nvPr/>
        </p:nvSpPr>
        <p:spPr>
          <a:xfrm>
            <a:off x="7524328" y="5356237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F2D53A-3EA9-4A25-A8D8-D9CCF12DA7C5}"/>
              </a:ext>
            </a:extLst>
          </p:cNvPr>
          <p:cNvSpPr txBox="1"/>
          <p:nvPr/>
        </p:nvSpPr>
        <p:spPr>
          <a:xfrm>
            <a:off x="7452320" y="5148597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BB971F3-4D32-48BA-BFD5-1BE524A3CDBC}"/>
              </a:ext>
            </a:extLst>
          </p:cNvPr>
          <p:cNvSpPr txBox="1"/>
          <p:nvPr/>
        </p:nvSpPr>
        <p:spPr>
          <a:xfrm>
            <a:off x="7452320" y="386174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C3D8DA5-4A62-432B-98AD-ED0FE78D2C19}"/>
              </a:ext>
            </a:extLst>
          </p:cNvPr>
          <p:cNvSpPr txBox="1"/>
          <p:nvPr/>
        </p:nvSpPr>
        <p:spPr>
          <a:xfrm>
            <a:off x="6372200" y="401414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D10255-46F4-44B7-8F67-C8E09AD39FDC}"/>
              </a:ext>
            </a:extLst>
          </p:cNvPr>
          <p:cNvSpPr txBox="1"/>
          <p:nvPr/>
        </p:nvSpPr>
        <p:spPr>
          <a:xfrm>
            <a:off x="7308304" y="401414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06AEBE3-711A-4EE4-9E0F-B6B687D33C5A}"/>
              </a:ext>
            </a:extLst>
          </p:cNvPr>
          <p:cNvSpPr txBox="1"/>
          <p:nvPr/>
        </p:nvSpPr>
        <p:spPr>
          <a:xfrm>
            <a:off x="7964760" y="4086153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FD5DE6-8F58-4769-AE54-96C8FAC142BE}"/>
              </a:ext>
            </a:extLst>
          </p:cNvPr>
          <p:cNvSpPr txBox="1"/>
          <p:nvPr/>
        </p:nvSpPr>
        <p:spPr>
          <a:xfrm>
            <a:off x="7668344" y="4086153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74CA69-B1B5-4861-B687-1743C06714F4}"/>
              </a:ext>
            </a:extLst>
          </p:cNvPr>
          <p:cNvSpPr txBox="1"/>
          <p:nvPr/>
        </p:nvSpPr>
        <p:spPr>
          <a:xfrm>
            <a:off x="7604720" y="401414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8334EC5-5268-4FEA-B9DD-DA88E8DAEC24}"/>
              </a:ext>
            </a:extLst>
          </p:cNvPr>
          <p:cNvSpPr txBox="1"/>
          <p:nvPr/>
        </p:nvSpPr>
        <p:spPr>
          <a:xfrm>
            <a:off x="6732240" y="5148597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A65830-380F-444E-A65C-BB98B1E8A37E}"/>
              </a:ext>
            </a:extLst>
          </p:cNvPr>
          <p:cNvSpPr txBox="1"/>
          <p:nvPr/>
        </p:nvSpPr>
        <p:spPr>
          <a:xfrm>
            <a:off x="6435824" y="5148597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D77226-DD89-45AD-85FC-FD782FE97826}"/>
              </a:ext>
            </a:extLst>
          </p:cNvPr>
          <p:cNvSpPr txBox="1"/>
          <p:nvPr/>
        </p:nvSpPr>
        <p:spPr>
          <a:xfrm>
            <a:off x="6407224" y="4797849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A0C0313-0648-4E9D-8893-32E6259D82A5}"/>
              </a:ext>
            </a:extLst>
          </p:cNvPr>
          <p:cNvSpPr txBox="1"/>
          <p:nvPr/>
        </p:nvSpPr>
        <p:spPr>
          <a:xfrm>
            <a:off x="6435824" y="4500525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54A14A-FF8C-4BF8-9DA2-77609525E691}"/>
              </a:ext>
            </a:extLst>
          </p:cNvPr>
          <p:cNvSpPr txBox="1"/>
          <p:nvPr/>
        </p:nvSpPr>
        <p:spPr>
          <a:xfrm>
            <a:off x="6372200" y="4293793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462996-986E-4D1D-97B5-922566D5CB7B}"/>
              </a:ext>
            </a:extLst>
          </p:cNvPr>
          <p:cNvSpPr txBox="1"/>
          <p:nvPr/>
        </p:nvSpPr>
        <p:spPr>
          <a:xfrm>
            <a:off x="6839272" y="4005761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5B9980B-B9EF-433C-B91D-9030BEF42F3F}"/>
              </a:ext>
            </a:extLst>
          </p:cNvPr>
          <p:cNvSpPr txBox="1"/>
          <p:nvPr/>
        </p:nvSpPr>
        <p:spPr>
          <a:xfrm>
            <a:off x="6660232" y="3852453"/>
            <a:ext cx="2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6E7A06-8573-44FD-A9FA-EE46D13357EE}"/>
              </a:ext>
            </a:extLst>
          </p:cNvPr>
          <p:cNvCxnSpPr>
            <a:cxnSpLocks/>
            <a:stCxn id="15" idx="3"/>
            <a:endCxn id="41" idx="0"/>
          </p:cNvCxnSpPr>
          <p:nvPr/>
        </p:nvCxnSpPr>
        <p:spPr>
          <a:xfrm flipV="1">
            <a:off x="6294037" y="4716549"/>
            <a:ext cx="693888" cy="1270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3ACF5B4-FAC2-4E98-9E39-2ED5F4726EB6}"/>
              </a:ext>
            </a:extLst>
          </p:cNvPr>
          <p:cNvSpPr txBox="1"/>
          <p:nvPr/>
        </p:nvSpPr>
        <p:spPr>
          <a:xfrm>
            <a:off x="4730756" y="5725569"/>
            <a:ext cx="1563281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True +</a:t>
            </a:r>
            <a:r>
              <a:rPr lang="en-US" sz="1400" dirty="0" err="1"/>
              <a:t>ve</a:t>
            </a:r>
            <a:r>
              <a:rPr lang="en-US" sz="1400" dirty="0"/>
              <a:t> (positive)</a:t>
            </a:r>
          </a:p>
          <a:p>
            <a:r>
              <a:rPr lang="en-US" sz="1400" dirty="0"/>
              <a:t>(6)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AE68CD-D229-48E9-A81D-C9EA9852326D}"/>
              </a:ext>
            </a:extLst>
          </p:cNvPr>
          <p:cNvSpPr txBox="1"/>
          <p:nvPr/>
        </p:nvSpPr>
        <p:spPr>
          <a:xfrm>
            <a:off x="4735331" y="3235437"/>
            <a:ext cx="1700493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False –</a:t>
            </a:r>
            <a:r>
              <a:rPr lang="en-US" sz="1400" dirty="0" err="1"/>
              <a:t>ve</a:t>
            </a:r>
            <a:r>
              <a:rPr lang="en-US" sz="1400" dirty="0"/>
              <a:t> (negative)</a:t>
            </a:r>
          </a:p>
          <a:p>
            <a:r>
              <a:rPr lang="en-US" sz="1400" dirty="0"/>
              <a:t>(2)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D94085C-32F0-447D-BAFD-50DB527A3F3C}"/>
              </a:ext>
            </a:extLst>
          </p:cNvPr>
          <p:cNvCxnSpPr>
            <a:cxnSpLocks/>
            <a:stCxn id="73" idx="2"/>
            <a:endCxn id="70" idx="2"/>
          </p:cNvCxnSpPr>
          <p:nvPr/>
        </p:nvCxnSpPr>
        <p:spPr>
          <a:xfrm>
            <a:off x="5585578" y="3758657"/>
            <a:ext cx="913126" cy="90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771B96F-6237-420F-A5B8-0C9D05FC623C}"/>
              </a:ext>
            </a:extLst>
          </p:cNvPr>
          <p:cNvSpPr txBox="1"/>
          <p:nvPr/>
        </p:nvSpPr>
        <p:spPr>
          <a:xfrm>
            <a:off x="7092281" y="3199029"/>
            <a:ext cx="159452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True –</a:t>
            </a:r>
            <a:r>
              <a:rPr lang="en-US" sz="1400" dirty="0" err="1"/>
              <a:t>ve</a:t>
            </a:r>
            <a:r>
              <a:rPr lang="en-US" sz="1400" dirty="0"/>
              <a:t> (negative)</a:t>
            </a:r>
          </a:p>
          <a:p>
            <a:r>
              <a:rPr lang="en-US" sz="1400" dirty="0"/>
              <a:t>(1)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B4F11DD-AB17-4771-B604-8EF06EAD4D39}"/>
              </a:ext>
            </a:extLst>
          </p:cNvPr>
          <p:cNvCxnSpPr>
            <a:cxnSpLocks/>
            <a:stCxn id="75" idx="2"/>
            <a:endCxn id="54" idx="3"/>
          </p:cNvCxnSpPr>
          <p:nvPr/>
        </p:nvCxnSpPr>
        <p:spPr>
          <a:xfrm>
            <a:off x="7889541" y="3722249"/>
            <a:ext cx="184211" cy="70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34E1997-36F3-4564-9BD0-13CBA9BF3DED}"/>
              </a:ext>
            </a:extLst>
          </p:cNvPr>
          <p:cNvSpPr txBox="1"/>
          <p:nvPr/>
        </p:nvSpPr>
        <p:spPr>
          <a:xfrm>
            <a:off x="7181800" y="5831686"/>
            <a:ext cx="1616668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False +</a:t>
            </a:r>
            <a:r>
              <a:rPr lang="en-US" sz="1400" dirty="0" err="1"/>
              <a:t>ve</a:t>
            </a:r>
            <a:r>
              <a:rPr lang="en-US" sz="1400" dirty="0"/>
              <a:t> (positive)</a:t>
            </a:r>
          </a:p>
          <a:p>
            <a:r>
              <a:rPr lang="en-US" sz="1400" dirty="0"/>
              <a:t>(1)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AFEF81D-6125-4D38-800B-CF491D50070A}"/>
              </a:ext>
            </a:extLst>
          </p:cNvPr>
          <p:cNvCxnSpPr>
            <a:cxnSpLocks/>
            <a:stCxn id="79" idx="0"/>
            <a:endCxn id="48" idx="1"/>
          </p:cNvCxnSpPr>
          <p:nvPr/>
        </p:nvCxnSpPr>
        <p:spPr>
          <a:xfrm flipH="1" flipV="1">
            <a:off x="7489304" y="4732430"/>
            <a:ext cx="500830" cy="109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57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 Evaluation Metrics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5"/>
            <a:ext cx="8352928" cy="10780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Evaluate the Model: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 (Spam), N (Non-Spam or Ham)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 (Correct), W (Wrong)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https://www.youtube.com/watch?v=bsv_pCFAAuQ&amp;list=PL1w8k37X_6L-fBgXCiCsn6ugDsr1Nmfqk&amp;index=22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38CD7FD6-0270-42A5-8A94-CC8FE4EBB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880774"/>
              </p:ext>
            </p:extLst>
          </p:nvPr>
        </p:nvGraphicFramePr>
        <p:xfrm>
          <a:off x="899592" y="2564270"/>
          <a:ext cx="677234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249">
                  <a:extLst>
                    <a:ext uri="{9D8B030D-6E8A-4147-A177-3AD203B41FA5}">
                      <a16:colId xmlns:a16="http://schemas.microsoft.com/office/drawing/2014/main" val="4180462022"/>
                    </a:ext>
                  </a:extLst>
                </a:gridCol>
                <a:gridCol w="881350">
                  <a:extLst>
                    <a:ext uri="{9D8B030D-6E8A-4147-A177-3AD203B41FA5}">
                      <a16:colId xmlns:a16="http://schemas.microsoft.com/office/drawing/2014/main" val="3340793027"/>
                    </a:ext>
                  </a:extLst>
                </a:gridCol>
                <a:gridCol w="881350">
                  <a:extLst>
                    <a:ext uri="{9D8B030D-6E8A-4147-A177-3AD203B41FA5}">
                      <a16:colId xmlns:a16="http://schemas.microsoft.com/office/drawing/2014/main" val="3081460221"/>
                    </a:ext>
                  </a:extLst>
                </a:gridCol>
                <a:gridCol w="881350">
                  <a:extLst>
                    <a:ext uri="{9D8B030D-6E8A-4147-A177-3AD203B41FA5}">
                      <a16:colId xmlns:a16="http://schemas.microsoft.com/office/drawing/2014/main" val="2870596772"/>
                    </a:ext>
                  </a:extLst>
                </a:gridCol>
                <a:gridCol w="881350">
                  <a:extLst>
                    <a:ext uri="{9D8B030D-6E8A-4147-A177-3AD203B41FA5}">
                      <a16:colId xmlns:a16="http://schemas.microsoft.com/office/drawing/2014/main" val="3447585455"/>
                    </a:ext>
                  </a:extLst>
                </a:gridCol>
                <a:gridCol w="881350">
                  <a:extLst>
                    <a:ext uri="{9D8B030D-6E8A-4147-A177-3AD203B41FA5}">
                      <a16:colId xmlns:a16="http://schemas.microsoft.com/office/drawing/2014/main" val="2859976317"/>
                    </a:ext>
                  </a:extLst>
                </a:gridCol>
                <a:gridCol w="881350">
                  <a:extLst>
                    <a:ext uri="{9D8B030D-6E8A-4147-A177-3AD203B41FA5}">
                      <a16:colId xmlns:a16="http://schemas.microsoft.com/office/drawing/2014/main" val="2803089207"/>
                    </a:ext>
                  </a:extLst>
                </a:gridCol>
              </a:tblGrid>
              <a:tr h="1390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Evaluate the Mode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8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msg_idx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61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Ground Truth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13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128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41852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359C93C-98F8-4657-BFA9-6902E797F95B}"/>
                  </a:ext>
                </a:extLst>
              </p:cNvPr>
              <p:cNvSpPr txBox="1"/>
              <p:nvPr/>
            </p:nvSpPr>
            <p:spPr>
              <a:xfrm>
                <a:off x="2051720" y="4593446"/>
                <a:ext cx="4536504" cy="4412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𝑐𝑜𝑟𝑟𝑒𝑐𝑡𝑙𝑦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𝑜𝑏𝑠𝑒𝑟𝑣𝑎𝑡𝑖𝑜𝑛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=0.6667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359C93C-98F8-4657-BFA9-6902E797F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593446"/>
                <a:ext cx="4536504" cy="441211"/>
              </a:xfrm>
              <a:prstGeom prst="rect">
                <a:avLst/>
              </a:prstGeom>
              <a:blipFill>
                <a:blip r:embed="rId3"/>
                <a:stretch>
                  <a:fillRect l="-2419" t="-2778" b="-18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FE6F96A-7CBE-45E1-AA4A-1988F8913D5C}"/>
                  </a:ext>
                </a:extLst>
              </p:cNvPr>
              <p:cNvSpPr txBox="1"/>
              <p:nvPr/>
            </p:nvSpPr>
            <p:spPr>
              <a:xfrm>
                <a:off x="2060673" y="5310248"/>
                <a:ext cx="4900893" cy="4412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𝑆𝑝𝑎𝑚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𝑐𝑜𝑟𝑟𝑒𝑐𝑡𝑙𝑦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𝑃𝑟𝑒𝑑𝑖𝑐𝑡𝑒𝑑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𝑆𝑝𝑎𝑚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FE6F96A-7CBE-45E1-AA4A-1988F8913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673" y="5310248"/>
                <a:ext cx="4900893" cy="441211"/>
              </a:xfrm>
              <a:prstGeom prst="rect">
                <a:avLst/>
              </a:prstGeom>
              <a:blipFill>
                <a:blip r:embed="rId4"/>
                <a:stretch>
                  <a:fillRect l="-1741" t="-2778" r="-871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E2F5BCA-72BE-43CD-B8F7-FBB79ACFB875}"/>
                  </a:ext>
                </a:extLst>
              </p:cNvPr>
              <p:cNvSpPr txBox="1"/>
              <p:nvPr/>
            </p:nvSpPr>
            <p:spPr>
              <a:xfrm>
                <a:off x="2062415" y="5872690"/>
                <a:ext cx="4413479" cy="4412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𝑆𝑝𝑎𝑚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𝑐𝑜𝑟𝑟𝑒𝑐𝑡𝑙𝑦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𝐴𝑐𝑡𝑢𝑎𝑙𝑙𝑦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𝑆𝑝𝑎𝑚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E2F5BCA-72BE-43CD-B8F7-FBB79ACFB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415" y="5872690"/>
                <a:ext cx="4413479" cy="441211"/>
              </a:xfrm>
              <a:prstGeom prst="rect">
                <a:avLst/>
              </a:prstGeom>
              <a:blipFill>
                <a:blip r:embed="rId5"/>
                <a:stretch>
                  <a:fillRect l="-1934" t="-2740" b="-17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802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7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10175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Given the Evaluation result as below.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is Accuracy, Precision, and Recall?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https://www.youtube.com/watch?v=bsv_pCFAAuQ&amp;list=PL1w8k37X_6L-fBgXCiCsn6ugDsr1Nmfqk&amp;index=22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16" name="Table 12">
            <a:extLst>
              <a:ext uri="{FF2B5EF4-FFF2-40B4-BE49-F238E27FC236}">
                <a16:creationId xmlns:a16="http://schemas.microsoft.com/office/drawing/2014/main" id="{E8003350-E315-4E54-99CF-E6F6DDD39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57549"/>
              </p:ext>
            </p:extLst>
          </p:nvPr>
        </p:nvGraphicFramePr>
        <p:xfrm>
          <a:off x="971600" y="2411496"/>
          <a:ext cx="677234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249">
                  <a:extLst>
                    <a:ext uri="{9D8B030D-6E8A-4147-A177-3AD203B41FA5}">
                      <a16:colId xmlns:a16="http://schemas.microsoft.com/office/drawing/2014/main" val="4180462022"/>
                    </a:ext>
                  </a:extLst>
                </a:gridCol>
                <a:gridCol w="881350">
                  <a:extLst>
                    <a:ext uri="{9D8B030D-6E8A-4147-A177-3AD203B41FA5}">
                      <a16:colId xmlns:a16="http://schemas.microsoft.com/office/drawing/2014/main" val="3340793027"/>
                    </a:ext>
                  </a:extLst>
                </a:gridCol>
                <a:gridCol w="881350">
                  <a:extLst>
                    <a:ext uri="{9D8B030D-6E8A-4147-A177-3AD203B41FA5}">
                      <a16:colId xmlns:a16="http://schemas.microsoft.com/office/drawing/2014/main" val="3081460221"/>
                    </a:ext>
                  </a:extLst>
                </a:gridCol>
                <a:gridCol w="881350">
                  <a:extLst>
                    <a:ext uri="{9D8B030D-6E8A-4147-A177-3AD203B41FA5}">
                      <a16:colId xmlns:a16="http://schemas.microsoft.com/office/drawing/2014/main" val="2870596772"/>
                    </a:ext>
                  </a:extLst>
                </a:gridCol>
                <a:gridCol w="881350">
                  <a:extLst>
                    <a:ext uri="{9D8B030D-6E8A-4147-A177-3AD203B41FA5}">
                      <a16:colId xmlns:a16="http://schemas.microsoft.com/office/drawing/2014/main" val="3447585455"/>
                    </a:ext>
                  </a:extLst>
                </a:gridCol>
                <a:gridCol w="881350">
                  <a:extLst>
                    <a:ext uri="{9D8B030D-6E8A-4147-A177-3AD203B41FA5}">
                      <a16:colId xmlns:a16="http://schemas.microsoft.com/office/drawing/2014/main" val="2859976317"/>
                    </a:ext>
                  </a:extLst>
                </a:gridCol>
                <a:gridCol w="881350">
                  <a:extLst>
                    <a:ext uri="{9D8B030D-6E8A-4147-A177-3AD203B41FA5}">
                      <a16:colId xmlns:a16="http://schemas.microsoft.com/office/drawing/2014/main" val="2803089207"/>
                    </a:ext>
                  </a:extLst>
                </a:gridCol>
              </a:tblGrid>
              <a:tr h="1390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Evaluation Result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8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msg_idx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61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Ground Truth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13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128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418527"/>
                  </a:ext>
                </a:extLst>
              </a:tr>
            </a:tbl>
          </a:graphicData>
        </a:graphic>
      </p:graphicFrame>
      <p:sp>
        <p:nvSpPr>
          <p:cNvPr id="17" name="副標題 2">
            <a:extLst>
              <a:ext uri="{FF2B5EF4-FFF2-40B4-BE49-F238E27FC236}">
                <a16:creationId xmlns:a16="http://schemas.microsoft.com/office/drawing/2014/main" id="{73B2C673-CDD1-4D56-9254-0BD9270244A0}"/>
              </a:ext>
            </a:extLst>
          </p:cNvPr>
          <p:cNvSpPr txBox="1">
            <a:spLocks/>
          </p:cNvSpPr>
          <p:nvPr/>
        </p:nvSpPr>
        <p:spPr>
          <a:xfrm>
            <a:off x="457201" y="4372606"/>
            <a:ext cx="1162472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3545BD-4768-46CB-ACA0-EB8A04404E78}"/>
                  </a:ext>
                </a:extLst>
              </p:cNvPr>
              <p:cNvSpPr txBox="1"/>
              <p:nvPr/>
            </p:nvSpPr>
            <p:spPr>
              <a:xfrm>
                <a:off x="2016696" y="4395240"/>
                <a:ext cx="4536504" cy="44121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𝑐𝑜𝑟𝑟𝑒𝑐𝑡𝑙𝑦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𝑜𝑏𝑠𝑒𝑟𝑣𝑎𝑡𝑖𝑜𝑛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=0.6667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3545BD-4768-46CB-ACA0-EB8A04404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696" y="4395240"/>
                <a:ext cx="4536504" cy="441211"/>
              </a:xfrm>
              <a:prstGeom prst="rect">
                <a:avLst/>
              </a:prstGeom>
              <a:blipFill>
                <a:blip r:embed="rId3"/>
                <a:stretch>
                  <a:fillRect l="-2279" t="-1351" b="-17568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17FF55-0E6F-49C9-BE9D-0321CDA6B22F}"/>
                  </a:ext>
                </a:extLst>
              </p:cNvPr>
              <p:cNvSpPr txBox="1"/>
              <p:nvPr/>
            </p:nvSpPr>
            <p:spPr>
              <a:xfrm>
                <a:off x="2025649" y="5112042"/>
                <a:ext cx="4900893" cy="44121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𝑆𝑝𝑎𝑚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𝑐𝑜𝑟𝑟𝑒𝑐𝑡𝑙𝑦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𝑃𝑟𝑒𝑑𝑖𝑐𝑡𝑒𝑑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𝑆𝑝𝑎𝑚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17FF55-0E6F-49C9-BE9D-0321CDA6B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649" y="5112042"/>
                <a:ext cx="4900893" cy="441211"/>
              </a:xfrm>
              <a:prstGeom prst="rect">
                <a:avLst/>
              </a:prstGeom>
              <a:blipFill>
                <a:blip r:embed="rId4"/>
                <a:stretch>
                  <a:fillRect l="-1613" t="-1351" r="-744" b="-1621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EEE71E-DC63-4A87-9D4E-2D2AF2E0DE93}"/>
                  </a:ext>
                </a:extLst>
              </p:cNvPr>
              <p:cNvSpPr txBox="1"/>
              <p:nvPr/>
            </p:nvSpPr>
            <p:spPr>
              <a:xfrm>
                <a:off x="2027391" y="5674484"/>
                <a:ext cx="4413479" cy="44121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𝑆𝑝𝑎𝑚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𝑐𝑜𝑟𝑟𝑒𝑐𝑡𝑙𝑦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𝐴𝑐𝑡𝑢𝑎𝑙𝑙𝑦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𝑆𝑝𝑎𝑚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EEE71E-DC63-4A87-9D4E-2D2AF2E0D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391" y="5674484"/>
                <a:ext cx="4413479" cy="441211"/>
              </a:xfrm>
              <a:prstGeom prst="rect">
                <a:avLst/>
              </a:prstGeom>
              <a:blipFill>
                <a:blip r:embed="rId5"/>
                <a:stretch>
                  <a:fillRect l="-1791" t="-1351" b="-1621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443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3391</TotalTime>
  <Words>595</Words>
  <Application>Microsoft Office PowerPoint</Application>
  <PresentationFormat>On-screen Show (4:3)</PresentationFormat>
  <Paragraphs>207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Wingdings</vt:lpstr>
      <vt:lpstr>Office 佈景主題</vt:lpstr>
      <vt:lpstr>22 Evaluation Metrics</vt:lpstr>
      <vt:lpstr>22 Evaluation Metrics</vt:lpstr>
      <vt:lpstr>22 Evaluation Metrics</vt:lpstr>
      <vt:lpstr>22 Evaluation Metrics</vt:lpstr>
      <vt:lpstr>22 Evaluation Metrics</vt:lpstr>
      <vt:lpstr>21.1 Quiz</vt:lpstr>
      <vt:lpstr>21.1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1201</cp:revision>
  <dcterms:created xsi:type="dcterms:W3CDTF">2018-09-28T16:40:41Z</dcterms:created>
  <dcterms:modified xsi:type="dcterms:W3CDTF">2020-06-21T16:41:08Z</dcterms:modified>
</cp:coreProperties>
</file>