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5" r:id="rId3"/>
    <p:sldId id="286" r:id="rId4"/>
    <p:sldId id="287" r:id="rId5"/>
    <p:sldId id="288" r:id="rId6"/>
    <p:sldId id="284" r:id="rId7"/>
    <p:sldId id="267" r:id="rId8"/>
    <p:sldId id="289"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4" d="100"/>
          <a:sy n="104" d="100"/>
        </p:scale>
        <p:origin x="174"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2244#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2244#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2244#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2244#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2244#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demy.com/course/natural-language-processingnlp-with-python-and-nltk/learn/lecture/16692244#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K-Folder Cross-Validation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K-Folder Cross-Validation</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8106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K-Fold Cross-Validation</a:t>
            </a:r>
          </a:p>
          <a:p>
            <a:pPr marL="342900" indent="-342900" algn="l">
              <a:buClr>
                <a:srgbClr val="0070C0"/>
              </a:buClr>
              <a:buSzPct val="80000"/>
              <a:buFont typeface="Wingdings" pitchFamily="2" charset="2"/>
              <a:buChar char="u"/>
            </a:pPr>
            <a:r>
              <a:rPr lang="en-US" sz="1800" dirty="0">
                <a:solidFill>
                  <a:schemeClr val="tx1"/>
                </a:solidFill>
              </a:rPr>
              <a:t>We discuss the Model Evaluation.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https://www.udemy.com/course/natural-language-processingnlp-with-python-and-nltk/learn/lecture/16692244#overview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22" name="Rectangle: Rounded Corners 21">
            <a:extLst>
              <a:ext uri="{FF2B5EF4-FFF2-40B4-BE49-F238E27FC236}">
                <a16:creationId xmlns:a16="http://schemas.microsoft.com/office/drawing/2014/main" id="{7C009569-7C63-4DBB-B788-2DA25BA6105E}"/>
              </a:ext>
            </a:extLst>
          </p:cNvPr>
          <p:cNvSpPr/>
          <p:nvPr/>
        </p:nvSpPr>
        <p:spPr>
          <a:xfrm>
            <a:off x="1547664"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23" name="Rectangle: Rounded Corners 22">
            <a:extLst>
              <a:ext uri="{FF2B5EF4-FFF2-40B4-BE49-F238E27FC236}">
                <a16:creationId xmlns:a16="http://schemas.microsoft.com/office/drawing/2014/main" id="{24FB9322-A326-437E-822F-0F271954C594}"/>
              </a:ext>
            </a:extLst>
          </p:cNvPr>
          <p:cNvSpPr/>
          <p:nvPr/>
        </p:nvSpPr>
        <p:spPr>
          <a:xfrm>
            <a:off x="3754252"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24" name="Arrow: Right 23">
            <a:extLst>
              <a:ext uri="{FF2B5EF4-FFF2-40B4-BE49-F238E27FC236}">
                <a16:creationId xmlns:a16="http://schemas.microsoft.com/office/drawing/2014/main" id="{41106200-CB65-4B22-BEF5-7DD6F58F7DE0}"/>
              </a:ext>
            </a:extLst>
          </p:cNvPr>
          <p:cNvSpPr/>
          <p:nvPr/>
        </p:nvSpPr>
        <p:spPr>
          <a:xfrm>
            <a:off x="3275856" y="3606449"/>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7E117DA-5991-478D-828A-BFCBF66548B0}"/>
              </a:ext>
            </a:extLst>
          </p:cNvPr>
          <p:cNvSpPr/>
          <p:nvPr/>
        </p:nvSpPr>
        <p:spPr>
          <a:xfrm>
            <a:off x="5975369" y="3377358"/>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sp>
        <p:nvSpPr>
          <p:cNvPr id="26" name="Arrow: Right 25">
            <a:extLst>
              <a:ext uri="{FF2B5EF4-FFF2-40B4-BE49-F238E27FC236}">
                <a16:creationId xmlns:a16="http://schemas.microsoft.com/office/drawing/2014/main" id="{8E34FBF2-677C-49C9-B0F0-66C6CCF694EC}"/>
              </a:ext>
            </a:extLst>
          </p:cNvPr>
          <p:cNvSpPr/>
          <p:nvPr/>
        </p:nvSpPr>
        <p:spPr>
          <a:xfrm>
            <a:off x="5553349" y="3593695"/>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E55DEE17-1420-4930-BEC6-1972EB079F2F}"/>
              </a:ext>
            </a:extLst>
          </p:cNvPr>
          <p:cNvSpPr/>
          <p:nvPr/>
        </p:nvSpPr>
        <p:spPr>
          <a:xfrm>
            <a:off x="6556883" y="4404564"/>
            <a:ext cx="576851" cy="408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FC35B37-F0F9-4E61-8F41-7592CBA34048}"/>
              </a:ext>
            </a:extLst>
          </p:cNvPr>
          <p:cNvSpPr/>
          <p:nvPr/>
        </p:nvSpPr>
        <p:spPr>
          <a:xfrm>
            <a:off x="6089225" y="5033092"/>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Vectorization</a:t>
            </a:r>
          </a:p>
        </p:txBody>
      </p:sp>
      <p:sp>
        <p:nvSpPr>
          <p:cNvPr id="29" name="Arrow: Left 28">
            <a:extLst>
              <a:ext uri="{FF2B5EF4-FFF2-40B4-BE49-F238E27FC236}">
                <a16:creationId xmlns:a16="http://schemas.microsoft.com/office/drawing/2014/main" id="{6551899A-19B7-40AE-95ED-02AD070A147E}"/>
              </a:ext>
            </a:extLst>
          </p:cNvPr>
          <p:cNvSpPr/>
          <p:nvPr/>
        </p:nvSpPr>
        <p:spPr>
          <a:xfrm>
            <a:off x="5508104"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A288E73F-BC15-4143-89F1-E66297A32D04}"/>
              </a:ext>
            </a:extLst>
          </p:cNvPr>
          <p:cNvSpPr/>
          <p:nvPr/>
        </p:nvSpPr>
        <p:spPr>
          <a:xfrm>
            <a:off x="3815915" y="503984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31" name="Arrow: Left 30">
            <a:extLst>
              <a:ext uri="{FF2B5EF4-FFF2-40B4-BE49-F238E27FC236}">
                <a16:creationId xmlns:a16="http://schemas.microsoft.com/office/drawing/2014/main" id="{3515D521-9BBF-41DE-B9CC-FFE332253E68}"/>
              </a:ext>
            </a:extLst>
          </p:cNvPr>
          <p:cNvSpPr/>
          <p:nvPr/>
        </p:nvSpPr>
        <p:spPr>
          <a:xfrm>
            <a:off x="3297382"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F5485F4-31C7-48C0-AFF8-20932D45CF33}"/>
              </a:ext>
            </a:extLst>
          </p:cNvPr>
          <p:cNvSpPr/>
          <p:nvPr/>
        </p:nvSpPr>
        <p:spPr>
          <a:xfrm>
            <a:off x="1547899" y="4994014"/>
            <a:ext cx="1512168" cy="936104"/>
          </a:xfrm>
          <a:prstGeom prst="round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Filter</a:t>
            </a:r>
          </a:p>
        </p:txBody>
      </p:sp>
      <p:sp>
        <p:nvSpPr>
          <p:cNvPr id="33" name="Rectangle 32">
            <a:extLst>
              <a:ext uri="{FF2B5EF4-FFF2-40B4-BE49-F238E27FC236}">
                <a16:creationId xmlns:a16="http://schemas.microsoft.com/office/drawing/2014/main" id="{DCBCE178-84BA-41B4-814D-A4897A4523D4}"/>
              </a:ext>
            </a:extLst>
          </p:cNvPr>
          <p:cNvSpPr/>
          <p:nvPr/>
        </p:nvSpPr>
        <p:spPr>
          <a:xfrm>
            <a:off x="1331640" y="3229064"/>
            <a:ext cx="6408712" cy="2936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EAFFDE5-055B-47A8-B4BC-066B5F648480}"/>
              </a:ext>
            </a:extLst>
          </p:cNvPr>
          <p:cNvSpPr txBox="1"/>
          <p:nvPr/>
        </p:nvSpPr>
        <p:spPr>
          <a:xfrm>
            <a:off x="2869975" y="5912714"/>
            <a:ext cx="1235404" cy="646331"/>
          </a:xfrm>
          <a:prstGeom prst="rect">
            <a:avLst/>
          </a:prstGeom>
          <a:solidFill>
            <a:schemeClr val="bg1"/>
          </a:solidFill>
          <a:ln>
            <a:solidFill>
              <a:srgbClr val="C00000"/>
            </a:solidFill>
          </a:ln>
        </p:spPr>
        <p:txBody>
          <a:bodyPr wrap="square" rtlCol="0">
            <a:spAutoFit/>
          </a:bodyPr>
          <a:lstStyle/>
          <a:p>
            <a:r>
              <a:rPr lang="en-US" dirty="0"/>
              <a:t>Transform Data</a:t>
            </a:r>
          </a:p>
        </p:txBody>
      </p:sp>
      <p:sp>
        <p:nvSpPr>
          <p:cNvPr id="20" name="TextBox 19">
            <a:extLst>
              <a:ext uri="{FF2B5EF4-FFF2-40B4-BE49-F238E27FC236}">
                <a16:creationId xmlns:a16="http://schemas.microsoft.com/office/drawing/2014/main" id="{3AAC2DC4-0E61-4942-8203-1BCAD1A70DEB}"/>
              </a:ext>
            </a:extLst>
          </p:cNvPr>
          <p:cNvSpPr txBox="1"/>
          <p:nvPr/>
        </p:nvSpPr>
        <p:spPr>
          <a:xfrm>
            <a:off x="233249" y="5241067"/>
            <a:ext cx="1235404" cy="369332"/>
          </a:xfrm>
          <a:prstGeom prst="rect">
            <a:avLst/>
          </a:prstGeom>
          <a:solidFill>
            <a:schemeClr val="bg1"/>
          </a:solidFill>
          <a:ln>
            <a:solidFill>
              <a:srgbClr val="C00000"/>
            </a:solidFill>
          </a:ln>
        </p:spPr>
        <p:txBody>
          <a:bodyPr wrap="square" rtlCol="0">
            <a:spAutoFit/>
          </a:bodyPr>
          <a:lstStyle/>
          <a:p>
            <a:r>
              <a:rPr lang="en-US" dirty="0"/>
              <a:t>Prediction</a:t>
            </a:r>
          </a:p>
        </p:txBody>
      </p:sp>
    </p:spTree>
    <p:extLst>
      <p:ext uri="{BB962C8B-B14F-4D97-AF65-F5344CB8AC3E}">
        <p14:creationId xmlns:p14="http://schemas.microsoft.com/office/powerpoint/2010/main" val="79437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K-Folder Cross-Validation</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36563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Holdout Test Set</a:t>
            </a:r>
          </a:p>
          <a:p>
            <a:pPr marL="342900" indent="-342900" algn="l">
              <a:buClr>
                <a:srgbClr val="0070C0"/>
              </a:buClr>
              <a:buSzPct val="80000"/>
              <a:buFont typeface="Wingdings" pitchFamily="2" charset="2"/>
              <a:buChar char="u"/>
            </a:pPr>
            <a:r>
              <a:rPr lang="en-US" sz="1800" dirty="0">
                <a:solidFill>
                  <a:schemeClr val="tx1"/>
                </a:solidFill>
              </a:rPr>
              <a:t>What is Holdout Test Set? It is the test set tat are taken from a sample of dataset.</a:t>
            </a:r>
          </a:p>
          <a:p>
            <a:pPr marL="342900" indent="-342900" algn="l">
              <a:buClr>
                <a:srgbClr val="0070C0"/>
              </a:buClr>
              <a:buSzPct val="80000"/>
              <a:buFont typeface="Wingdings" pitchFamily="2" charset="2"/>
              <a:buChar char="u"/>
            </a:pPr>
            <a:r>
              <a:rPr lang="en-US" sz="1800" b="1" dirty="0">
                <a:solidFill>
                  <a:schemeClr val="tx1"/>
                </a:solidFill>
              </a:rPr>
              <a:t>Holdout Test set are sample of data set aside for evaluation: </a:t>
            </a:r>
            <a:r>
              <a:rPr lang="en-US" sz="1800" dirty="0">
                <a:solidFill>
                  <a:schemeClr val="tx1"/>
                </a:solidFill>
              </a:rPr>
              <a:t>These Holdout test set are kept aside for evaluation purpose. </a:t>
            </a:r>
          </a:p>
          <a:p>
            <a:pPr marL="342900" indent="-342900" algn="l">
              <a:buClr>
                <a:srgbClr val="0070C0"/>
              </a:buClr>
              <a:buSzPct val="80000"/>
              <a:buFont typeface="Wingdings" pitchFamily="2" charset="2"/>
              <a:buChar char="u"/>
            </a:pPr>
            <a:r>
              <a:rPr lang="en-US" sz="1800" b="1" dirty="0">
                <a:solidFill>
                  <a:schemeClr val="tx1"/>
                </a:solidFill>
              </a:rPr>
              <a:t>Holdout Test set are not used in model fitting: </a:t>
            </a:r>
            <a:r>
              <a:rPr lang="en-US" sz="1800" dirty="0">
                <a:solidFill>
                  <a:schemeClr val="tx1"/>
                </a:solidFill>
              </a:rPr>
              <a:t>These holdout dataset are used in training. For example, you have 10,000 dataset split into 1,000 for evaluation and 9,000 for training the model. These 1,000 dataset are called Holdout Test set. </a:t>
            </a:r>
          </a:p>
          <a:p>
            <a:pPr marL="342900" indent="-342900" algn="l">
              <a:buClr>
                <a:srgbClr val="0070C0"/>
              </a:buClr>
              <a:buSzPct val="80000"/>
              <a:buFont typeface="Wingdings" pitchFamily="2" charset="2"/>
              <a:buChar char="u"/>
            </a:pPr>
            <a:r>
              <a:rPr lang="en-US" sz="1800" b="1" dirty="0">
                <a:solidFill>
                  <a:schemeClr val="tx1"/>
                </a:solidFill>
              </a:rPr>
              <a:t>Holdout Test set are used to evaluate ability of model to generalize on unseen data: </a:t>
            </a:r>
            <a:r>
              <a:rPr lang="en-US" sz="1800" dirty="0">
                <a:solidFill>
                  <a:schemeClr val="tx1"/>
                </a:solidFill>
              </a:rPr>
              <a:t>These holdout test set are used for evaluation and not used for model training. The 9,000 data are the seen data for model training. 1,000 data are used for to generalize on unseen data. That is why we keep 1,000 data aside. This is separate and we do not train this 1,000 on the entire dataset.</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https://www.udemy.com/course/natural-language-processingnlp-with-python-and-nltk/learn/lecture/16692244#overview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78425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K-Folder Cross-Validation</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30734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K-Fold Cross-Validation</a:t>
            </a:r>
          </a:p>
          <a:p>
            <a:pPr marL="342900" indent="-342900" algn="l">
              <a:buClr>
                <a:srgbClr val="0070C0"/>
              </a:buClr>
              <a:buSzPct val="80000"/>
              <a:buFont typeface="Wingdings" pitchFamily="2" charset="2"/>
              <a:buChar char="u"/>
            </a:pPr>
            <a:r>
              <a:rPr lang="en-US" sz="1800" dirty="0">
                <a:solidFill>
                  <a:schemeClr val="tx1"/>
                </a:solidFill>
              </a:rPr>
              <a:t>We will use K-Fold Cross-Validation for our model evaluation. </a:t>
            </a:r>
          </a:p>
          <a:p>
            <a:pPr marL="342900" indent="-342900" algn="l">
              <a:buClr>
                <a:srgbClr val="0070C0"/>
              </a:buClr>
              <a:buSzPct val="80000"/>
              <a:buFont typeface="Wingdings" pitchFamily="2" charset="2"/>
              <a:buChar char="u"/>
            </a:pPr>
            <a:r>
              <a:rPr lang="en-US" sz="1800" b="1" dirty="0">
                <a:solidFill>
                  <a:schemeClr val="tx1"/>
                </a:solidFill>
              </a:rPr>
              <a:t>It is a full dataset is divided into K-subsets: </a:t>
            </a:r>
            <a:r>
              <a:rPr lang="en-US" sz="1800" dirty="0">
                <a:solidFill>
                  <a:schemeClr val="tx1"/>
                </a:solidFill>
              </a:rPr>
              <a:t>The main concept is to divide the full dataset into K subsets. If K = 10, then the full dataset is divided into 10 subsets.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It uses the holdout method and repeated K times: </a:t>
            </a:r>
            <a:r>
              <a:rPr lang="en-US" sz="1800" dirty="0">
                <a:solidFill>
                  <a:schemeClr val="tx1"/>
                </a:solidFill>
              </a:rPr>
              <a:t>We will apply holdout method into each of K-subset, for example 10,000 dataset split into 1,000 holdout and 9,000 for model training.</a:t>
            </a:r>
          </a:p>
          <a:p>
            <a:pPr marL="342900" indent="-342900" algn="l">
              <a:buClr>
                <a:srgbClr val="0070C0"/>
              </a:buClr>
              <a:buSzPct val="80000"/>
              <a:buFont typeface="Wingdings" pitchFamily="2" charset="2"/>
              <a:buChar char="u"/>
            </a:pPr>
            <a:r>
              <a:rPr lang="en-US" sz="1800" b="1" dirty="0">
                <a:solidFill>
                  <a:schemeClr val="tx1"/>
                </a:solidFill>
              </a:rPr>
              <a:t>Each time, 1 subset is holdout for evaluation and K-1 subsets used for training.</a:t>
            </a:r>
          </a:p>
          <a:p>
            <a:pPr marL="342900" indent="-342900" algn="l">
              <a:buClr>
                <a:srgbClr val="0070C0"/>
              </a:buClr>
              <a:buSzPct val="80000"/>
              <a:buFont typeface="Wingdings" pitchFamily="2" charset="2"/>
              <a:buChar char="u"/>
            </a:pPr>
            <a:r>
              <a:rPr lang="en-US" sz="1800" b="1" dirty="0">
                <a:solidFill>
                  <a:schemeClr val="tx1"/>
                </a:solidFill>
              </a:rPr>
              <a:t>K-fold Cross-Validation give more robust estimate of the model</a:t>
            </a:r>
          </a:p>
          <a:p>
            <a:pPr marL="342900" indent="-342900" algn="l">
              <a:buClr>
                <a:srgbClr val="0070C0"/>
              </a:buClr>
              <a:buSzPct val="80000"/>
              <a:buFont typeface="Wingdings" pitchFamily="2" charset="2"/>
              <a:buChar char="u"/>
            </a:pPr>
            <a:r>
              <a:rPr lang="en-US" sz="1800" b="1" dirty="0">
                <a:solidFill>
                  <a:schemeClr val="tx1"/>
                </a:solidFill>
              </a:rPr>
              <a:t>It does not need to manually implement, Handled by scikit learn.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https://www.udemy.com/course/natural-language-processingnlp-with-python-and-nltk/learn/lecture/16692244#overview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7" name="TextBox 6">
            <a:extLst>
              <a:ext uri="{FF2B5EF4-FFF2-40B4-BE49-F238E27FC236}">
                <a16:creationId xmlns:a16="http://schemas.microsoft.com/office/drawing/2014/main" id="{5ACB610B-0983-4EF4-B594-EBC0BD35F5DC}"/>
              </a:ext>
            </a:extLst>
          </p:cNvPr>
          <p:cNvSpPr txBox="1"/>
          <p:nvPr/>
        </p:nvSpPr>
        <p:spPr>
          <a:xfrm>
            <a:off x="4341329" y="4674539"/>
            <a:ext cx="915892" cy="369332"/>
          </a:xfrm>
          <a:prstGeom prst="rect">
            <a:avLst/>
          </a:prstGeom>
          <a:noFill/>
          <a:ln>
            <a:solidFill>
              <a:srgbClr val="C00000"/>
            </a:solidFill>
          </a:ln>
        </p:spPr>
        <p:txBody>
          <a:bodyPr wrap="square" rtlCol="0">
            <a:spAutoFit/>
          </a:bodyPr>
          <a:lstStyle/>
          <a:p>
            <a:r>
              <a:rPr lang="en-US" dirty="0"/>
              <a:t>10,000</a:t>
            </a:r>
          </a:p>
        </p:txBody>
      </p:sp>
      <p:sp>
        <p:nvSpPr>
          <p:cNvPr id="8" name="TextBox 7">
            <a:extLst>
              <a:ext uri="{FF2B5EF4-FFF2-40B4-BE49-F238E27FC236}">
                <a16:creationId xmlns:a16="http://schemas.microsoft.com/office/drawing/2014/main" id="{FB1DDD8D-8D66-4020-AB20-7817A247C24D}"/>
              </a:ext>
            </a:extLst>
          </p:cNvPr>
          <p:cNvSpPr txBox="1"/>
          <p:nvPr/>
        </p:nvSpPr>
        <p:spPr>
          <a:xfrm>
            <a:off x="5814628" y="4448866"/>
            <a:ext cx="2357772" cy="369332"/>
          </a:xfrm>
          <a:prstGeom prst="rect">
            <a:avLst/>
          </a:prstGeom>
          <a:noFill/>
          <a:ln>
            <a:solidFill>
              <a:srgbClr val="C00000"/>
            </a:solidFill>
          </a:ln>
        </p:spPr>
        <p:txBody>
          <a:bodyPr wrap="square" rtlCol="0">
            <a:spAutoFit/>
          </a:bodyPr>
          <a:lstStyle/>
          <a:p>
            <a:r>
              <a:rPr lang="en-US" dirty="0"/>
              <a:t>1,000 (Holdout)</a:t>
            </a:r>
          </a:p>
        </p:txBody>
      </p:sp>
      <p:sp>
        <p:nvSpPr>
          <p:cNvPr id="9" name="TextBox 8">
            <a:extLst>
              <a:ext uri="{FF2B5EF4-FFF2-40B4-BE49-F238E27FC236}">
                <a16:creationId xmlns:a16="http://schemas.microsoft.com/office/drawing/2014/main" id="{0E86181E-B5D2-4BE8-891C-A8B82A9B4203}"/>
              </a:ext>
            </a:extLst>
          </p:cNvPr>
          <p:cNvSpPr txBox="1"/>
          <p:nvPr/>
        </p:nvSpPr>
        <p:spPr>
          <a:xfrm>
            <a:off x="5814628" y="4916013"/>
            <a:ext cx="2357772" cy="369332"/>
          </a:xfrm>
          <a:prstGeom prst="rect">
            <a:avLst/>
          </a:prstGeom>
          <a:noFill/>
          <a:ln>
            <a:solidFill>
              <a:srgbClr val="C00000"/>
            </a:solidFill>
          </a:ln>
        </p:spPr>
        <p:txBody>
          <a:bodyPr wrap="square" rtlCol="0">
            <a:spAutoFit/>
          </a:bodyPr>
          <a:lstStyle/>
          <a:p>
            <a:r>
              <a:rPr lang="en-US" dirty="0"/>
              <a:t>9,000 (Model Training)</a:t>
            </a:r>
          </a:p>
        </p:txBody>
      </p:sp>
      <p:cxnSp>
        <p:nvCxnSpPr>
          <p:cNvPr id="11" name="Straight Arrow Connector 10">
            <a:extLst>
              <a:ext uri="{FF2B5EF4-FFF2-40B4-BE49-F238E27FC236}">
                <a16:creationId xmlns:a16="http://schemas.microsoft.com/office/drawing/2014/main" id="{07E34B18-3D4D-4A66-897B-A8D7648B1D0D}"/>
              </a:ext>
            </a:extLst>
          </p:cNvPr>
          <p:cNvCxnSpPr>
            <a:cxnSpLocks/>
            <a:stCxn id="7" idx="3"/>
            <a:endCxn id="8" idx="1"/>
          </p:cNvCxnSpPr>
          <p:nvPr/>
        </p:nvCxnSpPr>
        <p:spPr>
          <a:xfrm flipV="1">
            <a:off x="5257221" y="4633532"/>
            <a:ext cx="557407" cy="2256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FF49FBB-A66B-4DEF-BEE9-2E81B9322004}"/>
              </a:ext>
            </a:extLst>
          </p:cNvPr>
          <p:cNvCxnSpPr>
            <a:cxnSpLocks/>
            <a:stCxn id="7" idx="3"/>
            <a:endCxn id="9" idx="1"/>
          </p:cNvCxnSpPr>
          <p:nvPr/>
        </p:nvCxnSpPr>
        <p:spPr>
          <a:xfrm>
            <a:off x="5257221" y="4859205"/>
            <a:ext cx="557407" cy="2414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B50212-6424-4B87-950C-629B052B9BBC}"/>
              </a:ext>
            </a:extLst>
          </p:cNvPr>
          <p:cNvSpPr txBox="1"/>
          <p:nvPr/>
        </p:nvSpPr>
        <p:spPr>
          <a:xfrm>
            <a:off x="3940313" y="5049908"/>
            <a:ext cx="337381" cy="923330"/>
          </a:xfrm>
          <a:prstGeom prst="rect">
            <a:avLst/>
          </a:prstGeom>
          <a:noFill/>
          <a:ln>
            <a:noFill/>
          </a:ln>
        </p:spPr>
        <p:txBody>
          <a:bodyPr wrap="square" rtlCol="0">
            <a:spAutoFit/>
          </a:bodyPr>
          <a:lstStyle/>
          <a:p>
            <a:pPr algn="ctr"/>
            <a:r>
              <a:rPr lang="en-US" dirty="0"/>
              <a:t>.</a:t>
            </a:r>
          </a:p>
          <a:p>
            <a:pPr algn="ctr"/>
            <a:r>
              <a:rPr lang="en-US" dirty="0"/>
              <a:t>.</a:t>
            </a:r>
          </a:p>
          <a:p>
            <a:pPr algn="ctr"/>
            <a:r>
              <a:rPr lang="en-US" dirty="0"/>
              <a:t>.</a:t>
            </a:r>
          </a:p>
        </p:txBody>
      </p:sp>
      <p:sp>
        <p:nvSpPr>
          <p:cNvPr id="25" name="TextBox 24">
            <a:extLst>
              <a:ext uri="{FF2B5EF4-FFF2-40B4-BE49-F238E27FC236}">
                <a16:creationId xmlns:a16="http://schemas.microsoft.com/office/drawing/2014/main" id="{E52F2982-B1FA-43EC-9463-27DDFBFA14FF}"/>
              </a:ext>
            </a:extLst>
          </p:cNvPr>
          <p:cNvSpPr txBox="1"/>
          <p:nvPr/>
        </p:nvSpPr>
        <p:spPr>
          <a:xfrm>
            <a:off x="297747" y="4943085"/>
            <a:ext cx="3037697" cy="923330"/>
          </a:xfrm>
          <a:prstGeom prst="rect">
            <a:avLst/>
          </a:prstGeom>
          <a:noFill/>
          <a:ln>
            <a:solidFill>
              <a:srgbClr val="C00000"/>
            </a:solidFill>
          </a:ln>
        </p:spPr>
        <p:txBody>
          <a:bodyPr wrap="square" rtlCol="0">
            <a:spAutoFit/>
          </a:bodyPr>
          <a:lstStyle/>
          <a:p>
            <a:pPr algn="ctr"/>
            <a:r>
              <a:rPr lang="en-US" dirty="0"/>
              <a:t>Divide Dataset into 10 Subsets </a:t>
            </a:r>
          </a:p>
          <a:p>
            <a:pPr algn="ctr"/>
            <a:r>
              <a:rPr lang="en-US" dirty="0"/>
              <a:t>and</a:t>
            </a:r>
          </a:p>
          <a:p>
            <a:pPr algn="ctr"/>
            <a:r>
              <a:rPr lang="en-US" dirty="0"/>
              <a:t>Repeat 10 Times</a:t>
            </a:r>
          </a:p>
        </p:txBody>
      </p:sp>
      <p:sp>
        <p:nvSpPr>
          <p:cNvPr id="26" name="Arrow: Down 25">
            <a:extLst>
              <a:ext uri="{FF2B5EF4-FFF2-40B4-BE49-F238E27FC236}">
                <a16:creationId xmlns:a16="http://schemas.microsoft.com/office/drawing/2014/main" id="{B4E2BBF4-0E80-4876-AA35-594B391A9A7F}"/>
              </a:ext>
            </a:extLst>
          </p:cNvPr>
          <p:cNvSpPr/>
          <p:nvPr/>
        </p:nvSpPr>
        <p:spPr>
          <a:xfrm>
            <a:off x="3393522" y="4745802"/>
            <a:ext cx="406973" cy="1770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A3F3A66-66A4-4233-A0AE-AF1091CABE90}"/>
              </a:ext>
            </a:extLst>
          </p:cNvPr>
          <p:cNvSpPr/>
          <p:nvPr/>
        </p:nvSpPr>
        <p:spPr>
          <a:xfrm>
            <a:off x="3850377" y="4633532"/>
            <a:ext cx="418743" cy="41033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28" name="Oval 27">
            <a:extLst>
              <a:ext uri="{FF2B5EF4-FFF2-40B4-BE49-F238E27FC236}">
                <a16:creationId xmlns:a16="http://schemas.microsoft.com/office/drawing/2014/main" id="{1C5E8DFF-EE03-47CE-B046-006B4397B07C}"/>
              </a:ext>
            </a:extLst>
          </p:cNvPr>
          <p:cNvSpPr/>
          <p:nvPr/>
        </p:nvSpPr>
        <p:spPr>
          <a:xfrm>
            <a:off x="3869308" y="6038220"/>
            <a:ext cx="453367" cy="4779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33" name="TextBox 32">
            <a:extLst>
              <a:ext uri="{FF2B5EF4-FFF2-40B4-BE49-F238E27FC236}">
                <a16:creationId xmlns:a16="http://schemas.microsoft.com/office/drawing/2014/main" id="{3843AB89-D9A5-47FF-ACE3-0D8765111627}"/>
              </a:ext>
            </a:extLst>
          </p:cNvPr>
          <p:cNvSpPr txBox="1"/>
          <p:nvPr/>
        </p:nvSpPr>
        <p:spPr>
          <a:xfrm>
            <a:off x="4378769" y="6092088"/>
            <a:ext cx="915892" cy="369332"/>
          </a:xfrm>
          <a:prstGeom prst="rect">
            <a:avLst/>
          </a:prstGeom>
          <a:noFill/>
          <a:ln>
            <a:solidFill>
              <a:srgbClr val="C00000"/>
            </a:solidFill>
          </a:ln>
        </p:spPr>
        <p:txBody>
          <a:bodyPr wrap="square" rtlCol="0">
            <a:spAutoFit/>
          </a:bodyPr>
          <a:lstStyle/>
          <a:p>
            <a:r>
              <a:rPr lang="en-US" dirty="0"/>
              <a:t>10,000</a:t>
            </a:r>
          </a:p>
        </p:txBody>
      </p:sp>
      <p:sp>
        <p:nvSpPr>
          <p:cNvPr id="34" name="TextBox 33">
            <a:extLst>
              <a:ext uri="{FF2B5EF4-FFF2-40B4-BE49-F238E27FC236}">
                <a16:creationId xmlns:a16="http://schemas.microsoft.com/office/drawing/2014/main" id="{13D65840-5296-465E-AFEA-E796CD2A7A0D}"/>
              </a:ext>
            </a:extLst>
          </p:cNvPr>
          <p:cNvSpPr txBox="1"/>
          <p:nvPr/>
        </p:nvSpPr>
        <p:spPr>
          <a:xfrm>
            <a:off x="5852068" y="5866415"/>
            <a:ext cx="2069740" cy="369332"/>
          </a:xfrm>
          <a:prstGeom prst="rect">
            <a:avLst/>
          </a:prstGeom>
          <a:noFill/>
          <a:ln>
            <a:solidFill>
              <a:srgbClr val="C00000"/>
            </a:solidFill>
          </a:ln>
        </p:spPr>
        <p:txBody>
          <a:bodyPr wrap="square" rtlCol="0">
            <a:spAutoFit/>
          </a:bodyPr>
          <a:lstStyle/>
          <a:p>
            <a:r>
              <a:rPr lang="en-US" dirty="0"/>
              <a:t>1,000 (Holdout)</a:t>
            </a:r>
          </a:p>
        </p:txBody>
      </p:sp>
      <p:sp>
        <p:nvSpPr>
          <p:cNvPr id="35" name="TextBox 34">
            <a:extLst>
              <a:ext uri="{FF2B5EF4-FFF2-40B4-BE49-F238E27FC236}">
                <a16:creationId xmlns:a16="http://schemas.microsoft.com/office/drawing/2014/main" id="{D604385E-F3B2-4C21-BB1F-7B7410555444}"/>
              </a:ext>
            </a:extLst>
          </p:cNvPr>
          <p:cNvSpPr txBox="1"/>
          <p:nvPr/>
        </p:nvSpPr>
        <p:spPr>
          <a:xfrm>
            <a:off x="5852068" y="6333562"/>
            <a:ext cx="2406250" cy="369332"/>
          </a:xfrm>
          <a:prstGeom prst="rect">
            <a:avLst/>
          </a:prstGeom>
          <a:noFill/>
          <a:ln>
            <a:solidFill>
              <a:srgbClr val="C00000"/>
            </a:solidFill>
          </a:ln>
        </p:spPr>
        <p:txBody>
          <a:bodyPr wrap="square" rtlCol="0">
            <a:spAutoFit/>
          </a:bodyPr>
          <a:lstStyle/>
          <a:p>
            <a:r>
              <a:rPr lang="en-US" dirty="0"/>
              <a:t>9,000 (Model Training)</a:t>
            </a:r>
          </a:p>
        </p:txBody>
      </p:sp>
      <p:cxnSp>
        <p:nvCxnSpPr>
          <p:cNvPr id="36" name="Straight Arrow Connector 35">
            <a:extLst>
              <a:ext uri="{FF2B5EF4-FFF2-40B4-BE49-F238E27FC236}">
                <a16:creationId xmlns:a16="http://schemas.microsoft.com/office/drawing/2014/main" id="{CCABA2C9-1DB8-474E-8359-9F1DA5991CB4}"/>
              </a:ext>
            </a:extLst>
          </p:cNvPr>
          <p:cNvCxnSpPr>
            <a:cxnSpLocks/>
            <a:stCxn id="33" idx="3"/>
            <a:endCxn id="34" idx="1"/>
          </p:cNvCxnSpPr>
          <p:nvPr/>
        </p:nvCxnSpPr>
        <p:spPr>
          <a:xfrm flipV="1">
            <a:off x="5294661" y="6051081"/>
            <a:ext cx="557407" cy="2256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220B04-8421-4D94-9A3F-C8FECA41DFE4}"/>
              </a:ext>
            </a:extLst>
          </p:cNvPr>
          <p:cNvCxnSpPr>
            <a:cxnSpLocks/>
            <a:stCxn id="33" idx="3"/>
            <a:endCxn id="35" idx="1"/>
          </p:cNvCxnSpPr>
          <p:nvPr/>
        </p:nvCxnSpPr>
        <p:spPr>
          <a:xfrm>
            <a:off x="5294661" y="6276754"/>
            <a:ext cx="557407" cy="2414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3106462-D435-4C6C-AD0A-13ABC5000186}"/>
              </a:ext>
            </a:extLst>
          </p:cNvPr>
          <p:cNvSpPr txBox="1"/>
          <p:nvPr/>
        </p:nvSpPr>
        <p:spPr>
          <a:xfrm>
            <a:off x="4514422" y="5049908"/>
            <a:ext cx="337381" cy="923330"/>
          </a:xfrm>
          <a:prstGeom prst="rect">
            <a:avLst/>
          </a:prstGeom>
          <a:noFill/>
          <a:ln>
            <a:noFill/>
          </a:ln>
        </p:spPr>
        <p:txBody>
          <a:bodyPr wrap="square" rtlCol="0">
            <a:spAutoFit/>
          </a:bodyPr>
          <a:lstStyle/>
          <a:p>
            <a:pPr algn="ctr"/>
            <a:r>
              <a:rPr lang="en-US" dirty="0"/>
              <a:t>.</a:t>
            </a:r>
          </a:p>
          <a:p>
            <a:pPr algn="ctr"/>
            <a:r>
              <a:rPr lang="en-US" dirty="0"/>
              <a:t>.</a:t>
            </a:r>
          </a:p>
          <a:p>
            <a:pPr algn="ctr"/>
            <a:r>
              <a:rPr lang="en-US" dirty="0"/>
              <a:t>.</a:t>
            </a:r>
          </a:p>
        </p:txBody>
      </p:sp>
    </p:spTree>
    <p:extLst>
      <p:ext uri="{BB962C8B-B14F-4D97-AF65-F5344CB8AC3E}">
        <p14:creationId xmlns:p14="http://schemas.microsoft.com/office/powerpoint/2010/main" val="111164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K-Folder Cross-Validation</a:t>
            </a:r>
            <a:endParaRPr lang="zh-TW" altLang="en-US" b="1" dirty="0">
              <a:solidFill>
                <a:srgbClr val="FFFF00"/>
              </a:solidFill>
            </a:endParaRPr>
          </a:p>
        </p:txBody>
      </p:sp>
      <p:sp>
        <p:nvSpPr>
          <p:cNvPr id="3" name="副標題 2"/>
          <p:cNvSpPr>
            <a:spLocks noGrp="1"/>
          </p:cNvSpPr>
          <p:nvPr>
            <p:ph type="subTitle" idx="1"/>
          </p:nvPr>
        </p:nvSpPr>
        <p:spPr>
          <a:xfrm>
            <a:off x="333872" y="1356855"/>
            <a:ext cx="8352928" cy="2288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Example: Five-Fold Cross Validation</a:t>
            </a:r>
          </a:p>
          <a:p>
            <a:pPr marL="342900" indent="-342900" algn="l">
              <a:buClr>
                <a:srgbClr val="0070C0"/>
              </a:buClr>
              <a:buSzPct val="80000"/>
              <a:buFont typeface="Wingdings" pitchFamily="2" charset="2"/>
              <a:buChar char="u"/>
            </a:pPr>
            <a:r>
              <a:rPr lang="en-US" sz="1800" b="1" dirty="0">
                <a:solidFill>
                  <a:schemeClr val="tx1"/>
                </a:solidFill>
              </a:rPr>
              <a:t>10,000 samples</a:t>
            </a:r>
          </a:p>
          <a:p>
            <a:pPr marL="342900" indent="-342900" algn="l">
              <a:buClr>
                <a:srgbClr val="0070C0"/>
              </a:buClr>
              <a:buSzPct val="80000"/>
              <a:buFont typeface="Wingdings" pitchFamily="2" charset="2"/>
              <a:buChar char="u"/>
            </a:pPr>
            <a:r>
              <a:rPr lang="en-US" sz="1800" b="1" dirty="0">
                <a:solidFill>
                  <a:schemeClr val="tx1"/>
                </a:solidFill>
              </a:rPr>
              <a:t>K = 5</a:t>
            </a:r>
          </a:p>
          <a:p>
            <a:pPr marL="342900" indent="-342900" algn="l">
              <a:buClr>
                <a:srgbClr val="0070C0"/>
              </a:buClr>
              <a:buSzPct val="80000"/>
              <a:buFont typeface="Wingdings" pitchFamily="2" charset="2"/>
              <a:buChar char="u"/>
            </a:pPr>
            <a:r>
              <a:rPr lang="en-US" sz="1800" dirty="0">
                <a:solidFill>
                  <a:schemeClr val="tx1"/>
                </a:solidFill>
              </a:rPr>
              <a:t>Divide 10,000 samples into 5 subsets. Each subset is 2,000. </a:t>
            </a:r>
          </a:p>
          <a:p>
            <a:pPr marL="342900" indent="-342900" algn="l">
              <a:buClr>
                <a:srgbClr val="0070C0"/>
              </a:buClr>
              <a:buSzPct val="80000"/>
              <a:buFont typeface="Wingdings" pitchFamily="2" charset="2"/>
              <a:buChar char="u"/>
            </a:pPr>
            <a:r>
              <a:rPr lang="en-US" sz="1800" dirty="0">
                <a:solidFill>
                  <a:schemeClr val="tx1"/>
                </a:solidFill>
              </a:rPr>
              <a:t>We then make K-times test (1</a:t>
            </a:r>
            <a:r>
              <a:rPr lang="en-US" sz="1800" baseline="30000" dirty="0">
                <a:solidFill>
                  <a:schemeClr val="tx1"/>
                </a:solidFill>
              </a:rPr>
              <a:t>st</a:t>
            </a:r>
            <a:r>
              <a:rPr lang="en-US" sz="1800" dirty="0">
                <a:solidFill>
                  <a:schemeClr val="tx1"/>
                </a:solidFill>
              </a:rPr>
              <a:t> Suite, …, 5</a:t>
            </a:r>
            <a:r>
              <a:rPr lang="en-US" sz="1800" baseline="30000" dirty="0">
                <a:solidFill>
                  <a:schemeClr val="tx1"/>
                </a:solidFill>
              </a:rPr>
              <a:t>st</a:t>
            </a:r>
            <a:r>
              <a:rPr lang="en-US" sz="1800" dirty="0">
                <a:solidFill>
                  <a:schemeClr val="tx1"/>
                </a:solidFill>
              </a:rPr>
              <a:t> Suite) </a:t>
            </a:r>
          </a:p>
          <a:p>
            <a:pPr marL="342900" indent="-342900" algn="l">
              <a:buClr>
                <a:srgbClr val="0070C0"/>
              </a:buClr>
              <a:buSzPct val="80000"/>
              <a:buFont typeface="Wingdings" pitchFamily="2" charset="2"/>
              <a:buChar char="u"/>
            </a:pPr>
            <a:r>
              <a:rPr lang="en-US" sz="1800" dirty="0">
                <a:solidFill>
                  <a:schemeClr val="tx1"/>
                </a:solidFill>
              </a:rPr>
              <a:t>The minim accuracy is 0.88 and the maximum accuracy is 0.93. They are 5% difference. The average accuracy is 90%.</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https://www.udemy.com/course/natural-language-processingnlp-with-python-and-nltk/learn/lecture/16692244#overview</a:t>
            </a:r>
            <a:endParaRPr lang="zh-TW" altLang="en-US" sz="1600"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14" name="Table 14">
            <a:extLst>
              <a:ext uri="{FF2B5EF4-FFF2-40B4-BE49-F238E27FC236}">
                <a16:creationId xmlns:a16="http://schemas.microsoft.com/office/drawing/2014/main" id="{2864E10C-750F-4DB6-932E-7F211D23028D}"/>
              </a:ext>
            </a:extLst>
          </p:cNvPr>
          <p:cNvGraphicFramePr>
            <a:graphicFrameLocks noGrp="1"/>
          </p:cNvGraphicFramePr>
          <p:nvPr>
            <p:extLst>
              <p:ext uri="{D42A27DB-BD31-4B8C-83A1-F6EECF244321}">
                <p14:modId xmlns:p14="http://schemas.microsoft.com/office/powerpoint/2010/main" val="2554329799"/>
              </p:ext>
            </p:extLst>
          </p:nvPr>
        </p:nvGraphicFramePr>
        <p:xfrm>
          <a:off x="1026483" y="3749030"/>
          <a:ext cx="7091034" cy="2590800"/>
        </p:xfrm>
        <a:graphic>
          <a:graphicData uri="http://schemas.openxmlformats.org/drawingml/2006/table">
            <a:tbl>
              <a:tblPr firstRow="1" bandRow="1">
                <a:tableStyleId>{5C22544A-7EE6-4342-B048-85BDC9FD1C3A}</a:tableStyleId>
              </a:tblPr>
              <a:tblGrid>
                <a:gridCol w="1193229">
                  <a:extLst>
                    <a:ext uri="{9D8B030D-6E8A-4147-A177-3AD203B41FA5}">
                      <a16:colId xmlns:a16="http://schemas.microsoft.com/office/drawing/2014/main" val="1052717278"/>
                    </a:ext>
                  </a:extLst>
                </a:gridCol>
                <a:gridCol w="1028129">
                  <a:extLst>
                    <a:ext uri="{9D8B030D-6E8A-4147-A177-3AD203B41FA5}">
                      <a16:colId xmlns:a16="http://schemas.microsoft.com/office/drawing/2014/main" val="3271285236"/>
                    </a:ext>
                  </a:extLst>
                </a:gridCol>
                <a:gridCol w="763420">
                  <a:extLst>
                    <a:ext uri="{9D8B030D-6E8A-4147-A177-3AD203B41FA5}">
                      <a16:colId xmlns:a16="http://schemas.microsoft.com/office/drawing/2014/main" val="3588342784"/>
                    </a:ext>
                  </a:extLst>
                </a:gridCol>
                <a:gridCol w="763420">
                  <a:extLst>
                    <a:ext uri="{9D8B030D-6E8A-4147-A177-3AD203B41FA5}">
                      <a16:colId xmlns:a16="http://schemas.microsoft.com/office/drawing/2014/main" val="1457430391"/>
                    </a:ext>
                  </a:extLst>
                </a:gridCol>
                <a:gridCol w="763420">
                  <a:extLst>
                    <a:ext uri="{9D8B030D-6E8A-4147-A177-3AD203B41FA5}">
                      <a16:colId xmlns:a16="http://schemas.microsoft.com/office/drawing/2014/main" val="958987001"/>
                    </a:ext>
                  </a:extLst>
                </a:gridCol>
                <a:gridCol w="763420">
                  <a:extLst>
                    <a:ext uri="{9D8B030D-6E8A-4147-A177-3AD203B41FA5}">
                      <a16:colId xmlns:a16="http://schemas.microsoft.com/office/drawing/2014/main" val="3269844279"/>
                    </a:ext>
                  </a:extLst>
                </a:gridCol>
                <a:gridCol w="763420">
                  <a:extLst>
                    <a:ext uri="{9D8B030D-6E8A-4147-A177-3AD203B41FA5}">
                      <a16:colId xmlns:a16="http://schemas.microsoft.com/office/drawing/2014/main" val="3100451974"/>
                    </a:ext>
                  </a:extLst>
                </a:gridCol>
                <a:gridCol w="1052576">
                  <a:extLst>
                    <a:ext uri="{9D8B030D-6E8A-4147-A177-3AD203B41FA5}">
                      <a16:colId xmlns:a16="http://schemas.microsoft.com/office/drawing/2014/main" val="2742024508"/>
                    </a:ext>
                  </a:extLst>
                </a:gridCol>
              </a:tblGrid>
              <a:tr h="370840">
                <a:tc>
                  <a:txBody>
                    <a:bodyPr/>
                    <a:lstStyle/>
                    <a:p>
                      <a:r>
                        <a:rPr lang="en-US" dirty="0"/>
                        <a:t>Total Data</a:t>
                      </a:r>
                    </a:p>
                  </a:txBody>
                  <a:tcPr/>
                </a:tc>
                <a:tc>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r>
                        <a:rPr lang="en-US" dirty="0"/>
                        <a:t>accuracy</a:t>
                      </a:r>
                    </a:p>
                  </a:txBody>
                  <a:tcPr/>
                </a:tc>
                <a:extLst>
                  <a:ext uri="{0D108BD9-81ED-4DB2-BD59-A6C34878D82A}">
                    <a16:rowId xmlns:a16="http://schemas.microsoft.com/office/drawing/2014/main" val="1401195997"/>
                  </a:ext>
                </a:extLst>
              </a:tr>
              <a:tr h="370840">
                <a:tc>
                  <a:txBody>
                    <a:bodyPr/>
                    <a:lstStyle/>
                    <a:p>
                      <a:r>
                        <a:rPr lang="en-US" dirty="0"/>
                        <a:t>10,000</a:t>
                      </a:r>
                    </a:p>
                  </a:txBody>
                  <a:tcPr/>
                </a:tc>
                <a:tc>
                  <a:txBody>
                    <a:bodyPr/>
                    <a:lstStyle/>
                    <a:p>
                      <a:endParaRPr lang="en-US" dirty="0"/>
                    </a:p>
                  </a:txBody>
                  <a:tcPr/>
                </a:tc>
                <a:tc>
                  <a:txBody>
                    <a:bodyPr/>
                    <a:lstStyle/>
                    <a:p>
                      <a:r>
                        <a:rPr lang="en-US" dirty="0"/>
                        <a:t>2,000</a:t>
                      </a:r>
                    </a:p>
                  </a:txBody>
                  <a:tcPr/>
                </a:tc>
                <a:tc>
                  <a:txBody>
                    <a:bodyPr/>
                    <a:lstStyle/>
                    <a:p>
                      <a:r>
                        <a:rPr lang="en-US" dirty="0"/>
                        <a:t>2,000</a:t>
                      </a:r>
                    </a:p>
                  </a:txBody>
                  <a:tcPr/>
                </a:tc>
                <a:tc>
                  <a:txBody>
                    <a:bodyPr/>
                    <a:lstStyle/>
                    <a:p>
                      <a:r>
                        <a:rPr lang="en-US" dirty="0"/>
                        <a:t>2,000</a:t>
                      </a:r>
                    </a:p>
                  </a:txBody>
                  <a:tcPr/>
                </a:tc>
                <a:tc>
                  <a:txBody>
                    <a:bodyPr/>
                    <a:lstStyle/>
                    <a:p>
                      <a:r>
                        <a:rPr lang="en-US" dirty="0"/>
                        <a:t>2,000</a:t>
                      </a:r>
                    </a:p>
                  </a:txBody>
                  <a:tcPr/>
                </a:tc>
                <a:tc>
                  <a:txBody>
                    <a:bodyPr/>
                    <a:lstStyle/>
                    <a:p>
                      <a:r>
                        <a:rPr lang="en-US" dirty="0"/>
                        <a:t>2,000</a:t>
                      </a:r>
                    </a:p>
                  </a:txBody>
                  <a:tcPr/>
                </a:tc>
                <a:tc>
                  <a:txBody>
                    <a:bodyPr/>
                    <a:lstStyle/>
                    <a:p>
                      <a:endParaRPr lang="en-US" dirty="0"/>
                    </a:p>
                  </a:txBody>
                  <a:tcPr/>
                </a:tc>
                <a:extLst>
                  <a:ext uri="{0D108BD9-81ED-4DB2-BD59-A6C34878D82A}">
                    <a16:rowId xmlns:a16="http://schemas.microsoft.com/office/drawing/2014/main" val="1785758444"/>
                  </a:ext>
                </a:extLst>
              </a:tr>
              <a:tr h="37084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en-US" baseline="30000" dirty="0"/>
                        <a:t>st</a:t>
                      </a:r>
                      <a:r>
                        <a:rPr lang="en-US" dirty="0"/>
                        <a:t> Suite</a:t>
                      </a:r>
                    </a:p>
                  </a:txBody>
                  <a:tcPr/>
                </a:tc>
                <a:tc>
                  <a:txBody>
                    <a:bodyPr/>
                    <a:lstStyle/>
                    <a:p>
                      <a:pPr algn="ctr"/>
                      <a:r>
                        <a:rPr lang="en-US" dirty="0">
                          <a:solidFill>
                            <a:srgbClr val="C00000"/>
                          </a:solidFill>
                        </a:rPr>
                        <a:t>Test</a:t>
                      </a:r>
                    </a:p>
                  </a:txBody>
                  <a:tcPr/>
                </a:tc>
                <a:tc>
                  <a:txBody>
                    <a:bodyPr/>
                    <a:lstStyle/>
                    <a:p>
                      <a:pPr algn="ctr"/>
                      <a:r>
                        <a:rPr lang="en-US" dirty="0">
                          <a:solidFill>
                            <a:srgbClr val="00B0F0"/>
                          </a:solidFill>
                        </a:rPr>
                        <a:t>Train</a:t>
                      </a:r>
                    </a:p>
                  </a:txBody>
                  <a:tcPr/>
                </a:tc>
                <a:tc>
                  <a:txBody>
                    <a:bodyPr/>
                    <a:lstStyle/>
                    <a:p>
                      <a:pPr algn="ctr"/>
                      <a:r>
                        <a:rPr lang="en-US" dirty="0">
                          <a:solidFill>
                            <a:srgbClr val="00B0F0"/>
                          </a:solidFill>
                        </a:rPr>
                        <a:t>Train</a:t>
                      </a:r>
                    </a:p>
                  </a:txBody>
                  <a:tcPr/>
                </a:tc>
                <a:tc>
                  <a:txBody>
                    <a:bodyPr/>
                    <a:lstStyle/>
                    <a:p>
                      <a:pPr algn="ctr"/>
                      <a:r>
                        <a:rPr lang="en-US" dirty="0">
                          <a:solidFill>
                            <a:srgbClr val="00B0F0"/>
                          </a:solidFill>
                        </a:rPr>
                        <a:t>Train</a:t>
                      </a:r>
                    </a:p>
                  </a:txBody>
                  <a:tcPr/>
                </a:tc>
                <a:tc>
                  <a:txBody>
                    <a:bodyPr/>
                    <a:lstStyle/>
                    <a:p>
                      <a:pPr algn="ctr"/>
                      <a:r>
                        <a:rPr lang="en-US" dirty="0">
                          <a:solidFill>
                            <a:srgbClr val="00B0F0"/>
                          </a:solidFill>
                        </a:rPr>
                        <a:t>Train</a:t>
                      </a:r>
                    </a:p>
                  </a:txBody>
                  <a:tcPr/>
                </a:tc>
                <a:tc>
                  <a:txBody>
                    <a:bodyPr/>
                    <a:lstStyle/>
                    <a:p>
                      <a:r>
                        <a:rPr lang="en-US" dirty="0"/>
                        <a:t>0.915</a:t>
                      </a:r>
                    </a:p>
                  </a:txBody>
                  <a:tcPr/>
                </a:tc>
                <a:extLst>
                  <a:ext uri="{0D108BD9-81ED-4DB2-BD59-A6C34878D82A}">
                    <a16:rowId xmlns:a16="http://schemas.microsoft.com/office/drawing/2014/main" val="3408659134"/>
                  </a:ext>
                </a:extLst>
              </a:tr>
              <a:tr h="370840">
                <a:tc>
                  <a:txBody>
                    <a:bodyPr/>
                    <a:lstStyle/>
                    <a:p>
                      <a:endParaRPr lang="en-US"/>
                    </a:p>
                  </a:txBody>
                  <a:tcPr/>
                </a:tc>
                <a:tc>
                  <a:txBody>
                    <a:bodyPr/>
                    <a:lstStyle/>
                    <a:p>
                      <a:pPr algn="l"/>
                      <a:r>
                        <a:rPr lang="en-US" dirty="0"/>
                        <a:t>2</a:t>
                      </a:r>
                      <a:r>
                        <a:rPr lang="en-US" baseline="30000" dirty="0"/>
                        <a:t>nd</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r>
                        <a:rPr lang="en-US" b="1" dirty="0">
                          <a:solidFill>
                            <a:srgbClr val="C00000"/>
                          </a:solidFill>
                        </a:rPr>
                        <a:t>0.88</a:t>
                      </a:r>
                    </a:p>
                  </a:txBody>
                  <a:tcPr/>
                </a:tc>
                <a:extLst>
                  <a:ext uri="{0D108BD9-81ED-4DB2-BD59-A6C34878D82A}">
                    <a16:rowId xmlns:a16="http://schemas.microsoft.com/office/drawing/2014/main" val="1983345542"/>
                  </a:ext>
                </a:extLst>
              </a:tr>
              <a:tr h="370840">
                <a:tc>
                  <a:txBody>
                    <a:bodyPr/>
                    <a:lstStyle/>
                    <a:p>
                      <a:endParaRPr lang="en-US"/>
                    </a:p>
                  </a:txBody>
                  <a:tcPr/>
                </a:tc>
                <a:tc>
                  <a:txBody>
                    <a:bodyPr/>
                    <a:lstStyle/>
                    <a:p>
                      <a:pPr algn="l"/>
                      <a:r>
                        <a:rPr lang="en-US" dirty="0"/>
                        <a:t>3</a:t>
                      </a:r>
                      <a:r>
                        <a:rPr lang="en-US" baseline="30000" dirty="0"/>
                        <a:t>rd</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r>
                        <a:rPr lang="en-US" dirty="0"/>
                        <a:t>0.89</a:t>
                      </a:r>
                    </a:p>
                  </a:txBody>
                  <a:tcPr/>
                </a:tc>
                <a:extLst>
                  <a:ext uri="{0D108BD9-81ED-4DB2-BD59-A6C34878D82A}">
                    <a16:rowId xmlns:a16="http://schemas.microsoft.com/office/drawing/2014/main" val="1305691809"/>
                  </a:ext>
                </a:extLst>
              </a:tr>
              <a:tr h="341839">
                <a:tc>
                  <a:txBody>
                    <a:bodyPr/>
                    <a:lstStyle/>
                    <a:p>
                      <a:endParaRPr lang="en-US"/>
                    </a:p>
                  </a:txBody>
                  <a:tcPr/>
                </a:tc>
                <a:tc>
                  <a:txBody>
                    <a:bodyPr/>
                    <a:lstStyle/>
                    <a:p>
                      <a:pPr algn="l"/>
                      <a:r>
                        <a:rPr lang="en-US" dirty="0"/>
                        <a:t>4</a:t>
                      </a:r>
                      <a:r>
                        <a:rPr lang="en-US" baseline="30000" dirty="0"/>
                        <a:t>th</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F0"/>
                          </a:solidFill>
                        </a:rPr>
                        <a:t>Train</a:t>
                      </a:r>
                    </a:p>
                  </a:txBody>
                  <a:tcPr/>
                </a:tc>
                <a:tc>
                  <a:txBody>
                    <a:bodyPr/>
                    <a:lstStyle/>
                    <a:p>
                      <a:r>
                        <a:rPr lang="en-US" dirty="0"/>
                        <a:t>0.91</a:t>
                      </a:r>
                    </a:p>
                  </a:txBody>
                  <a:tcPr/>
                </a:tc>
                <a:extLst>
                  <a:ext uri="{0D108BD9-81ED-4DB2-BD59-A6C34878D82A}">
                    <a16:rowId xmlns:a16="http://schemas.microsoft.com/office/drawing/2014/main" val="3948381886"/>
                  </a:ext>
                </a:extLst>
              </a:tr>
              <a:tr h="370840">
                <a:tc>
                  <a:txBody>
                    <a:bodyPr/>
                    <a:lstStyle/>
                    <a:p>
                      <a:endParaRPr lang="en-US" dirty="0"/>
                    </a:p>
                  </a:txBody>
                  <a:tcPr/>
                </a:tc>
                <a:tc>
                  <a:txBody>
                    <a:bodyPr/>
                    <a:lstStyle/>
                    <a:p>
                      <a:pPr algn="l"/>
                      <a:r>
                        <a:rPr lang="en-US" dirty="0"/>
                        <a:t>5</a:t>
                      </a:r>
                      <a:r>
                        <a:rPr lang="en-US" baseline="30000" dirty="0"/>
                        <a:t>th</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r>
                        <a:rPr lang="en-US" b="1" dirty="0">
                          <a:solidFill>
                            <a:srgbClr val="C00000"/>
                          </a:solidFill>
                        </a:rPr>
                        <a:t>0.93</a:t>
                      </a:r>
                    </a:p>
                  </a:txBody>
                  <a:tcPr/>
                </a:tc>
                <a:extLst>
                  <a:ext uri="{0D108BD9-81ED-4DB2-BD59-A6C34878D82A}">
                    <a16:rowId xmlns:a16="http://schemas.microsoft.com/office/drawing/2014/main" val="2852108854"/>
                  </a:ext>
                </a:extLst>
              </a:tr>
            </a:tbl>
          </a:graphicData>
        </a:graphic>
      </p:graphicFrame>
    </p:spTree>
    <p:extLst>
      <p:ext uri="{BB962C8B-B14F-4D97-AF65-F5344CB8AC3E}">
        <p14:creationId xmlns:p14="http://schemas.microsoft.com/office/powerpoint/2010/main" val="106610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23.1 </a:t>
            </a:r>
            <a:r>
              <a:rPr lang="en-US" altLang="zh-TW" sz="4800" b="1" dirty="0">
                <a:solidFill>
                  <a:srgbClr val="FFFF00"/>
                </a:solidFill>
              </a:rPr>
              <a:t>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27117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23.1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32497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1. What is holdout test set?</a:t>
            </a:r>
          </a:p>
          <a:p>
            <a:pPr marL="342900" indent="-342900" algn="l">
              <a:buClr>
                <a:srgbClr val="0070C0"/>
              </a:buClr>
              <a:buSzPct val="80000"/>
              <a:buFont typeface="Wingdings" pitchFamily="2" charset="2"/>
              <a:buChar char="u"/>
            </a:pPr>
            <a:r>
              <a:rPr lang="en-US" sz="1800" dirty="0">
                <a:solidFill>
                  <a:schemeClr val="tx1"/>
                </a:solidFill>
              </a:rPr>
              <a:t>Ans: Holdout test set is the test set tat are taken from a sample of dataset.</a:t>
            </a:r>
          </a:p>
          <a:p>
            <a:pPr marL="342900" indent="-342900" algn="l">
              <a:buClr>
                <a:srgbClr val="0070C0"/>
              </a:buClr>
              <a:buSzPct val="80000"/>
              <a:buFont typeface="Wingdings" pitchFamily="2" charset="2"/>
              <a:buChar char="u"/>
            </a:pPr>
            <a:r>
              <a:rPr lang="en-US" sz="1800" dirty="0">
                <a:solidFill>
                  <a:schemeClr val="tx1"/>
                </a:solidFill>
              </a:rPr>
              <a:t>2. Are Holdout Test set out side the model evaluation?</a:t>
            </a:r>
          </a:p>
          <a:p>
            <a:pPr marL="342900" indent="-342900" algn="l">
              <a:buClr>
                <a:srgbClr val="0070C0"/>
              </a:buClr>
              <a:buSzPct val="80000"/>
              <a:buFont typeface="Wingdings" pitchFamily="2" charset="2"/>
              <a:buChar char="u"/>
            </a:pPr>
            <a:r>
              <a:rPr lang="en-US" sz="1800" dirty="0">
                <a:solidFill>
                  <a:schemeClr val="tx1"/>
                </a:solidFill>
              </a:rPr>
              <a:t>Ans: Yes. Holdout Test set are sample of data set aside for evaluation</a:t>
            </a:r>
          </a:p>
          <a:p>
            <a:pPr marL="342900" indent="-342900" algn="l">
              <a:buClr>
                <a:srgbClr val="0070C0"/>
              </a:buClr>
              <a:buSzPct val="80000"/>
              <a:buFont typeface="Wingdings" pitchFamily="2" charset="2"/>
              <a:buChar char="u"/>
            </a:pPr>
            <a:r>
              <a:rPr lang="en-US" sz="1800" dirty="0">
                <a:solidFill>
                  <a:schemeClr val="tx1"/>
                </a:solidFill>
              </a:rPr>
              <a:t>3. Are Holdout test set used in model fitting?</a:t>
            </a:r>
          </a:p>
          <a:p>
            <a:pPr marL="342900" indent="-342900" algn="l">
              <a:buClr>
                <a:srgbClr val="0070C0"/>
              </a:buClr>
              <a:buSzPct val="80000"/>
              <a:buFont typeface="Wingdings" pitchFamily="2" charset="2"/>
              <a:buChar char="u"/>
            </a:pPr>
            <a:r>
              <a:rPr lang="en-US" sz="1800" dirty="0">
                <a:solidFill>
                  <a:schemeClr val="tx1"/>
                </a:solidFill>
              </a:rPr>
              <a:t>Ans: No. Holdout Test set are not used in model fitting.</a:t>
            </a:r>
          </a:p>
          <a:p>
            <a:pPr marL="342900" indent="-342900" algn="l">
              <a:buClr>
                <a:srgbClr val="0070C0"/>
              </a:buClr>
              <a:buSzPct val="80000"/>
              <a:buFont typeface="Wingdings" pitchFamily="2" charset="2"/>
              <a:buChar char="u"/>
            </a:pPr>
            <a:r>
              <a:rPr lang="en-US" sz="1800" dirty="0">
                <a:solidFill>
                  <a:schemeClr val="tx1"/>
                </a:solidFill>
              </a:rPr>
              <a:t>4. When is holdout test used?</a:t>
            </a:r>
          </a:p>
          <a:p>
            <a:pPr marL="342900" indent="-342900" algn="l">
              <a:buClr>
                <a:srgbClr val="0070C0"/>
              </a:buClr>
              <a:buSzPct val="80000"/>
              <a:buFont typeface="Wingdings" pitchFamily="2" charset="2"/>
              <a:buChar char="u"/>
            </a:pPr>
            <a:r>
              <a:rPr lang="en-US" sz="1800" dirty="0">
                <a:solidFill>
                  <a:schemeClr val="tx1"/>
                </a:solidFill>
              </a:rPr>
              <a:t>Ans: Holdout Test set are used to evaluate the model for validate for unseen data prediction.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https://www.udemy.com/course/natural-language-processingnlp-with-python-and-nltk/learn/lecture/16692244#overview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77444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23.1 Quiz</a:t>
            </a:r>
            <a:endParaRPr lang="zh-TW" altLang="en-US" b="1" dirty="0">
              <a:solidFill>
                <a:srgbClr val="FFFF00"/>
              </a:solidFill>
            </a:endParaRPr>
          </a:p>
        </p:txBody>
      </p:sp>
      <p:sp>
        <p:nvSpPr>
          <p:cNvPr id="3" name="副標題 2"/>
          <p:cNvSpPr>
            <a:spLocks noGrp="1"/>
          </p:cNvSpPr>
          <p:nvPr>
            <p:ph type="subTitle" idx="1"/>
          </p:nvPr>
        </p:nvSpPr>
        <p:spPr>
          <a:xfrm>
            <a:off x="425697" y="1259367"/>
            <a:ext cx="8106743" cy="2590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For Five-Fold Cross Validation with 10,000 samples</a:t>
            </a:r>
          </a:p>
          <a:p>
            <a:pPr marL="342900" indent="-342900" algn="l">
              <a:buClr>
                <a:srgbClr val="0070C0"/>
              </a:buClr>
              <a:buSzPct val="80000"/>
              <a:buFont typeface="Wingdings" pitchFamily="2" charset="2"/>
              <a:buChar char="u"/>
            </a:pPr>
            <a:r>
              <a:rPr lang="en-US" sz="1800" dirty="0">
                <a:solidFill>
                  <a:schemeClr val="tx1"/>
                </a:solidFill>
              </a:rPr>
              <a:t>5. for five-fold cross-validation, how many test suite we have?</a:t>
            </a:r>
          </a:p>
          <a:p>
            <a:pPr marL="342900" indent="-342900" algn="l">
              <a:buClr>
                <a:srgbClr val="0070C0"/>
              </a:buClr>
              <a:buSzPct val="80000"/>
              <a:buFont typeface="Wingdings" pitchFamily="2" charset="2"/>
              <a:buChar char="u"/>
            </a:pPr>
            <a:r>
              <a:rPr lang="en-US" sz="1800" dirty="0">
                <a:solidFill>
                  <a:schemeClr val="tx1"/>
                </a:solidFill>
              </a:rPr>
              <a:t>Ans: K = 5, 5 test suites.</a:t>
            </a:r>
          </a:p>
          <a:p>
            <a:pPr marL="342900" indent="-342900" algn="l">
              <a:buClr>
                <a:srgbClr val="0070C0"/>
              </a:buClr>
              <a:buSzPct val="80000"/>
              <a:buFont typeface="Wingdings" pitchFamily="2" charset="2"/>
              <a:buChar char="u"/>
            </a:pPr>
            <a:r>
              <a:rPr lang="en-US" sz="1800" dirty="0">
                <a:solidFill>
                  <a:schemeClr val="tx1"/>
                </a:solidFill>
              </a:rPr>
              <a:t>6. How many samples in each training set and validation set?</a:t>
            </a:r>
          </a:p>
          <a:p>
            <a:pPr marL="342900" indent="-342900" algn="l">
              <a:buClr>
                <a:srgbClr val="0070C0"/>
              </a:buClr>
              <a:buSzPct val="80000"/>
              <a:buFont typeface="Wingdings" pitchFamily="2" charset="2"/>
              <a:buChar char="u"/>
            </a:pPr>
            <a:r>
              <a:rPr lang="en-US" sz="1800" dirty="0">
                <a:solidFill>
                  <a:schemeClr val="tx1"/>
                </a:solidFill>
              </a:rPr>
              <a:t>Ans: 2,000 samples. Summary as below.</a:t>
            </a:r>
          </a:p>
          <a:p>
            <a:pPr marL="342900" indent="-342900" algn="l">
              <a:buClr>
                <a:srgbClr val="0070C0"/>
              </a:buClr>
              <a:buSzPct val="80000"/>
              <a:buFont typeface="Wingdings" pitchFamily="2" charset="2"/>
              <a:buChar char="u"/>
            </a:pPr>
            <a:r>
              <a:rPr lang="en-US" sz="1800" dirty="0">
                <a:solidFill>
                  <a:schemeClr val="tx1"/>
                </a:solidFill>
              </a:rPr>
              <a:t>6. How many test suite?</a:t>
            </a:r>
          </a:p>
          <a:p>
            <a:pPr marL="342900" indent="-342900" algn="l">
              <a:buClr>
                <a:srgbClr val="0070C0"/>
              </a:buClr>
              <a:buSzPct val="80000"/>
              <a:buFont typeface="Wingdings" pitchFamily="2" charset="2"/>
              <a:buChar char="u"/>
            </a:pPr>
            <a:r>
              <a:rPr lang="en-US" sz="1800" dirty="0">
                <a:solidFill>
                  <a:schemeClr val="tx1"/>
                </a:solidFill>
              </a:rPr>
              <a:t>Ans: 5 test suites.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https://www.udemy.com/course/natural-language-processingnlp-with-python-and-nltk/learn/lecture/16692244#overview</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7" name="Table 14">
            <a:extLst>
              <a:ext uri="{FF2B5EF4-FFF2-40B4-BE49-F238E27FC236}">
                <a16:creationId xmlns:a16="http://schemas.microsoft.com/office/drawing/2014/main" id="{92F1DB30-9E37-4351-B078-8CD902AED23E}"/>
              </a:ext>
            </a:extLst>
          </p:cNvPr>
          <p:cNvGraphicFramePr>
            <a:graphicFrameLocks noGrp="1"/>
          </p:cNvGraphicFramePr>
          <p:nvPr>
            <p:extLst>
              <p:ext uri="{D42A27DB-BD31-4B8C-83A1-F6EECF244321}">
                <p14:modId xmlns:p14="http://schemas.microsoft.com/office/powerpoint/2010/main" val="1830069002"/>
              </p:ext>
            </p:extLst>
          </p:nvPr>
        </p:nvGraphicFramePr>
        <p:xfrm>
          <a:off x="1037068" y="3948112"/>
          <a:ext cx="7091034" cy="2590800"/>
        </p:xfrm>
        <a:graphic>
          <a:graphicData uri="http://schemas.openxmlformats.org/drawingml/2006/table">
            <a:tbl>
              <a:tblPr firstRow="1" bandRow="1">
                <a:tableStyleId>{5C22544A-7EE6-4342-B048-85BDC9FD1C3A}</a:tableStyleId>
              </a:tblPr>
              <a:tblGrid>
                <a:gridCol w="1193229">
                  <a:extLst>
                    <a:ext uri="{9D8B030D-6E8A-4147-A177-3AD203B41FA5}">
                      <a16:colId xmlns:a16="http://schemas.microsoft.com/office/drawing/2014/main" val="1052717278"/>
                    </a:ext>
                  </a:extLst>
                </a:gridCol>
                <a:gridCol w="1028129">
                  <a:extLst>
                    <a:ext uri="{9D8B030D-6E8A-4147-A177-3AD203B41FA5}">
                      <a16:colId xmlns:a16="http://schemas.microsoft.com/office/drawing/2014/main" val="3271285236"/>
                    </a:ext>
                  </a:extLst>
                </a:gridCol>
                <a:gridCol w="763420">
                  <a:extLst>
                    <a:ext uri="{9D8B030D-6E8A-4147-A177-3AD203B41FA5}">
                      <a16:colId xmlns:a16="http://schemas.microsoft.com/office/drawing/2014/main" val="3588342784"/>
                    </a:ext>
                  </a:extLst>
                </a:gridCol>
                <a:gridCol w="763420">
                  <a:extLst>
                    <a:ext uri="{9D8B030D-6E8A-4147-A177-3AD203B41FA5}">
                      <a16:colId xmlns:a16="http://schemas.microsoft.com/office/drawing/2014/main" val="1457430391"/>
                    </a:ext>
                  </a:extLst>
                </a:gridCol>
                <a:gridCol w="763420">
                  <a:extLst>
                    <a:ext uri="{9D8B030D-6E8A-4147-A177-3AD203B41FA5}">
                      <a16:colId xmlns:a16="http://schemas.microsoft.com/office/drawing/2014/main" val="958987001"/>
                    </a:ext>
                  </a:extLst>
                </a:gridCol>
                <a:gridCol w="763420">
                  <a:extLst>
                    <a:ext uri="{9D8B030D-6E8A-4147-A177-3AD203B41FA5}">
                      <a16:colId xmlns:a16="http://schemas.microsoft.com/office/drawing/2014/main" val="3269844279"/>
                    </a:ext>
                  </a:extLst>
                </a:gridCol>
                <a:gridCol w="763420">
                  <a:extLst>
                    <a:ext uri="{9D8B030D-6E8A-4147-A177-3AD203B41FA5}">
                      <a16:colId xmlns:a16="http://schemas.microsoft.com/office/drawing/2014/main" val="3100451974"/>
                    </a:ext>
                  </a:extLst>
                </a:gridCol>
                <a:gridCol w="1052576">
                  <a:extLst>
                    <a:ext uri="{9D8B030D-6E8A-4147-A177-3AD203B41FA5}">
                      <a16:colId xmlns:a16="http://schemas.microsoft.com/office/drawing/2014/main" val="2742024508"/>
                    </a:ext>
                  </a:extLst>
                </a:gridCol>
              </a:tblGrid>
              <a:tr h="370840">
                <a:tc>
                  <a:txBody>
                    <a:bodyPr/>
                    <a:lstStyle/>
                    <a:p>
                      <a:r>
                        <a:rPr lang="en-US" dirty="0"/>
                        <a:t>Total Data</a:t>
                      </a:r>
                    </a:p>
                  </a:txBody>
                  <a:tcPr/>
                </a:tc>
                <a:tc>
                  <a:txBody>
                    <a:bodyPr/>
                    <a:lstStyle/>
                    <a:p>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r>
                        <a:rPr lang="en-US" dirty="0"/>
                        <a:t>accuracy</a:t>
                      </a:r>
                    </a:p>
                  </a:txBody>
                  <a:tcPr/>
                </a:tc>
                <a:extLst>
                  <a:ext uri="{0D108BD9-81ED-4DB2-BD59-A6C34878D82A}">
                    <a16:rowId xmlns:a16="http://schemas.microsoft.com/office/drawing/2014/main" val="1401195997"/>
                  </a:ext>
                </a:extLst>
              </a:tr>
              <a:tr h="370840">
                <a:tc>
                  <a:txBody>
                    <a:bodyPr/>
                    <a:lstStyle/>
                    <a:p>
                      <a:r>
                        <a:rPr lang="en-US" dirty="0"/>
                        <a:t>10,000</a:t>
                      </a:r>
                    </a:p>
                  </a:txBody>
                  <a:tcPr/>
                </a:tc>
                <a:tc>
                  <a:txBody>
                    <a:bodyPr/>
                    <a:lstStyle/>
                    <a:p>
                      <a:endParaRPr lang="en-US" dirty="0"/>
                    </a:p>
                  </a:txBody>
                  <a:tcPr/>
                </a:tc>
                <a:tc>
                  <a:txBody>
                    <a:bodyPr/>
                    <a:lstStyle/>
                    <a:p>
                      <a:r>
                        <a:rPr lang="en-US" dirty="0"/>
                        <a:t>2,000</a:t>
                      </a:r>
                    </a:p>
                  </a:txBody>
                  <a:tcPr/>
                </a:tc>
                <a:tc>
                  <a:txBody>
                    <a:bodyPr/>
                    <a:lstStyle/>
                    <a:p>
                      <a:r>
                        <a:rPr lang="en-US" dirty="0"/>
                        <a:t>2,000</a:t>
                      </a:r>
                    </a:p>
                  </a:txBody>
                  <a:tcPr/>
                </a:tc>
                <a:tc>
                  <a:txBody>
                    <a:bodyPr/>
                    <a:lstStyle/>
                    <a:p>
                      <a:r>
                        <a:rPr lang="en-US" dirty="0"/>
                        <a:t>2,000</a:t>
                      </a:r>
                    </a:p>
                  </a:txBody>
                  <a:tcPr/>
                </a:tc>
                <a:tc>
                  <a:txBody>
                    <a:bodyPr/>
                    <a:lstStyle/>
                    <a:p>
                      <a:r>
                        <a:rPr lang="en-US" dirty="0"/>
                        <a:t>2,000</a:t>
                      </a:r>
                    </a:p>
                  </a:txBody>
                  <a:tcPr/>
                </a:tc>
                <a:tc>
                  <a:txBody>
                    <a:bodyPr/>
                    <a:lstStyle/>
                    <a:p>
                      <a:r>
                        <a:rPr lang="en-US" dirty="0"/>
                        <a:t>2,000</a:t>
                      </a:r>
                    </a:p>
                  </a:txBody>
                  <a:tcPr/>
                </a:tc>
                <a:tc>
                  <a:txBody>
                    <a:bodyPr/>
                    <a:lstStyle/>
                    <a:p>
                      <a:endParaRPr lang="en-US" dirty="0"/>
                    </a:p>
                  </a:txBody>
                  <a:tcPr/>
                </a:tc>
                <a:extLst>
                  <a:ext uri="{0D108BD9-81ED-4DB2-BD59-A6C34878D82A}">
                    <a16:rowId xmlns:a16="http://schemas.microsoft.com/office/drawing/2014/main" val="1785758444"/>
                  </a:ext>
                </a:extLst>
              </a:tr>
              <a:tr h="37084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en-US" baseline="30000" dirty="0"/>
                        <a:t>st</a:t>
                      </a:r>
                      <a:r>
                        <a:rPr lang="en-US" dirty="0"/>
                        <a:t> Suite</a:t>
                      </a:r>
                    </a:p>
                  </a:txBody>
                  <a:tcPr/>
                </a:tc>
                <a:tc>
                  <a:txBody>
                    <a:bodyPr/>
                    <a:lstStyle/>
                    <a:p>
                      <a:pPr algn="ctr"/>
                      <a:r>
                        <a:rPr lang="en-US" dirty="0">
                          <a:solidFill>
                            <a:srgbClr val="C00000"/>
                          </a:solidFill>
                        </a:rPr>
                        <a:t>Test</a:t>
                      </a:r>
                    </a:p>
                  </a:txBody>
                  <a:tcPr/>
                </a:tc>
                <a:tc>
                  <a:txBody>
                    <a:bodyPr/>
                    <a:lstStyle/>
                    <a:p>
                      <a:pPr algn="ctr"/>
                      <a:r>
                        <a:rPr lang="en-US" dirty="0">
                          <a:solidFill>
                            <a:srgbClr val="00B0F0"/>
                          </a:solidFill>
                        </a:rPr>
                        <a:t>Train</a:t>
                      </a:r>
                    </a:p>
                  </a:txBody>
                  <a:tcPr/>
                </a:tc>
                <a:tc>
                  <a:txBody>
                    <a:bodyPr/>
                    <a:lstStyle/>
                    <a:p>
                      <a:pPr algn="ctr"/>
                      <a:r>
                        <a:rPr lang="en-US" dirty="0">
                          <a:solidFill>
                            <a:srgbClr val="00B0F0"/>
                          </a:solidFill>
                        </a:rPr>
                        <a:t>Train</a:t>
                      </a:r>
                    </a:p>
                  </a:txBody>
                  <a:tcPr/>
                </a:tc>
                <a:tc>
                  <a:txBody>
                    <a:bodyPr/>
                    <a:lstStyle/>
                    <a:p>
                      <a:pPr algn="ctr"/>
                      <a:r>
                        <a:rPr lang="en-US" dirty="0">
                          <a:solidFill>
                            <a:srgbClr val="00B0F0"/>
                          </a:solidFill>
                        </a:rPr>
                        <a:t>Train</a:t>
                      </a:r>
                    </a:p>
                  </a:txBody>
                  <a:tcPr/>
                </a:tc>
                <a:tc>
                  <a:txBody>
                    <a:bodyPr/>
                    <a:lstStyle/>
                    <a:p>
                      <a:pPr algn="ctr"/>
                      <a:r>
                        <a:rPr lang="en-US" dirty="0">
                          <a:solidFill>
                            <a:srgbClr val="00B0F0"/>
                          </a:solidFill>
                        </a:rPr>
                        <a:t>Train</a:t>
                      </a:r>
                    </a:p>
                  </a:txBody>
                  <a:tcPr/>
                </a:tc>
                <a:tc>
                  <a:txBody>
                    <a:bodyPr/>
                    <a:lstStyle/>
                    <a:p>
                      <a:r>
                        <a:rPr lang="en-US" dirty="0"/>
                        <a:t>0.915</a:t>
                      </a:r>
                    </a:p>
                  </a:txBody>
                  <a:tcPr/>
                </a:tc>
                <a:extLst>
                  <a:ext uri="{0D108BD9-81ED-4DB2-BD59-A6C34878D82A}">
                    <a16:rowId xmlns:a16="http://schemas.microsoft.com/office/drawing/2014/main" val="3408659134"/>
                  </a:ext>
                </a:extLst>
              </a:tr>
              <a:tr h="370840">
                <a:tc>
                  <a:txBody>
                    <a:bodyPr/>
                    <a:lstStyle/>
                    <a:p>
                      <a:endParaRPr lang="en-US"/>
                    </a:p>
                  </a:txBody>
                  <a:tcPr/>
                </a:tc>
                <a:tc>
                  <a:txBody>
                    <a:bodyPr/>
                    <a:lstStyle/>
                    <a:p>
                      <a:pPr algn="l"/>
                      <a:r>
                        <a:rPr lang="en-US" dirty="0"/>
                        <a:t>2</a:t>
                      </a:r>
                      <a:r>
                        <a:rPr lang="en-US" baseline="30000" dirty="0"/>
                        <a:t>nd</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r>
                        <a:rPr lang="en-US" b="1" dirty="0">
                          <a:solidFill>
                            <a:srgbClr val="C00000"/>
                          </a:solidFill>
                        </a:rPr>
                        <a:t>0.88</a:t>
                      </a:r>
                    </a:p>
                  </a:txBody>
                  <a:tcPr/>
                </a:tc>
                <a:extLst>
                  <a:ext uri="{0D108BD9-81ED-4DB2-BD59-A6C34878D82A}">
                    <a16:rowId xmlns:a16="http://schemas.microsoft.com/office/drawing/2014/main" val="1983345542"/>
                  </a:ext>
                </a:extLst>
              </a:tr>
              <a:tr h="370840">
                <a:tc>
                  <a:txBody>
                    <a:bodyPr/>
                    <a:lstStyle/>
                    <a:p>
                      <a:endParaRPr lang="en-US"/>
                    </a:p>
                  </a:txBody>
                  <a:tcPr/>
                </a:tc>
                <a:tc>
                  <a:txBody>
                    <a:bodyPr/>
                    <a:lstStyle/>
                    <a:p>
                      <a:pPr algn="l"/>
                      <a:r>
                        <a:rPr lang="en-US" dirty="0"/>
                        <a:t>3</a:t>
                      </a:r>
                      <a:r>
                        <a:rPr lang="en-US" baseline="30000" dirty="0"/>
                        <a:t>rd</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r>
                        <a:rPr lang="en-US" dirty="0"/>
                        <a:t>0.89</a:t>
                      </a:r>
                    </a:p>
                  </a:txBody>
                  <a:tcPr/>
                </a:tc>
                <a:extLst>
                  <a:ext uri="{0D108BD9-81ED-4DB2-BD59-A6C34878D82A}">
                    <a16:rowId xmlns:a16="http://schemas.microsoft.com/office/drawing/2014/main" val="1305691809"/>
                  </a:ext>
                </a:extLst>
              </a:tr>
              <a:tr h="341839">
                <a:tc>
                  <a:txBody>
                    <a:bodyPr/>
                    <a:lstStyle/>
                    <a:p>
                      <a:endParaRPr lang="en-US"/>
                    </a:p>
                  </a:txBody>
                  <a:tcPr/>
                </a:tc>
                <a:tc>
                  <a:txBody>
                    <a:bodyPr/>
                    <a:lstStyle/>
                    <a:p>
                      <a:pPr algn="l"/>
                      <a:r>
                        <a:rPr lang="en-US" dirty="0"/>
                        <a:t>4</a:t>
                      </a:r>
                      <a:r>
                        <a:rPr lang="en-US" baseline="30000" dirty="0"/>
                        <a:t>th</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B0F0"/>
                          </a:solidFill>
                        </a:rPr>
                        <a:t>Train</a:t>
                      </a:r>
                    </a:p>
                  </a:txBody>
                  <a:tcPr/>
                </a:tc>
                <a:tc>
                  <a:txBody>
                    <a:bodyPr/>
                    <a:lstStyle/>
                    <a:p>
                      <a:r>
                        <a:rPr lang="en-US" dirty="0"/>
                        <a:t>0.91</a:t>
                      </a:r>
                    </a:p>
                  </a:txBody>
                  <a:tcPr/>
                </a:tc>
                <a:extLst>
                  <a:ext uri="{0D108BD9-81ED-4DB2-BD59-A6C34878D82A}">
                    <a16:rowId xmlns:a16="http://schemas.microsoft.com/office/drawing/2014/main" val="3948381886"/>
                  </a:ext>
                </a:extLst>
              </a:tr>
              <a:tr h="370840">
                <a:tc>
                  <a:txBody>
                    <a:bodyPr/>
                    <a:lstStyle/>
                    <a:p>
                      <a:endParaRPr lang="en-US" dirty="0"/>
                    </a:p>
                  </a:txBody>
                  <a:tcPr/>
                </a:tc>
                <a:tc>
                  <a:txBody>
                    <a:bodyPr/>
                    <a:lstStyle/>
                    <a:p>
                      <a:pPr algn="l"/>
                      <a:r>
                        <a:rPr lang="en-US" dirty="0"/>
                        <a:t>5</a:t>
                      </a:r>
                      <a:r>
                        <a:rPr lang="en-US" baseline="30000" dirty="0"/>
                        <a:t>th</a:t>
                      </a:r>
                      <a:r>
                        <a:rPr lang="en-US" dirty="0"/>
                        <a:t> Suite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Train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Test</a:t>
                      </a:r>
                    </a:p>
                  </a:txBody>
                  <a:tcPr/>
                </a:tc>
                <a:tc>
                  <a:txBody>
                    <a:bodyPr/>
                    <a:lstStyle/>
                    <a:p>
                      <a:r>
                        <a:rPr lang="en-US" b="1" dirty="0">
                          <a:solidFill>
                            <a:srgbClr val="C00000"/>
                          </a:solidFill>
                        </a:rPr>
                        <a:t>0.93</a:t>
                      </a:r>
                    </a:p>
                  </a:txBody>
                  <a:tcPr/>
                </a:tc>
                <a:extLst>
                  <a:ext uri="{0D108BD9-81ED-4DB2-BD59-A6C34878D82A}">
                    <a16:rowId xmlns:a16="http://schemas.microsoft.com/office/drawing/2014/main" val="2852108854"/>
                  </a:ext>
                </a:extLst>
              </a:tr>
            </a:tbl>
          </a:graphicData>
        </a:graphic>
      </p:graphicFrame>
    </p:spTree>
    <p:extLst>
      <p:ext uri="{BB962C8B-B14F-4D97-AF65-F5344CB8AC3E}">
        <p14:creationId xmlns:p14="http://schemas.microsoft.com/office/powerpoint/2010/main" val="329043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3486</TotalTime>
  <Words>846</Words>
  <Application>Microsoft Office PowerPoint</Application>
  <PresentationFormat>On-screen Show (4:3)</PresentationFormat>
  <Paragraphs>191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23 K-Folder Cross-Validation</vt:lpstr>
      <vt:lpstr>23 K-Folder Cross-Validation</vt:lpstr>
      <vt:lpstr>23 K-Folder Cross-Validation</vt:lpstr>
      <vt:lpstr>23 K-Folder Cross-Validation</vt:lpstr>
      <vt:lpstr>23 K-Folder Cross-Validation</vt:lpstr>
      <vt:lpstr>23.1 Quiz</vt:lpstr>
      <vt:lpstr>23.1 Quiz</vt:lpstr>
      <vt:lpstr>23.1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1248</cp:revision>
  <dcterms:created xsi:type="dcterms:W3CDTF">2018-09-28T16:40:41Z</dcterms:created>
  <dcterms:modified xsi:type="dcterms:W3CDTF">2020-06-21T18:16:48Z</dcterms:modified>
</cp:coreProperties>
</file>