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85" r:id="rId3"/>
    <p:sldId id="286" r:id="rId4"/>
    <p:sldId id="291" r:id="rId5"/>
    <p:sldId id="288" r:id="rId6"/>
    <p:sldId id="292" r:id="rId7"/>
    <p:sldId id="289" r:id="rId8"/>
    <p:sldId id="293" r:id="rId9"/>
    <p:sldId id="287" r:id="rId10"/>
    <p:sldId id="290" r:id="rId11"/>
    <p:sldId id="294" r:id="rId12"/>
    <p:sldId id="295" r:id="rId13"/>
    <p:sldId id="284" r:id="rId14"/>
    <p:sldId id="267" r:id="rId15"/>
    <p:sldId id="296" r:id="rId16"/>
    <p:sldId id="259" r:id="rId1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68" autoAdjust="0"/>
    <p:restoredTop sz="96806" autoAdjust="0"/>
  </p:normalViewPr>
  <p:slideViewPr>
    <p:cSldViewPr>
      <p:cViewPr varScale="1">
        <p:scale>
          <a:sx n="105" d="100"/>
          <a:sy n="105" d="100"/>
        </p:scale>
        <p:origin x="240" y="186"/>
      </p:cViewPr>
      <p:guideLst>
        <p:guide orient="horz" pos="2160"/>
        <p:guide pos="2880"/>
      </p:guideLst>
    </p:cSldViewPr>
  </p:slideViewPr>
  <p:notesTextViewPr>
    <p:cViewPr>
      <p:scale>
        <a:sx n="100" d="100"/>
        <a:sy n="100" d="100"/>
      </p:scale>
      <p:origin x="0" y="0"/>
    </p:cViewPr>
  </p:notesTextViewPr>
  <p:notesViewPr>
    <p:cSldViewPr>
      <p:cViewPr varScale="1">
        <p:scale>
          <a:sx n="88" d="100"/>
          <a:sy n="88" d="100"/>
        </p:scale>
        <p:origin x="1818"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3A01DEE-B415-47F5-8C97-1DB8731815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F608B3E-C5CA-4C19-BAB5-A8C65CCE0C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480CFC-88D6-4BB6-B171-D322534DCEE6}" type="datetimeFigureOut">
              <a:rPr lang="en-US" smtClean="0"/>
              <a:t>6/21/2020</a:t>
            </a:fld>
            <a:endParaRPr lang="en-US"/>
          </a:p>
        </p:txBody>
      </p:sp>
      <p:sp>
        <p:nvSpPr>
          <p:cNvPr id="4" name="Footer Placeholder 3">
            <a:extLst>
              <a:ext uri="{FF2B5EF4-FFF2-40B4-BE49-F238E27FC236}">
                <a16:creationId xmlns:a16="http://schemas.microsoft.com/office/drawing/2014/main" id="{5C1F7EBC-69B2-4FE5-827E-8484E0C060F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5E298AF-E43B-4C33-B082-A6DB2401C0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BD3F9D-51B5-493B-939A-7A8984F4D534}" type="slidenum">
              <a:rPr lang="en-US" smtClean="0"/>
              <a:t>‹#›</a:t>
            </a:fld>
            <a:endParaRPr lang="en-US"/>
          </a:p>
        </p:txBody>
      </p:sp>
    </p:spTree>
    <p:extLst>
      <p:ext uri="{BB962C8B-B14F-4D97-AF65-F5344CB8AC3E}">
        <p14:creationId xmlns:p14="http://schemas.microsoft.com/office/powerpoint/2010/main" val="11638135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2020/6/21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1FAA135-E01C-4A42-9760-5A137A0CA41F}" type="slidenum">
              <a:rPr lang="zh-TW" altLang="en-US" smtClean="0"/>
              <a:pPr/>
              <a:t>1</a:t>
            </a:fld>
            <a:endParaRPr lang="zh-TW" altLang="en-US"/>
          </a:p>
        </p:txBody>
      </p:sp>
    </p:spTree>
    <p:extLst>
      <p:ext uri="{BB962C8B-B14F-4D97-AF65-F5344CB8AC3E}">
        <p14:creationId xmlns:p14="http://schemas.microsoft.com/office/powerpoint/2010/main" val="3818506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1FAA135-E01C-4A42-9760-5A137A0CA41F}" type="slidenum">
              <a:rPr lang="zh-TW" altLang="en-US" smtClean="0"/>
              <a:pPr/>
              <a:t>4</a:t>
            </a:fld>
            <a:endParaRPr lang="zh-TW" altLang="en-US"/>
          </a:p>
        </p:txBody>
      </p:sp>
    </p:spTree>
    <p:extLst>
      <p:ext uri="{BB962C8B-B14F-4D97-AF65-F5344CB8AC3E}">
        <p14:creationId xmlns:p14="http://schemas.microsoft.com/office/powerpoint/2010/main" val="2093398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1FAA135-E01C-4A42-9760-5A137A0CA41F}" type="slidenum">
              <a:rPr lang="zh-TW" altLang="en-US" smtClean="0"/>
              <a:pPr/>
              <a:t>6</a:t>
            </a:fld>
            <a:endParaRPr lang="zh-TW" altLang="en-US"/>
          </a:p>
        </p:txBody>
      </p:sp>
    </p:spTree>
    <p:extLst>
      <p:ext uri="{BB962C8B-B14F-4D97-AF65-F5344CB8AC3E}">
        <p14:creationId xmlns:p14="http://schemas.microsoft.com/office/powerpoint/2010/main" val="3327313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1FAA135-E01C-4A42-9760-5A137A0CA41F}" type="slidenum">
              <a:rPr lang="zh-TW" altLang="en-US" smtClean="0"/>
              <a:pPr/>
              <a:t>8</a:t>
            </a:fld>
            <a:endParaRPr lang="zh-TW" altLang="en-US"/>
          </a:p>
        </p:txBody>
      </p:sp>
    </p:spTree>
    <p:extLst>
      <p:ext uri="{BB962C8B-B14F-4D97-AF65-F5344CB8AC3E}">
        <p14:creationId xmlns:p14="http://schemas.microsoft.com/office/powerpoint/2010/main" val="928515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1FAA135-E01C-4A42-9760-5A137A0CA41F}" type="slidenum">
              <a:rPr lang="zh-TW" altLang="en-US" smtClean="0"/>
              <a:pPr/>
              <a:t>11</a:t>
            </a:fld>
            <a:endParaRPr lang="zh-TW" altLang="en-US"/>
          </a:p>
        </p:txBody>
      </p:sp>
    </p:spTree>
    <p:extLst>
      <p:ext uri="{BB962C8B-B14F-4D97-AF65-F5344CB8AC3E}">
        <p14:creationId xmlns:p14="http://schemas.microsoft.com/office/powerpoint/2010/main" val="2449914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2020/6/21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2020/6/21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2020/6/21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2020/6/21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udemy.com/course/natural-language-processingnlp-with-python-and-nltk/learn/lecture/16695820#overview" TargetMode="Externa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udemy.com/course/natural-language-processingnlp-with-python-and-nltk/learn/lecture/16695820#overview"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www.udemy.com/course/natural-language-processingnlp-with-python-and-nltk/learn/lecture/16695820#overview"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www.udemy.com/course/natural-language-processingnlp-with-python-and-nltk/learn/lecture/16695820#overview"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udemy.com/course/natural-language-processingnlp-with-python-and-nltk/learn/lecture/16695820#overview"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udemy.com/course/natural-language-processingnlp-with-python-and-nltk/learn/lecture/16695820#overview"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demy.com/course/natural-language-processingnlp-with-python-and-nltk/learn/lecture/16695820#overview"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udemy.com/course/natural-language-processingnlp-with-python-and-nltk/learn/lecture/16695820#overview"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udemy.com/course/natural-language-processingnlp-with-python-and-nltk/learn/lecture/16695820#overview" TargetMode="Externa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26 Random Forest with Holdout Test</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3"/>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26.3 Accuracy, Precision, and Recall</a:t>
            </a:r>
            <a:endParaRPr lang="zh-TW" altLang="en-US" b="1" dirty="0">
              <a:solidFill>
                <a:srgbClr val="FFFF00"/>
              </a:solidFill>
            </a:endParaRPr>
          </a:p>
        </p:txBody>
      </p:sp>
      <p:sp>
        <p:nvSpPr>
          <p:cNvPr id="3" name="副標題 2"/>
          <p:cNvSpPr>
            <a:spLocks noGrp="1"/>
          </p:cNvSpPr>
          <p:nvPr>
            <p:ph type="subTitle" idx="1"/>
          </p:nvPr>
        </p:nvSpPr>
        <p:spPr>
          <a:xfrm>
            <a:off x="333872" y="1356855"/>
            <a:ext cx="8352928"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Accuracy, Precision, and Recall</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https://www.udemy.com/course/natural-language-processingnlp-with-python-and-nltk/learn/lecture/16695820#overview</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8" name="Picture 7">
            <a:extLst>
              <a:ext uri="{FF2B5EF4-FFF2-40B4-BE49-F238E27FC236}">
                <a16:creationId xmlns:a16="http://schemas.microsoft.com/office/drawing/2014/main" id="{F31DD533-ED56-46E8-BFC8-BF30B19F5CD2}"/>
              </a:ext>
            </a:extLst>
          </p:cNvPr>
          <p:cNvPicPr>
            <a:picLocks noChangeAspect="1"/>
          </p:cNvPicPr>
          <p:nvPr/>
        </p:nvPicPr>
        <p:blipFill>
          <a:blip r:embed="rId3"/>
          <a:stretch>
            <a:fillRect/>
          </a:stretch>
        </p:blipFill>
        <p:spPr>
          <a:xfrm>
            <a:off x="1095623" y="2132856"/>
            <a:ext cx="6829425" cy="3505200"/>
          </a:xfrm>
          <a:prstGeom prst="rect">
            <a:avLst/>
          </a:prstGeom>
          <a:ln>
            <a:solidFill>
              <a:srgbClr val="C00000"/>
            </a:solidFill>
          </a:ln>
        </p:spPr>
      </p:pic>
      <p:pic>
        <p:nvPicPr>
          <p:cNvPr id="9" name="Picture 8">
            <a:extLst>
              <a:ext uri="{FF2B5EF4-FFF2-40B4-BE49-F238E27FC236}">
                <a16:creationId xmlns:a16="http://schemas.microsoft.com/office/drawing/2014/main" id="{1B1A4697-3086-4FB0-9B92-BDB4A83EE1EA}"/>
              </a:ext>
            </a:extLst>
          </p:cNvPr>
          <p:cNvPicPr>
            <a:picLocks noChangeAspect="1"/>
          </p:cNvPicPr>
          <p:nvPr/>
        </p:nvPicPr>
        <p:blipFill>
          <a:blip r:embed="rId4"/>
          <a:stretch>
            <a:fillRect/>
          </a:stretch>
        </p:blipFill>
        <p:spPr>
          <a:xfrm>
            <a:off x="5277022" y="5309443"/>
            <a:ext cx="2362200" cy="657225"/>
          </a:xfrm>
          <a:prstGeom prst="rect">
            <a:avLst/>
          </a:prstGeom>
          <a:ln>
            <a:solidFill>
              <a:srgbClr val="C00000"/>
            </a:solidFill>
          </a:ln>
        </p:spPr>
      </p:pic>
    </p:spTree>
    <p:extLst>
      <p:ext uri="{BB962C8B-B14F-4D97-AF65-F5344CB8AC3E}">
        <p14:creationId xmlns:p14="http://schemas.microsoft.com/office/powerpoint/2010/main" val="7329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26.4 Summary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3"/>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465163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26.4 Summary</a:t>
            </a:r>
            <a:endParaRPr lang="zh-TW" altLang="en-US" b="1" dirty="0">
              <a:solidFill>
                <a:srgbClr val="FFFF00"/>
              </a:solidFill>
            </a:endParaRPr>
          </a:p>
        </p:txBody>
      </p:sp>
      <p:sp>
        <p:nvSpPr>
          <p:cNvPr id="3" name="副標題 2"/>
          <p:cNvSpPr>
            <a:spLocks noGrp="1"/>
          </p:cNvSpPr>
          <p:nvPr>
            <p:ph type="subTitle" idx="1"/>
          </p:nvPr>
        </p:nvSpPr>
        <p:spPr>
          <a:xfrm>
            <a:off x="333872" y="1356855"/>
            <a:ext cx="8352928" cy="128005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Summary</a:t>
            </a:r>
          </a:p>
          <a:p>
            <a:pPr marL="342900" indent="-342900" algn="l">
              <a:buClr>
                <a:srgbClr val="0070C0"/>
              </a:buClr>
              <a:buSzPct val="80000"/>
              <a:buFont typeface="Wingdings" pitchFamily="2" charset="2"/>
              <a:buChar char="u"/>
            </a:pPr>
            <a:r>
              <a:rPr lang="en-US" sz="1800" b="1" dirty="0">
                <a:solidFill>
                  <a:schemeClr val="tx1"/>
                </a:solidFill>
              </a:rPr>
              <a:t>Split test and setup model</a:t>
            </a:r>
          </a:p>
          <a:p>
            <a:pPr marL="342900" indent="-342900" algn="l">
              <a:buClr>
                <a:srgbClr val="0070C0"/>
              </a:buClr>
              <a:buSzPct val="80000"/>
              <a:buFont typeface="Wingdings" pitchFamily="2" charset="2"/>
              <a:buChar char="u"/>
            </a:pPr>
            <a:r>
              <a:rPr lang="en-US" sz="1800" b="1" dirty="0">
                <a:solidFill>
                  <a:schemeClr val="tx1"/>
                </a:solidFill>
              </a:rPr>
              <a:t>Make prediction</a:t>
            </a:r>
          </a:p>
          <a:p>
            <a:pPr marL="342900" indent="-342900" algn="l">
              <a:buClr>
                <a:srgbClr val="0070C0"/>
              </a:buClr>
              <a:buSzPct val="80000"/>
              <a:buFont typeface="Wingdings" pitchFamily="2" charset="2"/>
              <a:buChar char="u"/>
            </a:pPr>
            <a:r>
              <a:rPr lang="en-US" sz="1800" b="1" dirty="0">
                <a:solidFill>
                  <a:schemeClr val="tx1"/>
                </a:solidFill>
              </a:rPr>
              <a:t>Accuracy, Precision, and Recall </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https://www.udemy.com/course/natural-language-processingnlp-with-python-and-nltk/learn/lecture/16695820#overview</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2363810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26.5 Quiz</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271172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26.5 Quiz</a:t>
            </a:r>
            <a:endParaRPr lang="zh-TW" altLang="en-US" b="1" dirty="0">
              <a:solidFill>
                <a:srgbClr val="FFFF00"/>
              </a:solidFill>
            </a:endParaRPr>
          </a:p>
        </p:txBody>
      </p:sp>
      <p:sp>
        <p:nvSpPr>
          <p:cNvPr id="3" name="副標題 2"/>
          <p:cNvSpPr>
            <a:spLocks noGrp="1"/>
          </p:cNvSpPr>
          <p:nvPr>
            <p:ph type="subTitle" idx="1"/>
          </p:nvPr>
        </p:nvSpPr>
        <p:spPr>
          <a:xfrm>
            <a:off x="425697" y="1259368"/>
            <a:ext cx="8106743" cy="33937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p>
          <a:p>
            <a:pPr marL="342900" indent="-342900" algn="l">
              <a:buClr>
                <a:srgbClr val="0070C0"/>
              </a:buClr>
              <a:buSzPct val="80000"/>
              <a:buFont typeface="Wingdings" pitchFamily="2" charset="2"/>
              <a:buChar char="u"/>
            </a:pPr>
            <a:r>
              <a:rPr lang="en-US" sz="1800" dirty="0">
                <a:solidFill>
                  <a:schemeClr val="tx1"/>
                </a:solidFill>
              </a:rPr>
              <a:t>1. What statement to split the train and test?</a:t>
            </a:r>
          </a:p>
          <a:p>
            <a:pPr marL="342900" indent="-342900" algn="l">
              <a:buClr>
                <a:srgbClr val="0070C0"/>
              </a:buClr>
              <a:buSzPct val="80000"/>
              <a:buFont typeface="Wingdings" pitchFamily="2" charset="2"/>
              <a:buChar char="u"/>
            </a:pPr>
            <a:r>
              <a:rPr lang="en-US" sz="1800" dirty="0">
                <a:solidFill>
                  <a:schemeClr val="tx1"/>
                </a:solidFill>
              </a:rPr>
              <a:t>Ans: </a:t>
            </a:r>
            <a:r>
              <a:rPr lang="en-US" sz="1800" dirty="0" err="1">
                <a:solidFill>
                  <a:schemeClr val="tx1"/>
                </a:solidFill>
              </a:rPr>
              <a:t>X_train</a:t>
            </a:r>
            <a:r>
              <a:rPr lang="en-US" sz="1800" dirty="0">
                <a:solidFill>
                  <a:schemeClr val="tx1"/>
                </a:solidFill>
              </a:rPr>
              <a:t>, </a:t>
            </a:r>
            <a:r>
              <a:rPr lang="en-US" sz="1800" dirty="0" err="1">
                <a:solidFill>
                  <a:schemeClr val="tx1"/>
                </a:solidFill>
              </a:rPr>
              <a:t>X_test</a:t>
            </a:r>
            <a:r>
              <a:rPr lang="en-US" sz="1800" dirty="0">
                <a:solidFill>
                  <a:schemeClr val="tx1"/>
                </a:solidFill>
              </a:rPr>
              <a:t>, </a:t>
            </a:r>
            <a:r>
              <a:rPr lang="en-US" sz="1800" dirty="0" err="1">
                <a:solidFill>
                  <a:schemeClr val="tx1"/>
                </a:solidFill>
              </a:rPr>
              <a:t>y_train</a:t>
            </a:r>
            <a:r>
              <a:rPr lang="en-US" sz="1800" dirty="0">
                <a:solidFill>
                  <a:schemeClr val="tx1"/>
                </a:solidFill>
              </a:rPr>
              <a:t>, </a:t>
            </a:r>
            <a:r>
              <a:rPr lang="en-US" sz="1800" dirty="0" err="1">
                <a:solidFill>
                  <a:schemeClr val="tx1"/>
                </a:solidFill>
              </a:rPr>
              <a:t>y_test</a:t>
            </a:r>
            <a:r>
              <a:rPr lang="en-US" sz="1800" dirty="0">
                <a:solidFill>
                  <a:schemeClr val="tx1"/>
                </a:solidFill>
              </a:rPr>
              <a:t> = \</a:t>
            </a:r>
          </a:p>
          <a:p>
            <a:pPr marL="342900" indent="-342900" algn="l">
              <a:buClr>
                <a:srgbClr val="0070C0"/>
              </a:buClr>
              <a:buSzPct val="80000"/>
              <a:buFont typeface="Wingdings" pitchFamily="2" charset="2"/>
              <a:buChar char="u"/>
            </a:pPr>
            <a:r>
              <a:rPr lang="en-US" sz="1800" dirty="0">
                <a:solidFill>
                  <a:schemeClr val="tx1"/>
                </a:solidFill>
              </a:rPr>
              <a:t>                    </a:t>
            </a:r>
            <a:r>
              <a:rPr lang="en-US" sz="1800" dirty="0" err="1">
                <a:solidFill>
                  <a:schemeClr val="tx1"/>
                </a:solidFill>
              </a:rPr>
              <a:t>train_test_split</a:t>
            </a:r>
            <a:r>
              <a:rPr lang="en-US" sz="1800" dirty="0">
                <a:solidFill>
                  <a:schemeClr val="tx1"/>
                </a:solidFill>
              </a:rPr>
              <a:t> (X, data['label'], </a:t>
            </a:r>
            <a:r>
              <a:rPr lang="en-US" sz="1800" dirty="0" err="1">
                <a:solidFill>
                  <a:schemeClr val="tx1"/>
                </a:solidFill>
              </a:rPr>
              <a:t>test_size</a:t>
            </a:r>
            <a:r>
              <a:rPr lang="en-US" sz="1800" dirty="0">
                <a:solidFill>
                  <a:schemeClr val="tx1"/>
                </a:solidFill>
              </a:rPr>
              <a:t>=0.1)</a:t>
            </a:r>
          </a:p>
          <a:p>
            <a:pPr marL="342900" indent="-342900" algn="l">
              <a:buClr>
                <a:srgbClr val="0070C0"/>
              </a:buClr>
              <a:buSzPct val="80000"/>
              <a:buFont typeface="Wingdings" pitchFamily="2" charset="2"/>
              <a:buChar char="u"/>
            </a:pPr>
            <a:r>
              <a:rPr lang="en-US" sz="1800" dirty="0">
                <a:solidFill>
                  <a:schemeClr val="tx1"/>
                </a:solidFill>
              </a:rPr>
              <a:t>2. What statement to setup random forest classifier?</a:t>
            </a:r>
          </a:p>
          <a:p>
            <a:pPr marL="342900" indent="-342900" algn="l">
              <a:buClr>
                <a:srgbClr val="0070C0"/>
              </a:buClr>
              <a:buSzPct val="80000"/>
              <a:buFont typeface="Wingdings" pitchFamily="2" charset="2"/>
              <a:buChar char="u"/>
            </a:pPr>
            <a:r>
              <a:rPr lang="en-US" sz="1800" dirty="0">
                <a:solidFill>
                  <a:schemeClr val="tx1"/>
                </a:solidFill>
              </a:rPr>
              <a:t>Ans: rf = RandomForestClassifier (n_estimators=100, max_depth=15, n_jobs=-1)</a:t>
            </a:r>
          </a:p>
          <a:p>
            <a:pPr marL="342900" indent="-342900" algn="l">
              <a:buClr>
                <a:srgbClr val="0070C0"/>
              </a:buClr>
              <a:buSzPct val="80000"/>
              <a:buFont typeface="Wingdings" pitchFamily="2" charset="2"/>
              <a:buChar char="u"/>
            </a:pPr>
            <a:r>
              <a:rPr lang="en-US" sz="1800" dirty="0">
                <a:solidFill>
                  <a:schemeClr val="tx1"/>
                </a:solidFill>
              </a:rPr>
              <a:t>3. What statement build the model?</a:t>
            </a:r>
          </a:p>
          <a:p>
            <a:pPr marL="342900" indent="-342900" algn="l">
              <a:buClr>
                <a:srgbClr val="0070C0"/>
              </a:buClr>
              <a:buSzPct val="80000"/>
              <a:buFont typeface="Wingdings" pitchFamily="2" charset="2"/>
              <a:buChar char="u"/>
            </a:pPr>
            <a:r>
              <a:rPr lang="fr-FR" sz="1800" dirty="0">
                <a:solidFill>
                  <a:schemeClr val="tx1"/>
                </a:solidFill>
              </a:rPr>
              <a:t>Ans: rfmodel = rf.fit(X_train, y_train)</a:t>
            </a:r>
          </a:p>
          <a:p>
            <a:pPr marL="342900" indent="-342900" algn="l">
              <a:buClr>
                <a:srgbClr val="0070C0"/>
              </a:buClr>
              <a:buSzPct val="80000"/>
              <a:buFont typeface="Wingdings" pitchFamily="2" charset="2"/>
              <a:buChar char="u"/>
            </a:pPr>
            <a:r>
              <a:rPr lang="en-US" sz="1800" dirty="0">
                <a:solidFill>
                  <a:schemeClr val="tx1"/>
                </a:solidFill>
              </a:rPr>
              <a:t>4. </a:t>
            </a:r>
            <a:r>
              <a:rPr lang="en-US" sz="1800" dirty="0" err="1">
                <a:solidFill>
                  <a:schemeClr val="tx1"/>
                </a:solidFill>
              </a:rPr>
              <a:t>Whats</a:t>
            </a:r>
            <a:r>
              <a:rPr lang="en-US" sz="1800" dirty="0">
                <a:solidFill>
                  <a:schemeClr val="tx1"/>
                </a:solidFill>
              </a:rPr>
              <a:t> statement reversed sort the important feature?</a:t>
            </a:r>
          </a:p>
          <a:p>
            <a:pPr marL="342900" indent="-342900" algn="l">
              <a:buClr>
                <a:srgbClr val="0070C0"/>
              </a:buClr>
              <a:buSzPct val="80000"/>
              <a:buFont typeface="Wingdings" pitchFamily="2" charset="2"/>
              <a:buChar char="u"/>
            </a:pPr>
            <a:r>
              <a:rPr lang="en-US" sz="1800" dirty="0">
                <a:solidFill>
                  <a:schemeClr val="tx1"/>
                </a:solidFill>
              </a:rPr>
              <a:t>Ans: sorted(zip(</a:t>
            </a:r>
            <a:r>
              <a:rPr lang="en-US" sz="1800" dirty="0" err="1">
                <a:solidFill>
                  <a:schemeClr val="tx1"/>
                </a:solidFill>
              </a:rPr>
              <a:t>rfmodel.feature_importances</a:t>
            </a:r>
            <a:r>
              <a:rPr lang="en-US" sz="1800" dirty="0">
                <a:solidFill>
                  <a:schemeClr val="tx1"/>
                </a:solidFill>
              </a:rPr>
              <a:t>_, </a:t>
            </a:r>
            <a:r>
              <a:rPr lang="en-US" sz="1800" dirty="0" err="1">
                <a:solidFill>
                  <a:schemeClr val="tx1"/>
                </a:solidFill>
              </a:rPr>
              <a:t>X_train.columns</a:t>
            </a:r>
            <a:r>
              <a:rPr lang="en-US" sz="1800" dirty="0">
                <a:solidFill>
                  <a:schemeClr val="tx1"/>
                </a:solidFill>
              </a:rPr>
              <a:t>), reverse=True)</a:t>
            </a:r>
          </a:p>
          <a:p>
            <a:pPr algn="l">
              <a:buClr>
                <a:srgbClr val="0070C0"/>
              </a:buClr>
              <a:buSzPct val="80000"/>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https://www.udemy.com/course/natural-language-processingnlp-with-python-and-nltk/learn/lecture/16695820#overview</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extLst>
      <p:ext uri="{BB962C8B-B14F-4D97-AF65-F5344CB8AC3E}">
        <p14:creationId xmlns:p14="http://schemas.microsoft.com/office/powerpoint/2010/main" val="774443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26.5 Quiz</a:t>
            </a:r>
            <a:endParaRPr lang="zh-TW" altLang="en-US" b="1" dirty="0">
              <a:solidFill>
                <a:srgbClr val="FFFF00"/>
              </a:solidFill>
            </a:endParaRPr>
          </a:p>
        </p:txBody>
      </p:sp>
      <p:sp>
        <p:nvSpPr>
          <p:cNvPr id="3" name="副標題 2"/>
          <p:cNvSpPr>
            <a:spLocks noGrp="1"/>
          </p:cNvSpPr>
          <p:nvPr>
            <p:ph type="subTitle" idx="1"/>
          </p:nvPr>
        </p:nvSpPr>
        <p:spPr>
          <a:xfrm>
            <a:off x="425697" y="1259368"/>
            <a:ext cx="8106743" cy="27456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p>
          <a:p>
            <a:pPr marL="342900" indent="-342900" algn="l">
              <a:buClr>
                <a:srgbClr val="0070C0"/>
              </a:buClr>
              <a:buSzPct val="80000"/>
              <a:buFont typeface="Wingdings" pitchFamily="2" charset="2"/>
              <a:buChar char="u"/>
            </a:pPr>
            <a:r>
              <a:rPr lang="en-US" sz="1800" dirty="0">
                <a:solidFill>
                  <a:schemeClr val="tx1"/>
                </a:solidFill>
              </a:rPr>
              <a:t>5. What statement make prediction?</a:t>
            </a:r>
          </a:p>
          <a:p>
            <a:pPr marL="342900" indent="-342900" algn="l">
              <a:buClr>
                <a:srgbClr val="0070C0"/>
              </a:buClr>
              <a:buSzPct val="80000"/>
              <a:buFont typeface="Wingdings" pitchFamily="2" charset="2"/>
              <a:buChar char="u"/>
            </a:pPr>
            <a:r>
              <a:rPr lang="en-US" sz="1800" dirty="0">
                <a:solidFill>
                  <a:schemeClr val="tx1"/>
                </a:solidFill>
              </a:rPr>
              <a:t>Ans: </a:t>
            </a:r>
            <a:r>
              <a:rPr lang="en-US" sz="1800" dirty="0" err="1">
                <a:solidFill>
                  <a:schemeClr val="tx1"/>
                </a:solidFill>
              </a:rPr>
              <a:t>y_pred</a:t>
            </a:r>
            <a:r>
              <a:rPr lang="en-US" sz="1800" dirty="0">
                <a:solidFill>
                  <a:schemeClr val="tx1"/>
                </a:solidFill>
              </a:rPr>
              <a:t> = </a:t>
            </a:r>
            <a:r>
              <a:rPr lang="en-US" sz="1800" dirty="0" err="1">
                <a:solidFill>
                  <a:schemeClr val="tx1"/>
                </a:solidFill>
              </a:rPr>
              <a:t>rfmodel.predict</a:t>
            </a:r>
            <a:r>
              <a:rPr lang="en-US" sz="1800" dirty="0">
                <a:solidFill>
                  <a:schemeClr val="tx1"/>
                </a:solidFill>
              </a:rPr>
              <a:t>(</a:t>
            </a:r>
            <a:r>
              <a:rPr lang="en-US" sz="1800" dirty="0" err="1">
                <a:solidFill>
                  <a:schemeClr val="tx1"/>
                </a:solidFill>
              </a:rPr>
              <a:t>X_test</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6. What statement to calculate accuracy, precision, recall, </a:t>
            </a:r>
            <a:r>
              <a:rPr lang="en-US" sz="1800" dirty="0" err="1">
                <a:solidFill>
                  <a:schemeClr val="tx1"/>
                </a:solidFill>
              </a:rPr>
              <a:t>fscore</a:t>
            </a:r>
            <a:r>
              <a:rPr lang="en-US" sz="1800" dirty="0">
                <a:solidFill>
                  <a:schemeClr val="tx1"/>
                </a:solidFill>
              </a:rPr>
              <a:t>, and support?</a:t>
            </a:r>
          </a:p>
          <a:p>
            <a:pPr marL="342900" indent="-342900" algn="l">
              <a:buClr>
                <a:srgbClr val="0070C0"/>
              </a:buClr>
              <a:buSzPct val="80000"/>
              <a:buFont typeface="Wingdings" pitchFamily="2" charset="2"/>
              <a:buChar char="u"/>
            </a:pPr>
            <a:r>
              <a:rPr lang="en-US" sz="1800" dirty="0">
                <a:solidFill>
                  <a:schemeClr val="tx1"/>
                </a:solidFill>
              </a:rPr>
              <a:t>Ans: </a:t>
            </a:r>
          </a:p>
          <a:p>
            <a:pPr marL="342900" indent="-342900" algn="l">
              <a:buClr>
                <a:srgbClr val="0070C0"/>
              </a:buClr>
              <a:buSzPct val="80000"/>
              <a:buFont typeface="Wingdings" pitchFamily="2" charset="2"/>
              <a:buChar char="u"/>
            </a:pPr>
            <a:r>
              <a:rPr lang="en-US" sz="1800" dirty="0">
                <a:solidFill>
                  <a:schemeClr val="tx1"/>
                </a:solidFill>
              </a:rPr>
              <a:t>precision, recall, </a:t>
            </a:r>
            <a:r>
              <a:rPr lang="en-US" sz="1800" dirty="0" err="1">
                <a:solidFill>
                  <a:schemeClr val="tx1"/>
                </a:solidFill>
              </a:rPr>
              <a:t>fscore</a:t>
            </a:r>
            <a:r>
              <a:rPr lang="en-US" sz="1800" dirty="0">
                <a:solidFill>
                  <a:schemeClr val="tx1"/>
                </a:solidFill>
              </a:rPr>
              <a:t> , support = \</a:t>
            </a:r>
          </a:p>
          <a:p>
            <a:pPr marL="342900" indent="-342900" algn="l">
              <a:buClr>
                <a:srgbClr val="0070C0"/>
              </a:buClr>
              <a:buSzPct val="80000"/>
              <a:buFont typeface="Wingdings" pitchFamily="2" charset="2"/>
              <a:buChar char="u"/>
            </a:pPr>
            <a:r>
              <a:rPr lang="en-US" sz="1800" dirty="0">
                <a:solidFill>
                  <a:schemeClr val="tx1"/>
                </a:solidFill>
              </a:rPr>
              <a:t>       </a:t>
            </a:r>
            <a:r>
              <a:rPr lang="en-US" sz="1800" dirty="0" err="1">
                <a:solidFill>
                  <a:schemeClr val="tx1"/>
                </a:solidFill>
              </a:rPr>
              <a:t>prfs_score</a:t>
            </a:r>
            <a:r>
              <a:rPr lang="en-US" sz="1800" dirty="0">
                <a:solidFill>
                  <a:schemeClr val="tx1"/>
                </a:solidFill>
              </a:rPr>
              <a:t>(</a:t>
            </a:r>
            <a:r>
              <a:rPr lang="en-US" sz="1800" dirty="0" err="1">
                <a:solidFill>
                  <a:schemeClr val="tx1"/>
                </a:solidFill>
              </a:rPr>
              <a:t>y_test</a:t>
            </a:r>
            <a:r>
              <a:rPr lang="en-US" sz="1800" dirty="0">
                <a:solidFill>
                  <a:schemeClr val="tx1"/>
                </a:solidFill>
              </a:rPr>
              <a:t>, </a:t>
            </a:r>
            <a:r>
              <a:rPr lang="en-US" sz="1800" dirty="0" err="1">
                <a:solidFill>
                  <a:schemeClr val="tx1"/>
                </a:solidFill>
              </a:rPr>
              <a:t>y_pred</a:t>
            </a:r>
            <a:r>
              <a:rPr lang="en-US" sz="1800" dirty="0">
                <a:solidFill>
                  <a:schemeClr val="tx1"/>
                </a:solidFill>
              </a:rPr>
              <a:t>, </a:t>
            </a:r>
            <a:r>
              <a:rPr lang="en-US" sz="1800" dirty="0" err="1">
                <a:solidFill>
                  <a:schemeClr val="tx1"/>
                </a:solidFill>
              </a:rPr>
              <a:t>pos_label</a:t>
            </a:r>
            <a:r>
              <a:rPr lang="en-US" sz="1800" dirty="0">
                <a:solidFill>
                  <a:schemeClr val="tx1"/>
                </a:solidFill>
              </a:rPr>
              <a:t>='spam', average='binary’)</a:t>
            </a:r>
          </a:p>
          <a:p>
            <a:pPr marL="342900" indent="-342900" algn="l">
              <a:buClr>
                <a:srgbClr val="0070C0"/>
              </a:buClr>
              <a:buSzPct val="80000"/>
              <a:buFont typeface="Wingdings" pitchFamily="2" charset="2"/>
              <a:buChar char="u"/>
            </a:pPr>
            <a:r>
              <a:rPr lang="en-US" sz="1800" dirty="0">
                <a:solidFill>
                  <a:schemeClr val="tx1"/>
                </a:solidFill>
              </a:rPr>
              <a:t>accuracy = (</a:t>
            </a:r>
            <a:r>
              <a:rPr lang="en-US" sz="1800" dirty="0" err="1">
                <a:solidFill>
                  <a:schemeClr val="tx1"/>
                </a:solidFill>
              </a:rPr>
              <a:t>y_pred</a:t>
            </a:r>
            <a:r>
              <a:rPr lang="en-US" sz="1800" dirty="0">
                <a:solidFill>
                  <a:schemeClr val="tx1"/>
                </a:solidFill>
              </a:rPr>
              <a:t> == </a:t>
            </a:r>
            <a:r>
              <a:rPr lang="en-US" sz="1800" dirty="0" err="1">
                <a:solidFill>
                  <a:schemeClr val="tx1"/>
                </a:solidFill>
              </a:rPr>
              <a:t>y_test</a:t>
            </a:r>
            <a:r>
              <a:rPr lang="en-US" sz="1800" dirty="0">
                <a:solidFill>
                  <a:schemeClr val="tx1"/>
                </a:solidFill>
              </a:rPr>
              <a:t>).sum()/</a:t>
            </a:r>
            <a:r>
              <a:rPr lang="en-US" sz="1800" dirty="0" err="1">
                <a:solidFill>
                  <a:schemeClr val="tx1"/>
                </a:solidFill>
              </a:rPr>
              <a:t>len</a:t>
            </a:r>
            <a:r>
              <a:rPr lang="en-US" sz="1800" dirty="0">
                <a:solidFill>
                  <a:schemeClr val="tx1"/>
                </a:solidFill>
              </a:rPr>
              <a:t>(</a:t>
            </a:r>
            <a:r>
              <a:rPr lang="en-US" sz="1800" dirty="0" err="1">
                <a:solidFill>
                  <a:schemeClr val="tx1"/>
                </a:solidFill>
              </a:rPr>
              <a:t>y_pred</a:t>
            </a:r>
            <a:r>
              <a:rPr lang="en-US" sz="1800" dirty="0">
                <a:solidFill>
                  <a:schemeClr val="tx1"/>
                </a:solidFill>
              </a:rPr>
              <a:t>)</a:t>
            </a: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https://www.udemy.com/course/natural-language-processingnlp-with-python-and-nltk/learn/lecture/16695820#overview</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Tree>
    <p:extLst>
      <p:ext uri="{BB962C8B-B14F-4D97-AF65-F5344CB8AC3E}">
        <p14:creationId xmlns:p14="http://schemas.microsoft.com/office/powerpoint/2010/main" val="1654589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26 Random Forest with Holdout Test</a:t>
            </a:r>
            <a:endParaRPr lang="zh-TW" altLang="en-US" b="1" dirty="0">
              <a:solidFill>
                <a:srgbClr val="FFFF00"/>
              </a:solidFill>
            </a:endParaRPr>
          </a:p>
        </p:txBody>
      </p:sp>
      <p:sp>
        <p:nvSpPr>
          <p:cNvPr id="3" name="副標題 2"/>
          <p:cNvSpPr>
            <a:spLocks noGrp="1"/>
          </p:cNvSpPr>
          <p:nvPr>
            <p:ph type="subTitle" idx="1"/>
          </p:nvPr>
        </p:nvSpPr>
        <p:spPr>
          <a:xfrm>
            <a:off x="333872" y="1356856"/>
            <a:ext cx="8352928" cy="8106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Random Forest with Holdout Test</a:t>
            </a:r>
          </a:p>
          <a:p>
            <a:pPr marL="342900" indent="-342900" algn="l">
              <a:buClr>
                <a:srgbClr val="0070C0"/>
              </a:buClr>
              <a:buSzPct val="80000"/>
              <a:buFont typeface="Wingdings" pitchFamily="2" charset="2"/>
              <a:buChar char="u"/>
            </a:pPr>
            <a:r>
              <a:rPr lang="en-US" sz="1800" dirty="0">
                <a:solidFill>
                  <a:schemeClr val="tx1"/>
                </a:solidFill>
              </a:rPr>
              <a:t>We discuss Random Forest Classifier with Holdout Test.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https://www.udemy.com/course/natural-language-processingnlp-with-python-and-nltk/learn/lecture/16695820#overview</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22" name="Rectangle: Rounded Corners 21">
            <a:extLst>
              <a:ext uri="{FF2B5EF4-FFF2-40B4-BE49-F238E27FC236}">
                <a16:creationId xmlns:a16="http://schemas.microsoft.com/office/drawing/2014/main" id="{7C009569-7C63-4DBB-B788-2DA25BA6105E}"/>
              </a:ext>
            </a:extLst>
          </p:cNvPr>
          <p:cNvSpPr/>
          <p:nvPr/>
        </p:nvSpPr>
        <p:spPr>
          <a:xfrm>
            <a:off x="1547664" y="3429000"/>
            <a:ext cx="1512168" cy="93610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Raw Data</a:t>
            </a:r>
          </a:p>
        </p:txBody>
      </p:sp>
      <p:sp>
        <p:nvSpPr>
          <p:cNvPr id="23" name="Rectangle: Rounded Corners 22">
            <a:extLst>
              <a:ext uri="{FF2B5EF4-FFF2-40B4-BE49-F238E27FC236}">
                <a16:creationId xmlns:a16="http://schemas.microsoft.com/office/drawing/2014/main" id="{24FB9322-A326-437E-822F-0F271954C594}"/>
              </a:ext>
            </a:extLst>
          </p:cNvPr>
          <p:cNvSpPr/>
          <p:nvPr/>
        </p:nvSpPr>
        <p:spPr>
          <a:xfrm>
            <a:off x="3754252" y="3429000"/>
            <a:ext cx="1512168" cy="93610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Tokenization</a:t>
            </a:r>
          </a:p>
        </p:txBody>
      </p:sp>
      <p:sp>
        <p:nvSpPr>
          <p:cNvPr id="24" name="Arrow: Right 23">
            <a:extLst>
              <a:ext uri="{FF2B5EF4-FFF2-40B4-BE49-F238E27FC236}">
                <a16:creationId xmlns:a16="http://schemas.microsoft.com/office/drawing/2014/main" id="{41106200-CB65-4B22-BEF5-7DD6F58F7DE0}"/>
              </a:ext>
            </a:extLst>
          </p:cNvPr>
          <p:cNvSpPr/>
          <p:nvPr/>
        </p:nvSpPr>
        <p:spPr>
          <a:xfrm>
            <a:off x="3275856" y="3606449"/>
            <a:ext cx="360040"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17E117DA-5991-478D-828A-BFCBF66548B0}"/>
              </a:ext>
            </a:extLst>
          </p:cNvPr>
          <p:cNvSpPr/>
          <p:nvPr/>
        </p:nvSpPr>
        <p:spPr>
          <a:xfrm>
            <a:off x="5975369" y="3377358"/>
            <a:ext cx="1512168" cy="93610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Cleaning</a:t>
            </a:r>
          </a:p>
        </p:txBody>
      </p:sp>
      <p:sp>
        <p:nvSpPr>
          <p:cNvPr id="26" name="Arrow: Right 25">
            <a:extLst>
              <a:ext uri="{FF2B5EF4-FFF2-40B4-BE49-F238E27FC236}">
                <a16:creationId xmlns:a16="http://schemas.microsoft.com/office/drawing/2014/main" id="{8E34FBF2-677C-49C9-B0F0-66C6CCF694EC}"/>
              </a:ext>
            </a:extLst>
          </p:cNvPr>
          <p:cNvSpPr/>
          <p:nvPr/>
        </p:nvSpPr>
        <p:spPr>
          <a:xfrm>
            <a:off x="5553349" y="3593695"/>
            <a:ext cx="360040"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E55DEE17-1420-4930-BEC6-1972EB079F2F}"/>
              </a:ext>
            </a:extLst>
          </p:cNvPr>
          <p:cNvSpPr/>
          <p:nvPr/>
        </p:nvSpPr>
        <p:spPr>
          <a:xfrm>
            <a:off x="6556883" y="4404564"/>
            <a:ext cx="576851" cy="4085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8FC35B37-F0F9-4E61-8F41-7592CBA34048}"/>
              </a:ext>
            </a:extLst>
          </p:cNvPr>
          <p:cNvSpPr/>
          <p:nvPr/>
        </p:nvSpPr>
        <p:spPr>
          <a:xfrm>
            <a:off x="6089225" y="5033092"/>
            <a:ext cx="1512168" cy="93610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Vectorization</a:t>
            </a:r>
          </a:p>
        </p:txBody>
      </p:sp>
      <p:sp>
        <p:nvSpPr>
          <p:cNvPr id="29" name="Arrow: Left 28">
            <a:extLst>
              <a:ext uri="{FF2B5EF4-FFF2-40B4-BE49-F238E27FC236}">
                <a16:creationId xmlns:a16="http://schemas.microsoft.com/office/drawing/2014/main" id="{6551899A-19B7-40AE-95ED-02AD070A147E}"/>
              </a:ext>
            </a:extLst>
          </p:cNvPr>
          <p:cNvSpPr/>
          <p:nvPr/>
        </p:nvSpPr>
        <p:spPr>
          <a:xfrm>
            <a:off x="5508104" y="5225298"/>
            <a:ext cx="360040" cy="4735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A288E73F-BC15-4143-89F1-E66297A32D04}"/>
              </a:ext>
            </a:extLst>
          </p:cNvPr>
          <p:cNvSpPr/>
          <p:nvPr/>
        </p:nvSpPr>
        <p:spPr>
          <a:xfrm>
            <a:off x="3815915" y="5039840"/>
            <a:ext cx="1512168" cy="93610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Algorithm</a:t>
            </a:r>
          </a:p>
        </p:txBody>
      </p:sp>
      <p:sp>
        <p:nvSpPr>
          <p:cNvPr id="31" name="Arrow: Left 30">
            <a:extLst>
              <a:ext uri="{FF2B5EF4-FFF2-40B4-BE49-F238E27FC236}">
                <a16:creationId xmlns:a16="http://schemas.microsoft.com/office/drawing/2014/main" id="{3515D521-9BBF-41DE-B9CC-FFE332253E68}"/>
              </a:ext>
            </a:extLst>
          </p:cNvPr>
          <p:cNvSpPr/>
          <p:nvPr/>
        </p:nvSpPr>
        <p:spPr>
          <a:xfrm>
            <a:off x="3297382" y="5225298"/>
            <a:ext cx="360040" cy="4735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CF5485F4-31C7-48C0-AFF8-20932D45CF33}"/>
              </a:ext>
            </a:extLst>
          </p:cNvPr>
          <p:cNvSpPr/>
          <p:nvPr/>
        </p:nvSpPr>
        <p:spPr>
          <a:xfrm>
            <a:off x="1547899" y="4994014"/>
            <a:ext cx="1512168" cy="936104"/>
          </a:xfrm>
          <a:prstGeom prst="roundRect">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Spam Filter</a:t>
            </a:r>
          </a:p>
        </p:txBody>
      </p:sp>
      <p:sp>
        <p:nvSpPr>
          <p:cNvPr id="33" name="Rectangle 32">
            <a:extLst>
              <a:ext uri="{FF2B5EF4-FFF2-40B4-BE49-F238E27FC236}">
                <a16:creationId xmlns:a16="http://schemas.microsoft.com/office/drawing/2014/main" id="{DCBCE178-84BA-41B4-814D-A4897A4523D4}"/>
              </a:ext>
            </a:extLst>
          </p:cNvPr>
          <p:cNvSpPr/>
          <p:nvPr/>
        </p:nvSpPr>
        <p:spPr>
          <a:xfrm>
            <a:off x="1331640" y="3229064"/>
            <a:ext cx="6408712" cy="29362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4EAFFDE5-055B-47A8-B4BC-066B5F648480}"/>
              </a:ext>
            </a:extLst>
          </p:cNvPr>
          <p:cNvSpPr txBox="1"/>
          <p:nvPr/>
        </p:nvSpPr>
        <p:spPr>
          <a:xfrm>
            <a:off x="2869975" y="5912714"/>
            <a:ext cx="1235404" cy="646331"/>
          </a:xfrm>
          <a:prstGeom prst="rect">
            <a:avLst/>
          </a:prstGeom>
          <a:solidFill>
            <a:schemeClr val="bg1"/>
          </a:solidFill>
          <a:ln>
            <a:solidFill>
              <a:srgbClr val="C00000"/>
            </a:solidFill>
          </a:ln>
        </p:spPr>
        <p:txBody>
          <a:bodyPr wrap="square" rtlCol="0">
            <a:spAutoFit/>
          </a:bodyPr>
          <a:lstStyle/>
          <a:p>
            <a:r>
              <a:rPr lang="en-US" dirty="0"/>
              <a:t>Transform Data</a:t>
            </a:r>
          </a:p>
        </p:txBody>
      </p:sp>
      <p:sp>
        <p:nvSpPr>
          <p:cNvPr id="20" name="TextBox 19">
            <a:extLst>
              <a:ext uri="{FF2B5EF4-FFF2-40B4-BE49-F238E27FC236}">
                <a16:creationId xmlns:a16="http://schemas.microsoft.com/office/drawing/2014/main" id="{3AAC2DC4-0E61-4942-8203-1BCAD1A70DEB}"/>
              </a:ext>
            </a:extLst>
          </p:cNvPr>
          <p:cNvSpPr txBox="1"/>
          <p:nvPr/>
        </p:nvSpPr>
        <p:spPr>
          <a:xfrm>
            <a:off x="233249" y="5241067"/>
            <a:ext cx="1235404" cy="369332"/>
          </a:xfrm>
          <a:prstGeom prst="rect">
            <a:avLst/>
          </a:prstGeom>
          <a:solidFill>
            <a:schemeClr val="bg1"/>
          </a:solidFill>
          <a:ln>
            <a:solidFill>
              <a:srgbClr val="C00000"/>
            </a:solidFill>
          </a:ln>
        </p:spPr>
        <p:txBody>
          <a:bodyPr wrap="square" rtlCol="0">
            <a:spAutoFit/>
          </a:bodyPr>
          <a:lstStyle/>
          <a:p>
            <a:r>
              <a:rPr lang="en-US" dirty="0"/>
              <a:t>Prediction</a:t>
            </a:r>
          </a:p>
        </p:txBody>
      </p:sp>
    </p:spTree>
    <p:extLst>
      <p:ext uri="{BB962C8B-B14F-4D97-AF65-F5344CB8AC3E}">
        <p14:creationId xmlns:p14="http://schemas.microsoft.com/office/powerpoint/2010/main" val="794379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26 Random Forest with Holdout Test</a:t>
            </a:r>
            <a:endParaRPr lang="zh-TW" altLang="en-US" b="1" dirty="0">
              <a:solidFill>
                <a:srgbClr val="FFFF00"/>
              </a:solidFill>
            </a:endParaRPr>
          </a:p>
        </p:txBody>
      </p:sp>
      <p:sp>
        <p:nvSpPr>
          <p:cNvPr id="3" name="副標題 2"/>
          <p:cNvSpPr>
            <a:spLocks noGrp="1"/>
          </p:cNvSpPr>
          <p:nvPr>
            <p:ph type="subTitle" idx="1"/>
          </p:nvPr>
        </p:nvSpPr>
        <p:spPr>
          <a:xfrm>
            <a:off x="333872" y="1356856"/>
            <a:ext cx="8352928" cy="45204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RandomForestClassifier</a:t>
            </a:r>
          </a:p>
          <a:p>
            <a:pPr marL="342900" indent="-342900" algn="l">
              <a:buClr>
                <a:srgbClr val="0070C0"/>
              </a:buClr>
              <a:buSzPct val="80000"/>
              <a:buFont typeface="Wingdings" pitchFamily="2" charset="2"/>
              <a:buChar char="u"/>
            </a:pPr>
            <a:r>
              <a:rPr lang="en-US" sz="1800" b="1" dirty="0">
                <a:solidFill>
                  <a:schemeClr val="tx1"/>
                </a:solidFill>
              </a:rPr>
              <a:t>&gt; rf = RandomForestClassifier (n_estimators=10, </a:t>
            </a:r>
          </a:p>
          <a:p>
            <a:pPr marL="342900" indent="-342900" algn="l">
              <a:buClr>
                <a:srgbClr val="0070C0"/>
              </a:buClr>
              <a:buSzPct val="80000"/>
              <a:buFont typeface="Wingdings" pitchFamily="2" charset="2"/>
              <a:buChar char="u"/>
            </a:pPr>
            <a:r>
              <a:rPr lang="en-US" sz="1800" b="1" dirty="0">
                <a:solidFill>
                  <a:schemeClr val="tx1"/>
                </a:solidFill>
              </a:rPr>
              <a:t>                                                      max_depth=None,</a:t>
            </a:r>
          </a:p>
          <a:p>
            <a:pPr marL="342900" indent="-342900" algn="l">
              <a:buClr>
                <a:srgbClr val="0070C0"/>
              </a:buClr>
              <a:buSzPct val="80000"/>
              <a:buFont typeface="Wingdings" pitchFamily="2" charset="2"/>
              <a:buChar char="u"/>
            </a:pPr>
            <a:r>
              <a:rPr lang="en-US" sz="1800" b="1" dirty="0">
                <a:solidFill>
                  <a:schemeClr val="tx1"/>
                </a:solidFill>
              </a:rPr>
              <a:t>                                                      n_jobs=None)</a:t>
            </a:r>
          </a:p>
          <a:p>
            <a:pPr marL="342900" indent="-342900" algn="l">
              <a:buClr>
                <a:srgbClr val="0070C0"/>
              </a:buClr>
              <a:buSzPct val="80000"/>
              <a:buFont typeface="Wingdings" pitchFamily="2" charset="2"/>
              <a:buChar char="u"/>
            </a:pPr>
            <a:r>
              <a:rPr lang="en-US" sz="1800" dirty="0">
                <a:solidFill>
                  <a:schemeClr val="tx1"/>
                </a:solidFill>
              </a:rPr>
              <a:t>n_estimators: Number of trees in forest (default 10)</a:t>
            </a:r>
          </a:p>
          <a:p>
            <a:pPr marL="342900" indent="-342900" algn="l">
              <a:buClr>
                <a:srgbClr val="0070C0"/>
              </a:buClr>
              <a:buSzPct val="80000"/>
              <a:buFont typeface="Wingdings" pitchFamily="2" charset="2"/>
              <a:buChar char="u"/>
            </a:pPr>
            <a:r>
              <a:rPr lang="en-US" sz="1800" dirty="0">
                <a:solidFill>
                  <a:schemeClr val="tx1"/>
                </a:solidFill>
              </a:rPr>
              <a:t>max_depth: maximum depth of the decision tree. By default, it is None. None means no constraint on their tree and it will go as deep as it required to minimize the loss.</a:t>
            </a:r>
          </a:p>
          <a:p>
            <a:pPr marL="342900" indent="-342900" algn="l">
              <a:buClr>
                <a:srgbClr val="0070C0"/>
              </a:buClr>
              <a:buSzPct val="80000"/>
              <a:buFont typeface="Wingdings" pitchFamily="2" charset="2"/>
              <a:buChar char="u"/>
            </a:pPr>
            <a:r>
              <a:rPr lang="en-US" sz="1800" dirty="0">
                <a:solidFill>
                  <a:schemeClr val="tx1"/>
                </a:solidFill>
              </a:rPr>
              <a:t>n_jobs: The number of jobs to run in parallel, both for fit and predict. Default is None. None means one. At least one can run one job. In the previous discussion, we set n_jobs = -1. -1 means use all processes.</a:t>
            </a:r>
          </a:p>
          <a:p>
            <a:pPr marL="342900" indent="-342900" algn="l">
              <a:buClr>
                <a:srgbClr val="0070C0"/>
              </a:buClr>
              <a:buSzPct val="80000"/>
              <a:buFont typeface="Wingdings" pitchFamily="2" charset="2"/>
              <a:buChar char="u"/>
            </a:pPr>
            <a:r>
              <a:rPr lang="en-US" sz="1800" dirty="0">
                <a:solidFill>
                  <a:schemeClr val="tx1"/>
                </a:solidFill>
              </a:rPr>
              <a:t>Return parameter:</a:t>
            </a:r>
          </a:p>
          <a:p>
            <a:pPr marL="342900" indent="-342900" algn="l">
              <a:buClr>
                <a:srgbClr val="0070C0"/>
              </a:buClr>
              <a:buSzPct val="80000"/>
              <a:buFont typeface="Wingdings" pitchFamily="2" charset="2"/>
              <a:buChar char="u"/>
            </a:pPr>
            <a:r>
              <a:rPr lang="en-US" sz="1800" dirty="0" err="1">
                <a:solidFill>
                  <a:schemeClr val="tx1"/>
                </a:solidFill>
              </a:rPr>
              <a:t>rf.feature_importances</a:t>
            </a:r>
            <a:r>
              <a:rPr lang="en-US" sz="1800" dirty="0">
                <a:solidFill>
                  <a:schemeClr val="tx1"/>
                </a:solidFill>
              </a:rPr>
              <a:t>_: Return the feature importance (the higher, the more importance the feature).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https://www.udemy.com/course/natural-language-processingnlp-with-python-and-nltk/learn/lecture/16695820#overview</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1131183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26.1 Split and Setup Model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3"/>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427935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26.1 Split and Setup Model</a:t>
            </a:r>
            <a:endParaRPr lang="zh-TW" altLang="en-US" b="1" dirty="0">
              <a:solidFill>
                <a:srgbClr val="FFFF00"/>
              </a:solidFill>
            </a:endParaRPr>
          </a:p>
        </p:txBody>
      </p:sp>
      <p:sp>
        <p:nvSpPr>
          <p:cNvPr id="3" name="副標題 2"/>
          <p:cNvSpPr>
            <a:spLocks noGrp="1"/>
          </p:cNvSpPr>
          <p:nvPr>
            <p:ph type="subTitle" idx="1"/>
          </p:nvPr>
        </p:nvSpPr>
        <p:spPr>
          <a:xfrm>
            <a:off x="333872" y="1356855"/>
            <a:ext cx="8352928" cy="126609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Split and Setup Model</a:t>
            </a:r>
          </a:p>
          <a:p>
            <a:pPr marL="342900" indent="-342900" algn="l">
              <a:buClr>
                <a:srgbClr val="0070C0"/>
              </a:buClr>
              <a:buSzPct val="80000"/>
              <a:buFont typeface="Wingdings" pitchFamily="2" charset="2"/>
              <a:buChar char="u"/>
            </a:pPr>
            <a:r>
              <a:rPr lang="en-US" sz="1800" dirty="0">
                <a:solidFill>
                  <a:schemeClr val="tx1"/>
                </a:solidFill>
              </a:rPr>
              <a:t>Split the test into 90% train and 10% test.</a:t>
            </a:r>
          </a:p>
          <a:p>
            <a:pPr marL="342900" indent="-342900" algn="l">
              <a:buClr>
                <a:srgbClr val="0070C0"/>
              </a:buClr>
              <a:buSzPct val="80000"/>
              <a:buFont typeface="Wingdings" pitchFamily="2" charset="2"/>
              <a:buChar char="u"/>
            </a:pPr>
            <a:r>
              <a:rPr lang="en-US" sz="1800" dirty="0">
                <a:solidFill>
                  <a:schemeClr val="tx1"/>
                </a:solidFill>
              </a:rPr>
              <a:t>Setup Random Forest Classifier.</a:t>
            </a:r>
          </a:p>
          <a:p>
            <a:pPr marL="342900" indent="-342900" algn="l">
              <a:buClr>
                <a:srgbClr val="0070C0"/>
              </a:buClr>
              <a:buSzPct val="80000"/>
              <a:buFont typeface="Wingdings" pitchFamily="2" charset="2"/>
              <a:buChar char="u"/>
            </a:pPr>
            <a:r>
              <a:rPr lang="en-US" sz="1800" dirty="0">
                <a:solidFill>
                  <a:schemeClr val="tx1"/>
                </a:solidFill>
              </a:rPr>
              <a:t>Get the importance Feature: </a:t>
            </a:r>
            <a:r>
              <a:rPr lang="en-US" sz="1800" dirty="0" err="1">
                <a:solidFill>
                  <a:schemeClr val="tx1"/>
                </a:solidFill>
              </a:rPr>
              <a:t>msg_len</a:t>
            </a:r>
            <a:r>
              <a:rPr lang="en-US" sz="1800" dirty="0">
                <a:solidFill>
                  <a:schemeClr val="tx1"/>
                </a:solidFill>
              </a:rPr>
              <a:t> is the most important feature.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https://www.udemy.com/course/natural-language-processingnlp-with-python-and-nltk/learn/lecture/16695820#overview</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8" name="Picture 7">
            <a:extLst>
              <a:ext uri="{FF2B5EF4-FFF2-40B4-BE49-F238E27FC236}">
                <a16:creationId xmlns:a16="http://schemas.microsoft.com/office/drawing/2014/main" id="{D919BB64-03DC-47E4-A4FC-54BB1C600F82}"/>
              </a:ext>
            </a:extLst>
          </p:cNvPr>
          <p:cNvPicPr>
            <a:picLocks noChangeAspect="1"/>
          </p:cNvPicPr>
          <p:nvPr/>
        </p:nvPicPr>
        <p:blipFill>
          <a:blip r:embed="rId3"/>
          <a:stretch>
            <a:fillRect/>
          </a:stretch>
        </p:blipFill>
        <p:spPr>
          <a:xfrm>
            <a:off x="1152773" y="2820747"/>
            <a:ext cx="6715125" cy="2581275"/>
          </a:xfrm>
          <a:prstGeom prst="rect">
            <a:avLst/>
          </a:prstGeom>
          <a:ln>
            <a:solidFill>
              <a:srgbClr val="C00000"/>
            </a:solidFill>
          </a:ln>
        </p:spPr>
      </p:pic>
      <p:pic>
        <p:nvPicPr>
          <p:cNvPr id="9" name="Picture 8">
            <a:extLst>
              <a:ext uri="{FF2B5EF4-FFF2-40B4-BE49-F238E27FC236}">
                <a16:creationId xmlns:a16="http://schemas.microsoft.com/office/drawing/2014/main" id="{44FC5BFF-FFF6-4F16-B42A-A09F814C52CC}"/>
              </a:ext>
            </a:extLst>
          </p:cNvPr>
          <p:cNvPicPr>
            <a:picLocks noChangeAspect="1"/>
          </p:cNvPicPr>
          <p:nvPr/>
        </p:nvPicPr>
        <p:blipFill>
          <a:blip r:embed="rId4"/>
          <a:stretch>
            <a:fillRect/>
          </a:stretch>
        </p:blipFill>
        <p:spPr>
          <a:xfrm>
            <a:off x="436600" y="5609587"/>
            <a:ext cx="8112495" cy="472245"/>
          </a:xfrm>
          <a:prstGeom prst="rect">
            <a:avLst/>
          </a:prstGeom>
          <a:ln>
            <a:solidFill>
              <a:srgbClr val="C00000"/>
            </a:solidFill>
          </a:ln>
        </p:spPr>
      </p:pic>
    </p:spTree>
    <p:extLst>
      <p:ext uri="{BB962C8B-B14F-4D97-AF65-F5344CB8AC3E}">
        <p14:creationId xmlns:p14="http://schemas.microsoft.com/office/powerpoint/2010/main" val="3682543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26.2 Make Prediction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3"/>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823658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26.2 Make Prediction</a:t>
            </a:r>
            <a:endParaRPr lang="zh-TW" altLang="en-US" b="1" dirty="0">
              <a:solidFill>
                <a:srgbClr val="FFFF00"/>
              </a:solidFill>
            </a:endParaRPr>
          </a:p>
        </p:txBody>
      </p:sp>
      <p:sp>
        <p:nvSpPr>
          <p:cNvPr id="3" name="副標題 2"/>
          <p:cNvSpPr>
            <a:spLocks noGrp="1"/>
          </p:cNvSpPr>
          <p:nvPr>
            <p:ph type="subTitle" idx="1"/>
          </p:nvPr>
        </p:nvSpPr>
        <p:spPr>
          <a:xfrm>
            <a:off x="333872" y="1356855"/>
            <a:ext cx="8352928" cy="3679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Make Prediction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https://www.udemy.com/course/natural-language-processingnlp-with-python-and-nltk/learn/lecture/16695820#overview</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AB3B218E-9608-4528-840A-90FF82CD2D8E}"/>
              </a:ext>
            </a:extLst>
          </p:cNvPr>
          <p:cNvPicPr>
            <a:picLocks noChangeAspect="1"/>
          </p:cNvPicPr>
          <p:nvPr/>
        </p:nvPicPr>
        <p:blipFill>
          <a:blip r:embed="rId3"/>
          <a:stretch>
            <a:fillRect/>
          </a:stretch>
        </p:blipFill>
        <p:spPr>
          <a:xfrm>
            <a:off x="446904" y="2065384"/>
            <a:ext cx="6753225" cy="1581150"/>
          </a:xfrm>
          <a:prstGeom prst="rect">
            <a:avLst/>
          </a:prstGeom>
          <a:ln>
            <a:solidFill>
              <a:srgbClr val="C00000"/>
            </a:solidFill>
          </a:ln>
        </p:spPr>
      </p:pic>
      <p:pic>
        <p:nvPicPr>
          <p:cNvPr id="10" name="Picture 9">
            <a:extLst>
              <a:ext uri="{FF2B5EF4-FFF2-40B4-BE49-F238E27FC236}">
                <a16:creationId xmlns:a16="http://schemas.microsoft.com/office/drawing/2014/main" id="{A1A60443-AD01-449D-9AE6-FB4337B65343}"/>
              </a:ext>
            </a:extLst>
          </p:cNvPr>
          <p:cNvPicPr>
            <a:picLocks noChangeAspect="1"/>
          </p:cNvPicPr>
          <p:nvPr/>
        </p:nvPicPr>
        <p:blipFill>
          <a:blip r:embed="rId4"/>
          <a:stretch>
            <a:fillRect/>
          </a:stretch>
        </p:blipFill>
        <p:spPr>
          <a:xfrm>
            <a:off x="4427984" y="3025531"/>
            <a:ext cx="4475988" cy="3356991"/>
          </a:xfrm>
          <a:prstGeom prst="rect">
            <a:avLst/>
          </a:prstGeom>
          <a:ln>
            <a:solidFill>
              <a:srgbClr val="C00000"/>
            </a:solidFill>
          </a:ln>
        </p:spPr>
      </p:pic>
    </p:spTree>
    <p:extLst>
      <p:ext uri="{BB962C8B-B14F-4D97-AF65-F5344CB8AC3E}">
        <p14:creationId xmlns:p14="http://schemas.microsoft.com/office/powerpoint/2010/main" val="2581953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26.3 Accuracy, Precision, and Recall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3"/>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005906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26.3 Accuracy, Precision, and Recall</a:t>
            </a:r>
            <a:endParaRPr lang="zh-TW" altLang="en-US" b="1" dirty="0">
              <a:solidFill>
                <a:srgbClr val="FFFF00"/>
              </a:solidFill>
            </a:endParaRPr>
          </a:p>
        </p:txBody>
      </p:sp>
      <p:sp>
        <p:nvSpPr>
          <p:cNvPr id="3" name="副標題 2"/>
          <p:cNvSpPr>
            <a:spLocks noGrp="1"/>
          </p:cNvSpPr>
          <p:nvPr>
            <p:ph type="subTitle" idx="1"/>
          </p:nvPr>
        </p:nvSpPr>
        <p:spPr>
          <a:xfrm>
            <a:off x="333872" y="1356856"/>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In the last discussion, we have the accuracy, precision, and recall: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https://www.udemy.com/course/natural-language-processingnlp-with-python-and-nltk/learn/lecture/16695820#overview</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CFBAF669-54D0-4780-9F69-04928E332071}"/>
                  </a:ext>
                </a:extLst>
              </p:cNvPr>
              <p:cNvSpPr txBox="1"/>
              <p:nvPr/>
            </p:nvSpPr>
            <p:spPr>
              <a:xfrm>
                <a:off x="457200" y="3342512"/>
                <a:ext cx="3681329" cy="441211"/>
              </a:xfrm>
              <a:prstGeom prst="rect">
                <a:avLst/>
              </a:prstGeom>
              <a:noFill/>
            </p:spPr>
            <p:txBody>
              <a:bodyPr wrap="square" lIns="0" tIns="0" rIns="0" bIns="0" rtlCol="0">
                <a:spAutoFit/>
              </a:bodyPr>
              <a:lstStyle/>
              <a:p>
                <a14:m>
                  <m:oMath xmlns:m="http://schemas.openxmlformats.org/officeDocument/2006/math">
                    <m:r>
                      <a:rPr lang="en-US" b="0" i="1" smtClean="0">
                        <a:latin typeface="Cambria Math" panose="02040503050406030204" pitchFamily="18" charset="0"/>
                      </a:rPr>
                      <m:t>𝐴𝑐𝑐𝑢𝑟𝑎𝑐𝑦</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𝑝𝑟𝑒𝑑𝑖𝑐𝑡𝑒𝑑</m:t>
                        </m:r>
                        <m:r>
                          <a:rPr lang="en-US" b="0" i="1" smtClean="0">
                            <a:latin typeface="Cambria Math" panose="02040503050406030204" pitchFamily="18" charset="0"/>
                          </a:rPr>
                          <m:t> </m:t>
                        </m:r>
                        <m:r>
                          <a:rPr lang="en-US" b="0" i="1" smtClean="0">
                            <a:latin typeface="Cambria Math" panose="02040503050406030204" pitchFamily="18" charset="0"/>
                          </a:rPr>
                          <m:t>𝑐𝑜𝑟𝑟𝑒𝑐𝑡𝑙𝑦</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𝑜𝑏𝑠𝑒𝑟𝑣𝑎𝑡𝑖𝑜𝑛</m:t>
                        </m:r>
                        <m:r>
                          <a:rPr lang="en-US" b="0" i="1" smtClean="0">
                            <a:latin typeface="Cambria Math" panose="02040503050406030204" pitchFamily="18" charset="0"/>
                          </a:rPr>
                          <m:t>)</m:t>
                        </m:r>
                      </m:den>
                    </m:f>
                    <m:r>
                      <a:rPr lang="en-US" b="0" i="1" smtClean="0">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7</m:t>
                        </m:r>
                      </m:num>
                      <m:den>
                        <m:r>
                          <a:rPr lang="en-US" b="0" i="1" smtClean="0">
                            <a:latin typeface="Cambria Math" panose="02040503050406030204" pitchFamily="18" charset="0"/>
                          </a:rPr>
                          <m:t>10</m:t>
                        </m:r>
                      </m:den>
                    </m:f>
                  </m:oMath>
                </a14:m>
                <a:endParaRPr lang="en-US" dirty="0"/>
              </a:p>
            </p:txBody>
          </p:sp>
        </mc:Choice>
        <mc:Fallback>
          <p:sp>
            <p:nvSpPr>
              <p:cNvPr id="7" name="TextBox 6">
                <a:extLst>
                  <a:ext uri="{FF2B5EF4-FFF2-40B4-BE49-F238E27FC236}">
                    <a16:creationId xmlns:a16="http://schemas.microsoft.com/office/drawing/2014/main" id="{CFBAF669-54D0-4780-9F69-04928E332071}"/>
                  </a:ext>
                </a:extLst>
              </p:cNvPr>
              <p:cNvSpPr txBox="1">
                <a:spLocks noRot="1" noChangeAspect="1" noMove="1" noResize="1" noEditPoints="1" noAdjustHandles="1" noChangeArrowheads="1" noChangeShapeType="1" noTextEdit="1"/>
              </p:cNvSpPr>
              <p:nvPr/>
            </p:nvSpPr>
            <p:spPr>
              <a:xfrm>
                <a:off x="457200" y="3342512"/>
                <a:ext cx="3681329" cy="441211"/>
              </a:xfrm>
              <a:prstGeom prst="rect">
                <a:avLst/>
              </a:prstGeom>
              <a:blipFill>
                <a:blip r:embed="rId3"/>
                <a:stretch>
                  <a:fillRect l="-2815" t="-2740" b="-1780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470940F3-F5AB-441E-AD98-4675AB003587}"/>
                  </a:ext>
                </a:extLst>
              </p:cNvPr>
              <p:cNvSpPr txBox="1"/>
              <p:nvPr/>
            </p:nvSpPr>
            <p:spPr>
              <a:xfrm>
                <a:off x="466153" y="4059314"/>
                <a:ext cx="4237250" cy="441211"/>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𝑃𝑟𝑒𝑐𝑖𝑠𝑖𝑜𝑛</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𝑝𝑟𝑒𝑑𝑖𝑐𝑡𝑒𝑑</m:t>
                        </m:r>
                        <m:r>
                          <a:rPr lang="en-US" b="0" i="1" smtClean="0">
                            <a:latin typeface="Cambria Math" panose="02040503050406030204" pitchFamily="18" charset="0"/>
                          </a:rPr>
                          <m:t> </m:t>
                        </m:r>
                        <m:r>
                          <a:rPr lang="en-US" b="0" i="1" smtClean="0">
                            <a:latin typeface="Cambria Math" panose="02040503050406030204" pitchFamily="18" charset="0"/>
                          </a:rPr>
                          <m:t>𝑎𝑠</m:t>
                        </m:r>
                        <m:r>
                          <a:rPr lang="en-US" b="0" i="1" smtClean="0">
                            <a:latin typeface="Cambria Math" panose="02040503050406030204" pitchFamily="18" charset="0"/>
                          </a:rPr>
                          <m:t> </m:t>
                        </m:r>
                        <m:r>
                          <a:rPr lang="en-US" b="0" i="1" smtClean="0">
                            <a:latin typeface="Cambria Math" panose="02040503050406030204" pitchFamily="18" charset="0"/>
                          </a:rPr>
                          <m:t>𝑆𝑝𝑎𝑚</m:t>
                        </m:r>
                        <m:r>
                          <a:rPr lang="en-US" b="0" i="1" smtClean="0">
                            <a:latin typeface="Cambria Math" panose="02040503050406030204" pitchFamily="18" charset="0"/>
                          </a:rPr>
                          <m:t> </m:t>
                        </m:r>
                        <m:r>
                          <a:rPr lang="en-US" b="0" i="1" smtClean="0">
                            <a:latin typeface="Cambria Math" panose="02040503050406030204" pitchFamily="18" charset="0"/>
                          </a:rPr>
                          <m:t>𝑐𝑜𝑟𝑟𝑒𝑐𝑡𝑙𝑦</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𝑃𝑟𝑒𝑑𝑖𝑐𝑡𝑒𝑑</m:t>
                        </m:r>
                        <m:r>
                          <a:rPr lang="en-US" b="0" i="1" smtClean="0">
                            <a:latin typeface="Cambria Math" panose="02040503050406030204" pitchFamily="18" charset="0"/>
                          </a:rPr>
                          <m:t> </m:t>
                        </m:r>
                        <m:r>
                          <a:rPr lang="en-US" b="0" i="1" smtClean="0">
                            <a:latin typeface="Cambria Math" panose="02040503050406030204" pitchFamily="18" charset="0"/>
                          </a:rPr>
                          <m:t>𝑎𝑠</m:t>
                        </m:r>
                        <m:r>
                          <a:rPr lang="en-US" b="0" i="1" smtClean="0">
                            <a:latin typeface="Cambria Math" panose="02040503050406030204" pitchFamily="18" charset="0"/>
                          </a:rPr>
                          <m:t> </m:t>
                        </m:r>
                        <m:r>
                          <a:rPr lang="en-US" b="0" i="1" smtClean="0">
                            <a:latin typeface="Cambria Math" panose="02040503050406030204" pitchFamily="18" charset="0"/>
                          </a:rPr>
                          <m:t>𝑆𝑝𝑎𝑚</m:t>
                        </m:r>
                        <m:r>
                          <a:rPr lang="en-US" b="0" i="1" smtClean="0">
                            <a:latin typeface="Cambria Math" panose="02040503050406030204" pitchFamily="18" charset="0"/>
                          </a:rPr>
                          <m:t>)</m:t>
                        </m:r>
                      </m:den>
                    </m:f>
                  </m:oMath>
                </a14:m>
                <a:r>
                  <a:rPr lang="en-US" dirty="0"/>
                  <a:t>=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7</m:t>
                        </m:r>
                      </m:den>
                    </m:f>
                  </m:oMath>
                </a14:m>
                <a:endParaRPr lang="en-US" dirty="0"/>
              </a:p>
            </p:txBody>
          </p:sp>
        </mc:Choice>
        <mc:Fallback>
          <p:sp>
            <p:nvSpPr>
              <p:cNvPr id="8" name="TextBox 7">
                <a:extLst>
                  <a:ext uri="{FF2B5EF4-FFF2-40B4-BE49-F238E27FC236}">
                    <a16:creationId xmlns:a16="http://schemas.microsoft.com/office/drawing/2014/main" id="{470940F3-F5AB-441E-AD98-4675AB003587}"/>
                  </a:ext>
                </a:extLst>
              </p:cNvPr>
              <p:cNvSpPr txBox="1">
                <a:spLocks noRot="1" noChangeAspect="1" noMove="1" noResize="1" noEditPoints="1" noAdjustHandles="1" noChangeArrowheads="1" noChangeShapeType="1" noTextEdit="1"/>
              </p:cNvSpPr>
              <p:nvPr/>
            </p:nvSpPr>
            <p:spPr>
              <a:xfrm>
                <a:off x="466153" y="4059314"/>
                <a:ext cx="4237250" cy="441211"/>
              </a:xfrm>
              <a:prstGeom prst="rect">
                <a:avLst/>
              </a:prstGeom>
              <a:blipFill>
                <a:blip r:embed="rId4"/>
                <a:stretch>
                  <a:fillRect l="-2011" t="-2778" b="-180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C713CB2E-C9D3-4CD3-AA0A-503E07A5E0F5}"/>
                  </a:ext>
                </a:extLst>
              </p:cNvPr>
              <p:cNvSpPr txBox="1"/>
              <p:nvPr/>
            </p:nvSpPr>
            <p:spPr>
              <a:xfrm>
                <a:off x="508217" y="4743828"/>
                <a:ext cx="3991775" cy="441211"/>
              </a:xfrm>
              <a:prstGeom prst="rect">
                <a:avLst/>
              </a:prstGeom>
              <a:noFill/>
            </p:spPr>
            <p:txBody>
              <a:bodyPr wrap="square" lIns="0" tIns="0" rIns="0" bIns="0" rtlCol="0">
                <a:spAutoFit/>
              </a:bodyPr>
              <a:lstStyle/>
              <a:p>
                <a14:m>
                  <m:oMath xmlns:m="http://schemas.openxmlformats.org/officeDocument/2006/math">
                    <m:r>
                      <a:rPr lang="en-US" b="0" i="1" smtClean="0">
                        <a:latin typeface="Cambria Math" panose="02040503050406030204" pitchFamily="18" charset="0"/>
                      </a:rPr>
                      <m:t>𝑅𝑒𝑐𝑎𝑙𝑙</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𝑝𝑟𝑒𝑑𝑖𝑐𝑡𝑒𝑑</m:t>
                        </m:r>
                        <m:r>
                          <a:rPr lang="en-US" b="0" i="1" smtClean="0">
                            <a:latin typeface="Cambria Math" panose="02040503050406030204" pitchFamily="18" charset="0"/>
                          </a:rPr>
                          <m:t> </m:t>
                        </m:r>
                        <m:r>
                          <a:rPr lang="en-US" b="0" i="1" smtClean="0">
                            <a:latin typeface="Cambria Math" panose="02040503050406030204" pitchFamily="18" charset="0"/>
                          </a:rPr>
                          <m:t>𝑎𝑠</m:t>
                        </m:r>
                        <m:r>
                          <a:rPr lang="en-US" b="0" i="1" smtClean="0">
                            <a:latin typeface="Cambria Math" panose="02040503050406030204" pitchFamily="18" charset="0"/>
                          </a:rPr>
                          <m:t> </m:t>
                        </m:r>
                        <m:r>
                          <a:rPr lang="en-US" b="0" i="1" smtClean="0">
                            <a:latin typeface="Cambria Math" panose="02040503050406030204" pitchFamily="18" charset="0"/>
                          </a:rPr>
                          <m:t>𝑆𝑝𝑎𝑚</m:t>
                        </m:r>
                        <m:r>
                          <a:rPr lang="en-US" b="0" i="1" smtClean="0">
                            <a:latin typeface="Cambria Math" panose="02040503050406030204" pitchFamily="18" charset="0"/>
                          </a:rPr>
                          <m:t> </m:t>
                        </m:r>
                        <m:r>
                          <a:rPr lang="en-US" b="0" i="1" smtClean="0">
                            <a:latin typeface="Cambria Math" panose="02040503050406030204" pitchFamily="18" charset="0"/>
                          </a:rPr>
                          <m:t>𝑐𝑜𝑟𝑟𝑒𝑐𝑡𝑙𝑦</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𝐴𝑐𝑡𝑢𝑎𝑙𝑙𝑦</m:t>
                        </m:r>
                        <m:r>
                          <a:rPr lang="en-US" b="0" i="1" smtClean="0">
                            <a:latin typeface="Cambria Math" panose="02040503050406030204" pitchFamily="18" charset="0"/>
                          </a:rPr>
                          <m:t>  </m:t>
                        </m:r>
                        <m:r>
                          <a:rPr lang="en-US" b="0" i="1" smtClean="0">
                            <a:latin typeface="Cambria Math" panose="02040503050406030204" pitchFamily="18" charset="0"/>
                          </a:rPr>
                          <m:t>𝑆𝑝𝑎𝑚</m:t>
                        </m:r>
                        <m:r>
                          <a:rPr lang="en-US" b="0" i="1" smtClean="0">
                            <a:latin typeface="Cambria Math" panose="02040503050406030204" pitchFamily="18" charset="0"/>
                          </a:rPr>
                          <m:t>)</m:t>
                        </m:r>
                      </m:den>
                    </m:f>
                  </m:oMath>
                </a14:m>
                <a:r>
                  <a:rPr lang="en-US" dirty="0"/>
                  <a:t>=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8</m:t>
                        </m:r>
                      </m:den>
                    </m:f>
                  </m:oMath>
                </a14:m>
                <a:endParaRPr lang="en-US" dirty="0"/>
              </a:p>
            </p:txBody>
          </p:sp>
        </mc:Choice>
        <mc:Fallback>
          <p:sp>
            <p:nvSpPr>
              <p:cNvPr id="9" name="TextBox 8">
                <a:extLst>
                  <a:ext uri="{FF2B5EF4-FFF2-40B4-BE49-F238E27FC236}">
                    <a16:creationId xmlns:a16="http://schemas.microsoft.com/office/drawing/2014/main" id="{C713CB2E-C9D3-4CD3-AA0A-503E07A5E0F5}"/>
                  </a:ext>
                </a:extLst>
              </p:cNvPr>
              <p:cNvSpPr txBox="1">
                <a:spLocks noRot="1" noChangeAspect="1" noMove="1" noResize="1" noEditPoints="1" noAdjustHandles="1" noChangeArrowheads="1" noChangeShapeType="1" noTextEdit="1"/>
              </p:cNvSpPr>
              <p:nvPr/>
            </p:nvSpPr>
            <p:spPr>
              <a:xfrm>
                <a:off x="508217" y="4743828"/>
                <a:ext cx="3991775" cy="441211"/>
              </a:xfrm>
              <a:prstGeom prst="rect">
                <a:avLst/>
              </a:prstGeom>
              <a:blipFill>
                <a:blip r:embed="rId5"/>
                <a:stretch>
                  <a:fillRect l="-2137" t="-2740" b="-17808"/>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A33B5A9E-9909-4C21-907D-CEEDD28E936C}"/>
              </a:ext>
            </a:extLst>
          </p:cNvPr>
          <p:cNvSpPr/>
          <p:nvPr/>
        </p:nvSpPr>
        <p:spPr>
          <a:xfrm>
            <a:off x="6372200" y="3919273"/>
            <a:ext cx="936104" cy="16400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DFB853E-32D2-41D8-9AAD-CB6EC1208A31}"/>
              </a:ext>
            </a:extLst>
          </p:cNvPr>
          <p:cNvSpPr/>
          <p:nvPr/>
        </p:nvSpPr>
        <p:spPr>
          <a:xfrm>
            <a:off x="7308304" y="3919273"/>
            <a:ext cx="936104" cy="16400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845F97B-0541-44E0-9530-3611794AF43A}"/>
              </a:ext>
            </a:extLst>
          </p:cNvPr>
          <p:cNvSpPr/>
          <p:nvPr/>
        </p:nvSpPr>
        <p:spPr>
          <a:xfrm>
            <a:off x="6804248" y="4221786"/>
            <a:ext cx="936104" cy="10081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F25CFAE-EAED-45F7-BCF3-7C6BA6314FD8}"/>
              </a:ext>
            </a:extLst>
          </p:cNvPr>
          <p:cNvSpPr txBox="1"/>
          <p:nvPr/>
        </p:nvSpPr>
        <p:spPr>
          <a:xfrm>
            <a:off x="7033147" y="4269932"/>
            <a:ext cx="253008" cy="369332"/>
          </a:xfrm>
          <a:prstGeom prst="rect">
            <a:avLst/>
          </a:prstGeom>
          <a:noFill/>
        </p:spPr>
        <p:txBody>
          <a:bodyPr wrap="square" rtlCol="0">
            <a:spAutoFit/>
          </a:bodyPr>
          <a:lstStyle/>
          <a:p>
            <a:r>
              <a:rPr lang="en-US" dirty="0">
                <a:solidFill>
                  <a:srgbClr val="00B050"/>
                </a:solidFill>
              </a:rPr>
              <a:t>+</a:t>
            </a:r>
          </a:p>
        </p:txBody>
      </p:sp>
      <p:sp>
        <p:nvSpPr>
          <p:cNvPr id="14" name="TextBox 13">
            <a:extLst>
              <a:ext uri="{FF2B5EF4-FFF2-40B4-BE49-F238E27FC236}">
                <a16:creationId xmlns:a16="http://schemas.microsoft.com/office/drawing/2014/main" id="{697AD43E-0914-49CB-B36A-16905F3DDCCA}"/>
              </a:ext>
            </a:extLst>
          </p:cNvPr>
          <p:cNvSpPr txBox="1"/>
          <p:nvPr/>
        </p:nvSpPr>
        <p:spPr>
          <a:xfrm>
            <a:off x="6839272" y="4365801"/>
            <a:ext cx="253008" cy="369332"/>
          </a:xfrm>
          <a:prstGeom prst="rect">
            <a:avLst/>
          </a:prstGeom>
          <a:noFill/>
        </p:spPr>
        <p:txBody>
          <a:bodyPr wrap="square" rtlCol="0">
            <a:spAutoFit/>
          </a:bodyPr>
          <a:lstStyle/>
          <a:p>
            <a:r>
              <a:rPr lang="en-US" dirty="0">
                <a:solidFill>
                  <a:srgbClr val="00B050"/>
                </a:solidFill>
              </a:rPr>
              <a:t>+</a:t>
            </a:r>
          </a:p>
        </p:txBody>
      </p:sp>
      <p:sp>
        <p:nvSpPr>
          <p:cNvPr id="15" name="TextBox 14">
            <a:extLst>
              <a:ext uri="{FF2B5EF4-FFF2-40B4-BE49-F238E27FC236}">
                <a16:creationId xmlns:a16="http://schemas.microsoft.com/office/drawing/2014/main" id="{0BFD7432-D66E-484F-8B20-1D7A46EF7CF1}"/>
              </a:ext>
            </a:extLst>
          </p:cNvPr>
          <p:cNvSpPr txBox="1"/>
          <p:nvPr/>
        </p:nvSpPr>
        <p:spPr>
          <a:xfrm>
            <a:off x="7070131" y="4422332"/>
            <a:ext cx="253008" cy="369332"/>
          </a:xfrm>
          <a:prstGeom prst="rect">
            <a:avLst/>
          </a:prstGeom>
          <a:noFill/>
        </p:spPr>
        <p:txBody>
          <a:bodyPr wrap="square" rtlCol="0">
            <a:spAutoFit/>
          </a:bodyPr>
          <a:lstStyle/>
          <a:p>
            <a:r>
              <a:rPr lang="en-US" dirty="0">
                <a:solidFill>
                  <a:srgbClr val="00B050"/>
                </a:solidFill>
              </a:rPr>
              <a:t>+</a:t>
            </a:r>
          </a:p>
        </p:txBody>
      </p:sp>
      <p:sp>
        <p:nvSpPr>
          <p:cNvPr id="16" name="TextBox 15">
            <a:extLst>
              <a:ext uri="{FF2B5EF4-FFF2-40B4-BE49-F238E27FC236}">
                <a16:creationId xmlns:a16="http://schemas.microsoft.com/office/drawing/2014/main" id="{87653377-5159-4905-9F01-A75BCC3BA8DD}"/>
              </a:ext>
            </a:extLst>
          </p:cNvPr>
          <p:cNvSpPr txBox="1"/>
          <p:nvPr/>
        </p:nvSpPr>
        <p:spPr>
          <a:xfrm>
            <a:off x="6876256" y="4518201"/>
            <a:ext cx="253008" cy="369332"/>
          </a:xfrm>
          <a:prstGeom prst="rect">
            <a:avLst/>
          </a:prstGeom>
          <a:noFill/>
        </p:spPr>
        <p:txBody>
          <a:bodyPr wrap="square" rtlCol="0">
            <a:spAutoFit/>
          </a:bodyPr>
          <a:lstStyle/>
          <a:p>
            <a:r>
              <a:rPr lang="en-US" dirty="0">
                <a:solidFill>
                  <a:srgbClr val="00B050"/>
                </a:solidFill>
              </a:rPr>
              <a:t>+</a:t>
            </a:r>
          </a:p>
        </p:txBody>
      </p:sp>
      <p:sp>
        <p:nvSpPr>
          <p:cNvPr id="17" name="TextBox 16">
            <a:extLst>
              <a:ext uri="{FF2B5EF4-FFF2-40B4-BE49-F238E27FC236}">
                <a16:creationId xmlns:a16="http://schemas.microsoft.com/office/drawing/2014/main" id="{29AB3A2C-85E0-4681-8FE9-1FCABF781421}"/>
              </a:ext>
            </a:extLst>
          </p:cNvPr>
          <p:cNvSpPr txBox="1"/>
          <p:nvPr/>
        </p:nvSpPr>
        <p:spPr>
          <a:xfrm>
            <a:off x="7055296" y="4620680"/>
            <a:ext cx="253008" cy="369332"/>
          </a:xfrm>
          <a:prstGeom prst="rect">
            <a:avLst/>
          </a:prstGeom>
          <a:noFill/>
        </p:spPr>
        <p:txBody>
          <a:bodyPr wrap="square" rtlCol="0">
            <a:spAutoFit/>
          </a:bodyPr>
          <a:lstStyle/>
          <a:p>
            <a:r>
              <a:rPr lang="en-US" dirty="0">
                <a:solidFill>
                  <a:srgbClr val="00B050"/>
                </a:solidFill>
              </a:rPr>
              <a:t>+</a:t>
            </a:r>
          </a:p>
        </p:txBody>
      </p:sp>
      <p:sp>
        <p:nvSpPr>
          <p:cNvPr id="18" name="TextBox 17">
            <a:extLst>
              <a:ext uri="{FF2B5EF4-FFF2-40B4-BE49-F238E27FC236}">
                <a16:creationId xmlns:a16="http://schemas.microsoft.com/office/drawing/2014/main" id="{BEB06E97-7A33-4EB4-92B4-BBD89A351EC0}"/>
              </a:ext>
            </a:extLst>
          </p:cNvPr>
          <p:cNvSpPr txBox="1"/>
          <p:nvPr/>
        </p:nvSpPr>
        <p:spPr>
          <a:xfrm>
            <a:off x="6861421" y="4716549"/>
            <a:ext cx="253008" cy="369332"/>
          </a:xfrm>
          <a:prstGeom prst="rect">
            <a:avLst/>
          </a:prstGeom>
          <a:noFill/>
        </p:spPr>
        <p:txBody>
          <a:bodyPr wrap="square" rtlCol="0">
            <a:spAutoFit/>
          </a:bodyPr>
          <a:lstStyle/>
          <a:p>
            <a:r>
              <a:rPr lang="en-US" dirty="0">
                <a:solidFill>
                  <a:srgbClr val="00B050"/>
                </a:solidFill>
              </a:rPr>
              <a:t>+</a:t>
            </a:r>
          </a:p>
        </p:txBody>
      </p:sp>
      <p:sp>
        <p:nvSpPr>
          <p:cNvPr id="19" name="TextBox 18">
            <a:extLst>
              <a:ext uri="{FF2B5EF4-FFF2-40B4-BE49-F238E27FC236}">
                <a16:creationId xmlns:a16="http://schemas.microsoft.com/office/drawing/2014/main" id="{0066A1DF-9EE6-4232-95AC-1A22232159A2}"/>
              </a:ext>
            </a:extLst>
          </p:cNvPr>
          <p:cNvSpPr txBox="1"/>
          <p:nvPr/>
        </p:nvSpPr>
        <p:spPr>
          <a:xfrm>
            <a:off x="7070131" y="4869857"/>
            <a:ext cx="253008" cy="369332"/>
          </a:xfrm>
          <a:prstGeom prst="rect">
            <a:avLst/>
          </a:prstGeom>
          <a:noFill/>
        </p:spPr>
        <p:txBody>
          <a:bodyPr wrap="square" rtlCol="0">
            <a:spAutoFit/>
          </a:bodyPr>
          <a:lstStyle/>
          <a:p>
            <a:r>
              <a:rPr lang="en-US" dirty="0">
                <a:solidFill>
                  <a:srgbClr val="00B050"/>
                </a:solidFill>
              </a:rPr>
              <a:t>+</a:t>
            </a:r>
          </a:p>
        </p:txBody>
      </p:sp>
      <p:sp>
        <p:nvSpPr>
          <p:cNvPr id="20" name="TextBox 19">
            <a:extLst>
              <a:ext uri="{FF2B5EF4-FFF2-40B4-BE49-F238E27FC236}">
                <a16:creationId xmlns:a16="http://schemas.microsoft.com/office/drawing/2014/main" id="{79A4C55F-B68F-46A2-8973-2D73F8CD6F0F}"/>
              </a:ext>
            </a:extLst>
          </p:cNvPr>
          <p:cNvSpPr txBox="1"/>
          <p:nvPr/>
        </p:nvSpPr>
        <p:spPr>
          <a:xfrm>
            <a:off x="7323139" y="4269024"/>
            <a:ext cx="253008" cy="369332"/>
          </a:xfrm>
          <a:prstGeom prst="rect">
            <a:avLst/>
          </a:prstGeom>
          <a:noFill/>
        </p:spPr>
        <p:txBody>
          <a:bodyPr wrap="square" rtlCol="0">
            <a:spAutoFit/>
          </a:bodyPr>
          <a:lstStyle/>
          <a:p>
            <a:r>
              <a:rPr lang="en-US" dirty="0">
                <a:solidFill>
                  <a:srgbClr val="C00000"/>
                </a:solidFill>
              </a:rPr>
              <a:t>+</a:t>
            </a:r>
          </a:p>
        </p:txBody>
      </p:sp>
      <p:sp>
        <p:nvSpPr>
          <p:cNvPr id="21" name="TextBox 20">
            <a:extLst>
              <a:ext uri="{FF2B5EF4-FFF2-40B4-BE49-F238E27FC236}">
                <a16:creationId xmlns:a16="http://schemas.microsoft.com/office/drawing/2014/main" id="{628A03B2-58A4-4C88-8C62-B26B3D2DE0DD}"/>
              </a:ext>
            </a:extLst>
          </p:cNvPr>
          <p:cNvSpPr txBox="1"/>
          <p:nvPr/>
        </p:nvSpPr>
        <p:spPr>
          <a:xfrm>
            <a:off x="7489304" y="4341032"/>
            <a:ext cx="253008" cy="369332"/>
          </a:xfrm>
          <a:prstGeom prst="rect">
            <a:avLst/>
          </a:prstGeom>
          <a:noFill/>
        </p:spPr>
        <p:txBody>
          <a:bodyPr wrap="square" rtlCol="0">
            <a:spAutoFit/>
          </a:bodyPr>
          <a:lstStyle/>
          <a:p>
            <a:r>
              <a:rPr lang="en-US" dirty="0">
                <a:solidFill>
                  <a:srgbClr val="C00000"/>
                </a:solidFill>
              </a:rPr>
              <a:t>+</a:t>
            </a:r>
          </a:p>
        </p:txBody>
      </p:sp>
      <p:sp>
        <p:nvSpPr>
          <p:cNvPr id="22" name="TextBox 21">
            <a:extLst>
              <a:ext uri="{FF2B5EF4-FFF2-40B4-BE49-F238E27FC236}">
                <a16:creationId xmlns:a16="http://schemas.microsoft.com/office/drawing/2014/main" id="{B672A526-B773-46E3-878D-86CDF3473507}"/>
              </a:ext>
            </a:extLst>
          </p:cNvPr>
          <p:cNvSpPr txBox="1"/>
          <p:nvPr/>
        </p:nvSpPr>
        <p:spPr>
          <a:xfrm>
            <a:off x="7308304" y="4467372"/>
            <a:ext cx="253008" cy="369332"/>
          </a:xfrm>
          <a:prstGeom prst="rect">
            <a:avLst/>
          </a:prstGeom>
          <a:noFill/>
        </p:spPr>
        <p:txBody>
          <a:bodyPr wrap="square" rtlCol="0">
            <a:spAutoFit/>
          </a:bodyPr>
          <a:lstStyle/>
          <a:p>
            <a:r>
              <a:rPr lang="en-US" dirty="0">
                <a:solidFill>
                  <a:srgbClr val="C00000"/>
                </a:solidFill>
              </a:rPr>
              <a:t>+</a:t>
            </a:r>
          </a:p>
        </p:txBody>
      </p:sp>
      <p:sp>
        <p:nvSpPr>
          <p:cNvPr id="23" name="TextBox 22">
            <a:extLst>
              <a:ext uri="{FF2B5EF4-FFF2-40B4-BE49-F238E27FC236}">
                <a16:creationId xmlns:a16="http://schemas.microsoft.com/office/drawing/2014/main" id="{F5A34576-3274-413B-8768-985875F6757C}"/>
              </a:ext>
            </a:extLst>
          </p:cNvPr>
          <p:cNvSpPr txBox="1"/>
          <p:nvPr/>
        </p:nvSpPr>
        <p:spPr>
          <a:xfrm>
            <a:off x="7323139" y="4716549"/>
            <a:ext cx="253008" cy="369332"/>
          </a:xfrm>
          <a:prstGeom prst="rect">
            <a:avLst/>
          </a:prstGeom>
          <a:noFill/>
        </p:spPr>
        <p:txBody>
          <a:bodyPr wrap="square" rtlCol="0">
            <a:spAutoFit/>
          </a:bodyPr>
          <a:lstStyle/>
          <a:p>
            <a:r>
              <a:rPr lang="en-US" dirty="0">
                <a:solidFill>
                  <a:srgbClr val="C00000"/>
                </a:solidFill>
              </a:rPr>
              <a:t>+</a:t>
            </a:r>
          </a:p>
        </p:txBody>
      </p:sp>
      <p:sp>
        <p:nvSpPr>
          <p:cNvPr id="24" name="TextBox 23">
            <a:extLst>
              <a:ext uri="{FF2B5EF4-FFF2-40B4-BE49-F238E27FC236}">
                <a16:creationId xmlns:a16="http://schemas.microsoft.com/office/drawing/2014/main" id="{C7AAD60D-595F-4966-A553-F4B5B58EA9CA}"/>
              </a:ext>
            </a:extLst>
          </p:cNvPr>
          <p:cNvSpPr txBox="1"/>
          <p:nvPr/>
        </p:nvSpPr>
        <p:spPr>
          <a:xfrm>
            <a:off x="7489304" y="4547764"/>
            <a:ext cx="253008" cy="369332"/>
          </a:xfrm>
          <a:prstGeom prst="rect">
            <a:avLst/>
          </a:prstGeom>
          <a:noFill/>
        </p:spPr>
        <p:txBody>
          <a:bodyPr wrap="square" rtlCol="0">
            <a:spAutoFit/>
          </a:bodyPr>
          <a:lstStyle/>
          <a:p>
            <a:r>
              <a:rPr lang="en-US" dirty="0">
                <a:solidFill>
                  <a:srgbClr val="C00000"/>
                </a:solidFill>
              </a:rPr>
              <a:t>+</a:t>
            </a:r>
          </a:p>
        </p:txBody>
      </p:sp>
      <p:sp>
        <p:nvSpPr>
          <p:cNvPr id="25" name="TextBox 24">
            <a:extLst>
              <a:ext uri="{FF2B5EF4-FFF2-40B4-BE49-F238E27FC236}">
                <a16:creationId xmlns:a16="http://schemas.microsoft.com/office/drawing/2014/main" id="{00BAEA49-E42A-4BB0-BD53-396FAE308502}"/>
              </a:ext>
            </a:extLst>
          </p:cNvPr>
          <p:cNvSpPr txBox="1"/>
          <p:nvPr/>
        </p:nvSpPr>
        <p:spPr>
          <a:xfrm>
            <a:off x="7812360" y="3933753"/>
            <a:ext cx="253008" cy="369332"/>
          </a:xfrm>
          <a:prstGeom prst="rect">
            <a:avLst/>
          </a:prstGeom>
          <a:noFill/>
        </p:spPr>
        <p:txBody>
          <a:bodyPr wrap="square" rtlCol="0">
            <a:spAutoFit/>
          </a:bodyPr>
          <a:lstStyle/>
          <a:p>
            <a:r>
              <a:rPr lang="en-US" dirty="0">
                <a:solidFill>
                  <a:srgbClr val="00B050"/>
                </a:solidFill>
              </a:rPr>
              <a:t>-</a:t>
            </a:r>
          </a:p>
        </p:txBody>
      </p:sp>
      <p:sp>
        <p:nvSpPr>
          <p:cNvPr id="26" name="TextBox 25">
            <a:extLst>
              <a:ext uri="{FF2B5EF4-FFF2-40B4-BE49-F238E27FC236}">
                <a16:creationId xmlns:a16="http://schemas.microsoft.com/office/drawing/2014/main" id="{744E02CD-DD63-4D03-8197-91BC778D412B}"/>
              </a:ext>
            </a:extLst>
          </p:cNvPr>
          <p:cNvSpPr txBox="1"/>
          <p:nvPr/>
        </p:nvSpPr>
        <p:spPr>
          <a:xfrm>
            <a:off x="6732240" y="4086153"/>
            <a:ext cx="253008" cy="369332"/>
          </a:xfrm>
          <a:prstGeom prst="rect">
            <a:avLst/>
          </a:prstGeom>
          <a:noFill/>
        </p:spPr>
        <p:txBody>
          <a:bodyPr wrap="square" rtlCol="0">
            <a:spAutoFit/>
          </a:bodyPr>
          <a:lstStyle/>
          <a:p>
            <a:r>
              <a:rPr lang="en-US" dirty="0">
                <a:solidFill>
                  <a:srgbClr val="C00000"/>
                </a:solidFill>
              </a:rPr>
              <a:t>-</a:t>
            </a:r>
          </a:p>
        </p:txBody>
      </p:sp>
      <p:sp>
        <p:nvSpPr>
          <p:cNvPr id="27" name="TextBox 26">
            <a:extLst>
              <a:ext uri="{FF2B5EF4-FFF2-40B4-BE49-F238E27FC236}">
                <a16:creationId xmlns:a16="http://schemas.microsoft.com/office/drawing/2014/main" id="{2033DD13-5C46-4276-B292-23F9CBFFACD1}"/>
              </a:ext>
            </a:extLst>
          </p:cNvPr>
          <p:cNvSpPr txBox="1"/>
          <p:nvPr/>
        </p:nvSpPr>
        <p:spPr>
          <a:xfrm>
            <a:off x="7956376" y="4500525"/>
            <a:ext cx="253008" cy="369332"/>
          </a:xfrm>
          <a:prstGeom prst="rect">
            <a:avLst/>
          </a:prstGeom>
          <a:noFill/>
        </p:spPr>
        <p:txBody>
          <a:bodyPr wrap="square" rtlCol="0">
            <a:spAutoFit/>
          </a:bodyPr>
          <a:lstStyle/>
          <a:p>
            <a:r>
              <a:rPr lang="en-US" dirty="0">
                <a:solidFill>
                  <a:srgbClr val="00B050"/>
                </a:solidFill>
              </a:rPr>
              <a:t>-</a:t>
            </a:r>
          </a:p>
        </p:txBody>
      </p:sp>
      <p:sp>
        <p:nvSpPr>
          <p:cNvPr id="28" name="TextBox 27">
            <a:extLst>
              <a:ext uri="{FF2B5EF4-FFF2-40B4-BE49-F238E27FC236}">
                <a16:creationId xmlns:a16="http://schemas.microsoft.com/office/drawing/2014/main" id="{D5F59632-A9AE-419D-A151-9F497803C920}"/>
              </a:ext>
            </a:extLst>
          </p:cNvPr>
          <p:cNvSpPr txBox="1"/>
          <p:nvPr/>
        </p:nvSpPr>
        <p:spPr>
          <a:xfrm>
            <a:off x="7884368" y="4860565"/>
            <a:ext cx="253008" cy="369332"/>
          </a:xfrm>
          <a:prstGeom prst="rect">
            <a:avLst/>
          </a:prstGeom>
          <a:noFill/>
        </p:spPr>
        <p:txBody>
          <a:bodyPr wrap="square" rtlCol="0">
            <a:spAutoFit/>
          </a:bodyPr>
          <a:lstStyle/>
          <a:p>
            <a:r>
              <a:rPr lang="en-US" dirty="0">
                <a:solidFill>
                  <a:srgbClr val="00B050"/>
                </a:solidFill>
              </a:rPr>
              <a:t>-</a:t>
            </a:r>
          </a:p>
        </p:txBody>
      </p:sp>
      <p:sp>
        <p:nvSpPr>
          <p:cNvPr id="29" name="TextBox 28">
            <a:extLst>
              <a:ext uri="{FF2B5EF4-FFF2-40B4-BE49-F238E27FC236}">
                <a16:creationId xmlns:a16="http://schemas.microsoft.com/office/drawing/2014/main" id="{35CDCDD8-1209-4969-AFD3-1712D075E65A}"/>
              </a:ext>
            </a:extLst>
          </p:cNvPr>
          <p:cNvSpPr txBox="1"/>
          <p:nvPr/>
        </p:nvSpPr>
        <p:spPr>
          <a:xfrm>
            <a:off x="6435824" y="4086153"/>
            <a:ext cx="253008" cy="369332"/>
          </a:xfrm>
          <a:prstGeom prst="rect">
            <a:avLst/>
          </a:prstGeom>
          <a:noFill/>
        </p:spPr>
        <p:txBody>
          <a:bodyPr wrap="square" rtlCol="0">
            <a:spAutoFit/>
          </a:bodyPr>
          <a:lstStyle/>
          <a:p>
            <a:r>
              <a:rPr lang="en-US" dirty="0">
                <a:solidFill>
                  <a:srgbClr val="C00000"/>
                </a:solidFill>
              </a:rPr>
              <a:t>-</a:t>
            </a:r>
          </a:p>
        </p:txBody>
      </p:sp>
      <p:sp>
        <p:nvSpPr>
          <p:cNvPr id="30" name="TextBox 29">
            <a:extLst>
              <a:ext uri="{FF2B5EF4-FFF2-40B4-BE49-F238E27FC236}">
                <a16:creationId xmlns:a16="http://schemas.microsoft.com/office/drawing/2014/main" id="{7C3D6AA1-A4B2-4AB3-BE8A-56D2A5759372}"/>
              </a:ext>
            </a:extLst>
          </p:cNvPr>
          <p:cNvSpPr txBox="1"/>
          <p:nvPr/>
        </p:nvSpPr>
        <p:spPr>
          <a:xfrm>
            <a:off x="7820744" y="4238553"/>
            <a:ext cx="253008" cy="369332"/>
          </a:xfrm>
          <a:prstGeom prst="rect">
            <a:avLst/>
          </a:prstGeom>
          <a:noFill/>
        </p:spPr>
        <p:txBody>
          <a:bodyPr wrap="square" rtlCol="0">
            <a:spAutoFit/>
          </a:bodyPr>
          <a:lstStyle/>
          <a:p>
            <a:r>
              <a:rPr lang="en-US" dirty="0">
                <a:solidFill>
                  <a:srgbClr val="00B050"/>
                </a:solidFill>
              </a:rPr>
              <a:t>-</a:t>
            </a:r>
          </a:p>
        </p:txBody>
      </p:sp>
      <p:sp>
        <p:nvSpPr>
          <p:cNvPr id="31" name="TextBox 30">
            <a:extLst>
              <a:ext uri="{FF2B5EF4-FFF2-40B4-BE49-F238E27FC236}">
                <a16:creationId xmlns:a16="http://schemas.microsoft.com/office/drawing/2014/main" id="{500AD0F5-364D-4D61-A474-FE80A14C7972}"/>
              </a:ext>
            </a:extLst>
          </p:cNvPr>
          <p:cNvSpPr txBox="1"/>
          <p:nvPr/>
        </p:nvSpPr>
        <p:spPr>
          <a:xfrm>
            <a:off x="7812360" y="4652925"/>
            <a:ext cx="253008" cy="369332"/>
          </a:xfrm>
          <a:prstGeom prst="rect">
            <a:avLst/>
          </a:prstGeom>
          <a:noFill/>
        </p:spPr>
        <p:txBody>
          <a:bodyPr wrap="square" rtlCol="0">
            <a:spAutoFit/>
          </a:bodyPr>
          <a:lstStyle/>
          <a:p>
            <a:r>
              <a:rPr lang="en-US" dirty="0">
                <a:solidFill>
                  <a:srgbClr val="00B050"/>
                </a:solidFill>
              </a:rPr>
              <a:t>-</a:t>
            </a:r>
          </a:p>
        </p:txBody>
      </p:sp>
      <p:sp>
        <p:nvSpPr>
          <p:cNvPr id="32" name="TextBox 31">
            <a:extLst>
              <a:ext uri="{FF2B5EF4-FFF2-40B4-BE49-F238E27FC236}">
                <a16:creationId xmlns:a16="http://schemas.microsoft.com/office/drawing/2014/main" id="{04CC5A94-A235-49AA-9B30-2685A5D53D14}"/>
              </a:ext>
            </a:extLst>
          </p:cNvPr>
          <p:cNvSpPr txBox="1"/>
          <p:nvPr/>
        </p:nvSpPr>
        <p:spPr>
          <a:xfrm>
            <a:off x="7740352" y="5012965"/>
            <a:ext cx="253008" cy="369332"/>
          </a:xfrm>
          <a:prstGeom prst="rect">
            <a:avLst/>
          </a:prstGeom>
          <a:noFill/>
        </p:spPr>
        <p:txBody>
          <a:bodyPr wrap="square" rtlCol="0">
            <a:spAutoFit/>
          </a:bodyPr>
          <a:lstStyle/>
          <a:p>
            <a:r>
              <a:rPr lang="en-US" dirty="0">
                <a:solidFill>
                  <a:srgbClr val="00B050"/>
                </a:solidFill>
              </a:rPr>
              <a:t>-</a:t>
            </a:r>
          </a:p>
        </p:txBody>
      </p:sp>
      <p:sp>
        <p:nvSpPr>
          <p:cNvPr id="33" name="TextBox 32">
            <a:extLst>
              <a:ext uri="{FF2B5EF4-FFF2-40B4-BE49-F238E27FC236}">
                <a16:creationId xmlns:a16="http://schemas.microsoft.com/office/drawing/2014/main" id="{AE208E70-C0C2-4BDC-8467-1CC397705881}"/>
              </a:ext>
            </a:extLst>
          </p:cNvPr>
          <p:cNvSpPr txBox="1"/>
          <p:nvPr/>
        </p:nvSpPr>
        <p:spPr>
          <a:xfrm>
            <a:off x="7524328" y="5356237"/>
            <a:ext cx="253008" cy="369332"/>
          </a:xfrm>
          <a:prstGeom prst="rect">
            <a:avLst/>
          </a:prstGeom>
          <a:noFill/>
        </p:spPr>
        <p:txBody>
          <a:bodyPr wrap="square" rtlCol="0">
            <a:spAutoFit/>
          </a:bodyPr>
          <a:lstStyle/>
          <a:p>
            <a:r>
              <a:rPr lang="en-US" dirty="0">
                <a:solidFill>
                  <a:srgbClr val="00B050"/>
                </a:solidFill>
              </a:rPr>
              <a:t>-</a:t>
            </a:r>
          </a:p>
        </p:txBody>
      </p:sp>
      <p:sp>
        <p:nvSpPr>
          <p:cNvPr id="34" name="TextBox 33">
            <a:extLst>
              <a:ext uri="{FF2B5EF4-FFF2-40B4-BE49-F238E27FC236}">
                <a16:creationId xmlns:a16="http://schemas.microsoft.com/office/drawing/2014/main" id="{8C2EE132-E376-4734-949B-0341CFC457C6}"/>
              </a:ext>
            </a:extLst>
          </p:cNvPr>
          <p:cNvSpPr txBox="1"/>
          <p:nvPr/>
        </p:nvSpPr>
        <p:spPr>
          <a:xfrm>
            <a:off x="7452320" y="5148597"/>
            <a:ext cx="253008" cy="369332"/>
          </a:xfrm>
          <a:prstGeom prst="rect">
            <a:avLst/>
          </a:prstGeom>
          <a:noFill/>
        </p:spPr>
        <p:txBody>
          <a:bodyPr wrap="square" rtlCol="0">
            <a:spAutoFit/>
          </a:bodyPr>
          <a:lstStyle/>
          <a:p>
            <a:r>
              <a:rPr lang="en-US" dirty="0">
                <a:solidFill>
                  <a:srgbClr val="00B050"/>
                </a:solidFill>
              </a:rPr>
              <a:t>-</a:t>
            </a:r>
          </a:p>
        </p:txBody>
      </p:sp>
      <p:sp>
        <p:nvSpPr>
          <p:cNvPr id="35" name="TextBox 34">
            <a:extLst>
              <a:ext uri="{FF2B5EF4-FFF2-40B4-BE49-F238E27FC236}">
                <a16:creationId xmlns:a16="http://schemas.microsoft.com/office/drawing/2014/main" id="{7247A932-CA9F-4D0C-8C2C-417A08C4DDC2}"/>
              </a:ext>
            </a:extLst>
          </p:cNvPr>
          <p:cNvSpPr txBox="1"/>
          <p:nvPr/>
        </p:nvSpPr>
        <p:spPr>
          <a:xfrm>
            <a:off x="7452320" y="3861745"/>
            <a:ext cx="253008" cy="369332"/>
          </a:xfrm>
          <a:prstGeom prst="rect">
            <a:avLst/>
          </a:prstGeom>
          <a:noFill/>
        </p:spPr>
        <p:txBody>
          <a:bodyPr wrap="square" rtlCol="0">
            <a:spAutoFit/>
          </a:bodyPr>
          <a:lstStyle/>
          <a:p>
            <a:r>
              <a:rPr lang="en-US" dirty="0">
                <a:solidFill>
                  <a:srgbClr val="00B050"/>
                </a:solidFill>
              </a:rPr>
              <a:t>-</a:t>
            </a:r>
          </a:p>
        </p:txBody>
      </p:sp>
      <p:sp>
        <p:nvSpPr>
          <p:cNvPr id="36" name="TextBox 35">
            <a:extLst>
              <a:ext uri="{FF2B5EF4-FFF2-40B4-BE49-F238E27FC236}">
                <a16:creationId xmlns:a16="http://schemas.microsoft.com/office/drawing/2014/main" id="{982FECBB-5CBE-4AF4-ACC3-A8428D49D372}"/>
              </a:ext>
            </a:extLst>
          </p:cNvPr>
          <p:cNvSpPr txBox="1"/>
          <p:nvPr/>
        </p:nvSpPr>
        <p:spPr>
          <a:xfrm>
            <a:off x="6372200" y="4014145"/>
            <a:ext cx="253008" cy="369332"/>
          </a:xfrm>
          <a:prstGeom prst="rect">
            <a:avLst/>
          </a:prstGeom>
          <a:noFill/>
        </p:spPr>
        <p:txBody>
          <a:bodyPr wrap="square" rtlCol="0">
            <a:spAutoFit/>
          </a:bodyPr>
          <a:lstStyle/>
          <a:p>
            <a:r>
              <a:rPr lang="en-US" dirty="0">
                <a:solidFill>
                  <a:srgbClr val="C00000"/>
                </a:solidFill>
              </a:rPr>
              <a:t>-</a:t>
            </a:r>
          </a:p>
        </p:txBody>
      </p:sp>
      <p:sp>
        <p:nvSpPr>
          <p:cNvPr id="37" name="TextBox 36">
            <a:extLst>
              <a:ext uri="{FF2B5EF4-FFF2-40B4-BE49-F238E27FC236}">
                <a16:creationId xmlns:a16="http://schemas.microsoft.com/office/drawing/2014/main" id="{0CBA2C07-BFC7-4D61-92C0-8E38322B3D27}"/>
              </a:ext>
            </a:extLst>
          </p:cNvPr>
          <p:cNvSpPr txBox="1"/>
          <p:nvPr/>
        </p:nvSpPr>
        <p:spPr>
          <a:xfrm>
            <a:off x="7308304" y="4014145"/>
            <a:ext cx="253008" cy="369332"/>
          </a:xfrm>
          <a:prstGeom prst="rect">
            <a:avLst/>
          </a:prstGeom>
          <a:noFill/>
        </p:spPr>
        <p:txBody>
          <a:bodyPr wrap="square" rtlCol="0">
            <a:spAutoFit/>
          </a:bodyPr>
          <a:lstStyle/>
          <a:p>
            <a:r>
              <a:rPr lang="en-US" dirty="0">
                <a:solidFill>
                  <a:srgbClr val="00B050"/>
                </a:solidFill>
              </a:rPr>
              <a:t>-</a:t>
            </a:r>
          </a:p>
        </p:txBody>
      </p:sp>
      <p:sp>
        <p:nvSpPr>
          <p:cNvPr id="38" name="TextBox 37">
            <a:extLst>
              <a:ext uri="{FF2B5EF4-FFF2-40B4-BE49-F238E27FC236}">
                <a16:creationId xmlns:a16="http://schemas.microsoft.com/office/drawing/2014/main" id="{530D1E93-17A8-4E50-AC75-E7716833EC66}"/>
              </a:ext>
            </a:extLst>
          </p:cNvPr>
          <p:cNvSpPr txBox="1"/>
          <p:nvPr/>
        </p:nvSpPr>
        <p:spPr>
          <a:xfrm>
            <a:off x="7964760" y="4086153"/>
            <a:ext cx="253008" cy="369332"/>
          </a:xfrm>
          <a:prstGeom prst="rect">
            <a:avLst/>
          </a:prstGeom>
          <a:noFill/>
        </p:spPr>
        <p:txBody>
          <a:bodyPr wrap="square" rtlCol="0">
            <a:spAutoFit/>
          </a:bodyPr>
          <a:lstStyle/>
          <a:p>
            <a:r>
              <a:rPr lang="en-US" dirty="0">
                <a:solidFill>
                  <a:srgbClr val="00B050"/>
                </a:solidFill>
              </a:rPr>
              <a:t>-</a:t>
            </a:r>
          </a:p>
        </p:txBody>
      </p:sp>
      <p:sp>
        <p:nvSpPr>
          <p:cNvPr id="39" name="TextBox 38">
            <a:extLst>
              <a:ext uri="{FF2B5EF4-FFF2-40B4-BE49-F238E27FC236}">
                <a16:creationId xmlns:a16="http://schemas.microsoft.com/office/drawing/2014/main" id="{53BDC579-999F-48C7-8309-41CEAA8D2228}"/>
              </a:ext>
            </a:extLst>
          </p:cNvPr>
          <p:cNvSpPr txBox="1"/>
          <p:nvPr/>
        </p:nvSpPr>
        <p:spPr>
          <a:xfrm>
            <a:off x="7668344" y="4086153"/>
            <a:ext cx="253008" cy="369332"/>
          </a:xfrm>
          <a:prstGeom prst="rect">
            <a:avLst/>
          </a:prstGeom>
          <a:noFill/>
        </p:spPr>
        <p:txBody>
          <a:bodyPr wrap="square" rtlCol="0">
            <a:spAutoFit/>
          </a:bodyPr>
          <a:lstStyle/>
          <a:p>
            <a:r>
              <a:rPr lang="en-US" dirty="0">
                <a:solidFill>
                  <a:srgbClr val="00B050"/>
                </a:solidFill>
              </a:rPr>
              <a:t>-</a:t>
            </a:r>
          </a:p>
        </p:txBody>
      </p:sp>
      <p:sp>
        <p:nvSpPr>
          <p:cNvPr id="40" name="TextBox 39">
            <a:extLst>
              <a:ext uri="{FF2B5EF4-FFF2-40B4-BE49-F238E27FC236}">
                <a16:creationId xmlns:a16="http://schemas.microsoft.com/office/drawing/2014/main" id="{38C6EBED-6D15-419C-B2E4-5408E6CC9FD2}"/>
              </a:ext>
            </a:extLst>
          </p:cNvPr>
          <p:cNvSpPr txBox="1"/>
          <p:nvPr/>
        </p:nvSpPr>
        <p:spPr>
          <a:xfrm>
            <a:off x="7604720" y="4014145"/>
            <a:ext cx="253008" cy="369332"/>
          </a:xfrm>
          <a:prstGeom prst="rect">
            <a:avLst/>
          </a:prstGeom>
          <a:noFill/>
        </p:spPr>
        <p:txBody>
          <a:bodyPr wrap="square" rtlCol="0">
            <a:spAutoFit/>
          </a:bodyPr>
          <a:lstStyle/>
          <a:p>
            <a:r>
              <a:rPr lang="en-US" dirty="0">
                <a:solidFill>
                  <a:srgbClr val="00B050"/>
                </a:solidFill>
              </a:rPr>
              <a:t>-</a:t>
            </a:r>
          </a:p>
        </p:txBody>
      </p:sp>
      <p:sp>
        <p:nvSpPr>
          <p:cNvPr id="41" name="TextBox 40">
            <a:extLst>
              <a:ext uri="{FF2B5EF4-FFF2-40B4-BE49-F238E27FC236}">
                <a16:creationId xmlns:a16="http://schemas.microsoft.com/office/drawing/2014/main" id="{7BDB37AD-D199-42F6-A56F-282DAF478233}"/>
              </a:ext>
            </a:extLst>
          </p:cNvPr>
          <p:cNvSpPr txBox="1"/>
          <p:nvPr/>
        </p:nvSpPr>
        <p:spPr>
          <a:xfrm>
            <a:off x="6732240" y="5148597"/>
            <a:ext cx="253008" cy="369332"/>
          </a:xfrm>
          <a:prstGeom prst="rect">
            <a:avLst/>
          </a:prstGeom>
          <a:noFill/>
        </p:spPr>
        <p:txBody>
          <a:bodyPr wrap="square" rtlCol="0">
            <a:spAutoFit/>
          </a:bodyPr>
          <a:lstStyle/>
          <a:p>
            <a:r>
              <a:rPr lang="en-US" dirty="0">
                <a:solidFill>
                  <a:srgbClr val="C00000"/>
                </a:solidFill>
              </a:rPr>
              <a:t>-</a:t>
            </a:r>
          </a:p>
        </p:txBody>
      </p:sp>
      <p:sp>
        <p:nvSpPr>
          <p:cNvPr id="42" name="TextBox 41">
            <a:extLst>
              <a:ext uri="{FF2B5EF4-FFF2-40B4-BE49-F238E27FC236}">
                <a16:creationId xmlns:a16="http://schemas.microsoft.com/office/drawing/2014/main" id="{343386F8-62CA-4CED-8969-C1E8DF59D39D}"/>
              </a:ext>
            </a:extLst>
          </p:cNvPr>
          <p:cNvSpPr txBox="1"/>
          <p:nvPr/>
        </p:nvSpPr>
        <p:spPr>
          <a:xfrm>
            <a:off x="6435824" y="5148597"/>
            <a:ext cx="253008" cy="369332"/>
          </a:xfrm>
          <a:prstGeom prst="rect">
            <a:avLst/>
          </a:prstGeom>
          <a:noFill/>
        </p:spPr>
        <p:txBody>
          <a:bodyPr wrap="square" rtlCol="0">
            <a:spAutoFit/>
          </a:bodyPr>
          <a:lstStyle/>
          <a:p>
            <a:r>
              <a:rPr lang="en-US" dirty="0">
                <a:solidFill>
                  <a:srgbClr val="C00000"/>
                </a:solidFill>
              </a:rPr>
              <a:t>-</a:t>
            </a:r>
          </a:p>
        </p:txBody>
      </p:sp>
      <p:sp>
        <p:nvSpPr>
          <p:cNvPr id="43" name="TextBox 42">
            <a:extLst>
              <a:ext uri="{FF2B5EF4-FFF2-40B4-BE49-F238E27FC236}">
                <a16:creationId xmlns:a16="http://schemas.microsoft.com/office/drawing/2014/main" id="{B8BD8E7C-E8A8-473C-9F62-453014733941}"/>
              </a:ext>
            </a:extLst>
          </p:cNvPr>
          <p:cNvSpPr txBox="1"/>
          <p:nvPr/>
        </p:nvSpPr>
        <p:spPr>
          <a:xfrm>
            <a:off x="6407224" y="4797849"/>
            <a:ext cx="253008" cy="369332"/>
          </a:xfrm>
          <a:prstGeom prst="rect">
            <a:avLst/>
          </a:prstGeom>
          <a:noFill/>
        </p:spPr>
        <p:txBody>
          <a:bodyPr wrap="square" rtlCol="0">
            <a:spAutoFit/>
          </a:bodyPr>
          <a:lstStyle/>
          <a:p>
            <a:r>
              <a:rPr lang="en-US" dirty="0">
                <a:solidFill>
                  <a:srgbClr val="C00000"/>
                </a:solidFill>
              </a:rPr>
              <a:t>-</a:t>
            </a:r>
          </a:p>
        </p:txBody>
      </p:sp>
      <p:sp>
        <p:nvSpPr>
          <p:cNvPr id="44" name="TextBox 43">
            <a:extLst>
              <a:ext uri="{FF2B5EF4-FFF2-40B4-BE49-F238E27FC236}">
                <a16:creationId xmlns:a16="http://schemas.microsoft.com/office/drawing/2014/main" id="{D30BEE6C-6720-4C59-8E47-7AE10238E913}"/>
              </a:ext>
            </a:extLst>
          </p:cNvPr>
          <p:cNvSpPr txBox="1"/>
          <p:nvPr/>
        </p:nvSpPr>
        <p:spPr>
          <a:xfrm>
            <a:off x="6435824" y="4500525"/>
            <a:ext cx="253008" cy="369332"/>
          </a:xfrm>
          <a:prstGeom prst="rect">
            <a:avLst/>
          </a:prstGeom>
          <a:noFill/>
        </p:spPr>
        <p:txBody>
          <a:bodyPr wrap="square" rtlCol="0">
            <a:spAutoFit/>
          </a:bodyPr>
          <a:lstStyle/>
          <a:p>
            <a:r>
              <a:rPr lang="en-US" dirty="0">
                <a:solidFill>
                  <a:srgbClr val="C00000"/>
                </a:solidFill>
              </a:rPr>
              <a:t>-</a:t>
            </a:r>
          </a:p>
        </p:txBody>
      </p:sp>
      <p:sp>
        <p:nvSpPr>
          <p:cNvPr id="45" name="TextBox 44">
            <a:extLst>
              <a:ext uri="{FF2B5EF4-FFF2-40B4-BE49-F238E27FC236}">
                <a16:creationId xmlns:a16="http://schemas.microsoft.com/office/drawing/2014/main" id="{3D52CCFA-065F-4D75-8FA8-121AE597B2DC}"/>
              </a:ext>
            </a:extLst>
          </p:cNvPr>
          <p:cNvSpPr txBox="1"/>
          <p:nvPr/>
        </p:nvSpPr>
        <p:spPr>
          <a:xfrm>
            <a:off x="6372200" y="4293793"/>
            <a:ext cx="253008" cy="369332"/>
          </a:xfrm>
          <a:prstGeom prst="rect">
            <a:avLst/>
          </a:prstGeom>
          <a:noFill/>
        </p:spPr>
        <p:txBody>
          <a:bodyPr wrap="square" rtlCol="0">
            <a:spAutoFit/>
          </a:bodyPr>
          <a:lstStyle/>
          <a:p>
            <a:r>
              <a:rPr lang="en-US" dirty="0">
                <a:solidFill>
                  <a:srgbClr val="C00000"/>
                </a:solidFill>
              </a:rPr>
              <a:t>-</a:t>
            </a:r>
          </a:p>
        </p:txBody>
      </p:sp>
      <p:sp>
        <p:nvSpPr>
          <p:cNvPr id="46" name="TextBox 45">
            <a:extLst>
              <a:ext uri="{FF2B5EF4-FFF2-40B4-BE49-F238E27FC236}">
                <a16:creationId xmlns:a16="http://schemas.microsoft.com/office/drawing/2014/main" id="{E035A60E-75B3-4AFD-A74F-31AB85D78D04}"/>
              </a:ext>
            </a:extLst>
          </p:cNvPr>
          <p:cNvSpPr txBox="1"/>
          <p:nvPr/>
        </p:nvSpPr>
        <p:spPr>
          <a:xfrm>
            <a:off x="6839272" y="4005761"/>
            <a:ext cx="253008" cy="369332"/>
          </a:xfrm>
          <a:prstGeom prst="rect">
            <a:avLst/>
          </a:prstGeom>
          <a:noFill/>
        </p:spPr>
        <p:txBody>
          <a:bodyPr wrap="square" rtlCol="0">
            <a:spAutoFit/>
          </a:bodyPr>
          <a:lstStyle/>
          <a:p>
            <a:r>
              <a:rPr lang="en-US" dirty="0">
                <a:solidFill>
                  <a:srgbClr val="C00000"/>
                </a:solidFill>
              </a:rPr>
              <a:t>-</a:t>
            </a:r>
          </a:p>
        </p:txBody>
      </p:sp>
      <p:sp>
        <p:nvSpPr>
          <p:cNvPr id="47" name="TextBox 46">
            <a:extLst>
              <a:ext uri="{FF2B5EF4-FFF2-40B4-BE49-F238E27FC236}">
                <a16:creationId xmlns:a16="http://schemas.microsoft.com/office/drawing/2014/main" id="{CB037A26-29BC-4432-B74D-F68355E3A9E1}"/>
              </a:ext>
            </a:extLst>
          </p:cNvPr>
          <p:cNvSpPr txBox="1"/>
          <p:nvPr/>
        </p:nvSpPr>
        <p:spPr>
          <a:xfrm>
            <a:off x="6660232" y="3852453"/>
            <a:ext cx="253008" cy="369332"/>
          </a:xfrm>
          <a:prstGeom prst="rect">
            <a:avLst/>
          </a:prstGeom>
          <a:noFill/>
        </p:spPr>
        <p:txBody>
          <a:bodyPr wrap="square" rtlCol="0">
            <a:spAutoFit/>
          </a:bodyPr>
          <a:lstStyle/>
          <a:p>
            <a:r>
              <a:rPr lang="en-US" dirty="0">
                <a:solidFill>
                  <a:srgbClr val="C00000"/>
                </a:solidFill>
              </a:rPr>
              <a:t>-</a:t>
            </a:r>
          </a:p>
        </p:txBody>
      </p:sp>
      <p:cxnSp>
        <p:nvCxnSpPr>
          <p:cNvPr id="48" name="Straight Arrow Connector 47">
            <a:extLst>
              <a:ext uri="{FF2B5EF4-FFF2-40B4-BE49-F238E27FC236}">
                <a16:creationId xmlns:a16="http://schemas.microsoft.com/office/drawing/2014/main" id="{B9EF3D7B-3FD4-444D-B8F0-C2692DD7734D}"/>
              </a:ext>
            </a:extLst>
          </p:cNvPr>
          <p:cNvCxnSpPr>
            <a:cxnSpLocks/>
            <a:stCxn id="49" idx="3"/>
            <a:endCxn id="18" idx="0"/>
          </p:cNvCxnSpPr>
          <p:nvPr/>
        </p:nvCxnSpPr>
        <p:spPr>
          <a:xfrm flipV="1">
            <a:off x="6294037" y="4716549"/>
            <a:ext cx="693888" cy="1270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39018FD5-D33F-4E50-BE93-6694C3A9F556}"/>
              </a:ext>
            </a:extLst>
          </p:cNvPr>
          <p:cNvSpPr txBox="1"/>
          <p:nvPr/>
        </p:nvSpPr>
        <p:spPr>
          <a:xfrm>
            <a:off x="4730756" y="5725569"/>
            <a:ext cx="1563281" cy="523220"/>
          </a:xfrm>
          <a:prstGeom prst="rect">
            <a:avLst/>
          </a:prstGeom>
          <a:noFill/>
          <a:ln>
            <a:solidFill>
              <a:srgbClr val="C00000"/>
            </a:solidFill>
          </a:ln>
        </p:spPr>
        <p:txBody>
          <a:bodyPr wrap="square" rtlCol="0">
            <a:spAutoFit/>
          </a:bodyPr>
          <a:lstStyle/>
          <a:p>
            <a:r>
              <a:rPr lang="en-US" sz="1400" dirty="0"/>
              <a:t>True +</a:t>
            </a:r>
            <a:r>
              <a:rPr lang="en-US" sz="1400" dirty="0" err="1"/>
              <a:t>ve</a:t>
            </a:r>
            <a:r>
              <a:rPr lang="en-US" sz="1400" dirty="0"/>
              <a:t> (positive)</a:t>
            </a:r>
          </a:p>
          <a:p>
            <a:r>
              <a:rPr lang="en-US" sz="1400" dirty="0"/>
              <a:t>(6)</a:t>
            </a:r>
          </a:p>
        </p:txBody>
      </p:sp>
      <p:sp>
        <p:nvSpPr>
          <p:cNvPr id="50" name="TextBox 49">
            <a:extLst>
              <a:ext uri="{FF2B5EF4-FFF2-40B4-BE49-F238E27FC236}">
                <a16:creationId xmlns:a16="http://schemas.microsoft.com/office/drawing/2014/main" id="{63E43FF9-D55C-4ECB-9B2D-367BE6823860}"/>
              </a:ext>
            </a:extLst>
          </p:cNvPr>
          <p:cNvSpPr txBox="1"/>
          <p:nvPr/>
        </p:nvSpPr>
        <p:spPr>
          <a:xfrm>
            <a:off x="4735331" y="3235437"/>
            <a:ext cx="1700493" cy="523220"/>
          </a:xfrm>
          <a:prstGeom prst="rect">
            <a:avLst/>
          </a:prstGeom>
          <a:noFill/>
          <a:ln>
            <a:solidFill>
              <a:srgbClr val="C00000"/>
            </a:solidFill>
          </a:ln>
        </p:spPr>
        <p:txBody>
          <a:bodyPr wrap="square" rtlCol="0">
            <a:spAutoFit/>
          </a:bodyPr>
          <a:lstStyle/>
          <a:p>
            <a:r>
              <a:rPr lang="en-US" sz="1400" dirty="0"/>
              <a:t>False –</a:t>
            </a:r>
            <a:r>
              <a:rPr lang="en-US" sz="1400" dirty="0" err="1"/>
              <a:t>ve</a:t>
            </a:r>
            <a:r>
              <a:rPr lang="en-US" sz="1400" dirty="0"/>
              <a:t> (negative)</a:t>
            </a:r>
          </a:p>
          <a:p>
            <a:r>
              <a:rPr lang="en-US" sz="1400" dirty="0"/>
              <a:t>(2)</a:t>
            </a:r>
          </a:p>
        </p:txBody>
      </p:sp>
      <p:cxnSp>
        <p:nvCxnSpPr>
          <p:cNvPr id="51" name="Straight Arrow Connector 50">
            <a:extLst>
              <a:ext uri="{FF2B5EF4-FFF2-40B4-BE49-F238E27FC236}">
                <a16:creationId xmlns:a16="http://schemas.microsoft.com/office/drawing/2014/main" id="{D084BFBE-139C-4A6D-9FCA-C29DC6193FE5}"/>
              </a:ext>
            </a:extLst>
          </p:cNvPr>
          <p:cNvCxnSpPr>
            <a:cxnSpLocks/>
            <a:stCxn id="50" idx="2"/>
            <a:endCxn id="45" idx="2"/>
          </p:cNvCxnSpPr>
          <p:nvPr/>
        </p:nvCxnSpPr>
        <p:spPr>
          <a:xfrm>
            <a:off x="5585578" y="3758657"/>
            <a:ext cx="913126" cy="904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4FBA320-54D4-4E34-BAD7-0267A58FB787}"/>
              </a:ext>
            </a:extLst>
          </p:cNvPr>
          <p:cNvSpPr txBox="1"/>
          <p:nvPr/>
        </p:nvSpPr>
        <p:spPr>
          <a:xfrm>
            <a:off x="7092281" y="3199029"/>
            <a:ext cx="1594520" cy="523220"/>
          </a:xfrm>
          <a:prstGeom prst="rect">
            <a:avLst/>
          </a:prstGeom>
          <a:noFill/>
          <a:ln>
            <a:solidFill>
              <a:srgbClr val="C00000"/>
            </a:solidFill>
          </a:ln>
        </p:spPr>
        <p:txBody>
          <a:bodyPr wrap="square" rtlCol="0">
            <a:spAutoFit/>
          </a:bodyPr>
          <a:lstStyle/>
          <a:p>
            <a:r>
              <a:rPr lang="en-US" sz="1400" dirty="0"/>
              <a:t>True –</a:t>
            </a:r>
            <a:r>
              <a:rPr lang="en-US" sz="1400" dirty="0" err="1"/>
              <a:t>ve</a:t>
            </a:r>
            <a:r>
              <a:rPr lang="en-US" sz="1400" dirty="0"/>
              <a:t> (negative)</a:t>
            </a:r>
          </a:p>
          <a:p>
            <a:r>
              <a:rPr lang="en-US" sz="1400" dirty="0"/>
              <a:t>(1)</a:t>
            </a:r>
          </a:p>
        </p:txBody>
      </p:sp>
      <p:cxnSp>
        <p:nvCxnSpPr>
          <p:cNvPr id="53" name="Straight Arrow Connector 52">
            <a:extLst>
              <a:ext uri="{FF2B5EF4-FFF2-40B4-BE49-F238E27FC236}">
                <a16:creationId xmlns:a16="http://schemas.microsoft.com/office/drawing/2014/main" id="{43847EC8-DFED-4B86-B251-8F9C725C06C6}"/>
              </a:ext>
            </a:extLst>
          </p:cNvPr>
          <p:cNvCxnSpPr>
            <a:cxnSpLocks/>
            <a:stCxn id="52" idx="2"/>
            <a:endCxn id="30" idx="3"/>
          </p:cNvCxnSpPr>
          <p:nvPr/>
        </p:nvCxnSpPr>
        <p:spPr>
          <a:xfrm>
            <a:off x="7889541" y="3722249"/>
            <a:ext cx="184211" cy="700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A359AA7-ACC1-43C9-A0AF-87EB0E2C4A76}"/>
              </a:ext>
            </a:extLst>
          </p:cNvPr>
          <p:cNvSpPr txBox="1"/>
          <p:nvPr/>
        </p:nvSpPr>
        <p:spPr>
          <a:xfrm>
            <a:off x="7181800" y="5831686"/>
            <a:ext cx="1616668" cy="523220"/>
          </a:xfrm>
          <a:prstGeom prst="rect">
            <a:avLst/>
          </a:prstGeom>
          <a:noFill/>
          <a:ln>
            <a:solidFill>
              <a:srgbClr val="C00000"/>
            </a:solidFill>
          </a:ln>
        </p:spPr>
        <p:txBody>
          <a:bodyPr wrap="square" rtlCol="0">
            <a:spAutoFit/>
          </a:bodyPr>
          <a:lstStyle/>
          <a:p>
            <a:r>
              <a:rPr lang="en-US" sz="1400" dirty="0"/>
              <a:t>False +</a:t>
            </a:r>
            <a:r>
              <a:rPr lang="en-US" sz="1400" dirty="0" err="1"/>
              <a:t>ve</a:t>
            </a:r>
            <a:r>
              <a:rPr lang="en-US" sz="1400" dirty="0"/>
              <a:t> (positive)</a:t>
            </a:r>
          </a:p>
          <a:p>
            <a:r>
              <a:rPr lang="en-US" sz="1400" dirty="0"/>
              <a:t>(1)</a:t>
            </a:r>
          </a:p>
        </p:txBody>
      </p:sp>
      <p:cxnSp>
        <p:nvCxnSpPr>
          <p:cNvPr id="55" name="Straight Arrow Connector 54">
            <a:extLst>
              <a:ext uri="{FF2B5EF4-FFF2-40B4-BE49-F238E27FC236}">
                <a16:creationId xmlns:a16="http://schemas.microsoft.com/office/drawing/2014/main" id="{BD2D1F81-7E81-4C34-933C-7810DEF830F0}"/>
              </a:ext>
            </a:extLst>
          </p:cNvPr>
          <p:cNvCxnSpPr>
            <a:cxnSpLocks/>
            <a:stCxn id="54" idx="0"/>
            <a:endCxn id="24" idx="1"/>
          </p:cNvCxnSpPr>
          <p:nvPr/>
        </p:nvCxnSpPr>
        <p:spPr>
          <a:xfrm flipH="1" flipV="1">
            <a:off x="7489304" y="4732430"/>
            <a:ext cx="500830" cy="1099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874949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3811</TotalTime>
  <Words>854</Words>
  <Application>Microsoft Office PowerPoint</Application>
  <PresentationFormat>On-screen Show (4:3)</PresentationFormat>
  <Paragraphs>163</Paragraphs>
  <Slides>16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Cambria Math</vt:lpstr>
      <vt:lpstr>Wingdings</vt:lpstr>
      <vt:lpstr>Office 佈景主題</vt:lpstr>
      <vt:lpstr>26 Random Forest with Holdout Test</vt:lpstr>
      <vt:lpstr>26 Random Forest with Holdout Test</vt:lpstr>
      <vt:lpstr>26 Random Forest with Holdout Test</vt:lpstr>
      <vt:lpstr>26.1 Split and Setup Model</vt:lpstr>
      <vt:lpstr>26.1 Split and Setup Model</vt:lpstr>
      <vt:lpstr>26.2 Make Prediction</vt:lpstr>
      <vt:lpstr>26.2 Make Prediction</vt:lpstr>
      <vt:lpstr>26.3 Accuracy, Precision, and Recall</vt:lpstr>
      <vt:lpstr>26.3 Accuracy, Precision, and Recall</vt:lpstr>
      <vt:lpstr>26.3 Accuracy, Precision, and Recall</vt:lpstr>
      <vt:lpstr>26.4 Summary</vt:lpstr>
      <vt:lpstr>26.4 Summary</vt:lpstr>
      <vt:lpstr>26.5 Quiz</vt:lpstr>
      <vt:lpstr>26.5 Quiz</vt:lpstr>
      <vt:lpstr>26.5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1348</cp:revision>
  <dcterms:created xsi:type="dcterms:W3CDTF">2018-09-28T16:40:41Z</dcterms:created>
  <dcterms:modified xsi:type="dcterms:W3CDTF">2020-06-22T04:33:12Z</dcterms:modified>
</cp:coreProperties>
</file>