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68" r:id="rId4"/>
    <p:sldId id="269" r:id="rId5"/>
    <p:sldId id="270" r:id="rId6"/>
    <p:sldId id="271" r:id="rId7"/>
    <p:sldId id="266" r:id="rId8"/>
    <p:sldId id="267" r:id="rId9"/>
    <p:sldId id="272" r:id="rId10"/>
    <p:sldId id="259" r:id="rId1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104" d="100"/>
          <a:sy n="104" d="100"/>
        </p:scale>
        <p:origin x="174"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54k2JV3HlFc&amp;list=PL1w8k37X_6L-fBgXCiCsn6ugDsr1Nmfqk&amp;index=10"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54k2JV3HlFc&amp;list=PL1w8k37X_6L-fBgXCiCsn6ugDsr1Nmfqk&amp;index=10"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54k2JV3HlFc&amp;list=PL1w8k37X_6L-fBgXCiCsn6ugDsr1Nmfqk&amp;index=10"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54k2JV3HlFc&amp;list=PL1w8k37X_6L-fBgXCiCsn6ugDsr1Nmfqk&amp;index=10"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54k2JV3HlFc&amp;list=PL1w8k37X_6L-fBgXCiCsn6ugDsr1Nmfqk&amp;index=10"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54k2JV3HlFc&amp;list=PL1w8k37X_6L-fBgXCiCsn6ugDsr1Nmfqk&amp;index=10"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54k2JV3HlFc&amp;list=PL1w8k37X_6L-fBgXCiCsn6ugDsr1Nmfqk&amp;index=10"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 Stem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Stem</a:t>
            </a:r>
            <a:endParaRPr lang="zh-TW" altLang="en-US" b="1" dirty="0">
              <a:solidFill>
                <a:srgbClr val="FFFF00"/>
              </a:solidFill>
            </a:endParaRPr>
          </a:p>
        </p:txBody>
      </p:sp>
      <p:sp>
        <p:nvSpPr>
          <p:cNvPr id="3" name="副標題 2"/>
          <p:cNvSpPr>
            <a:spLocks noGrp="1"/>
          </p:cNvSpPr>
          <p:nvPr>
            <p:ph type="subTitle" idx="1"/>
          </p:nvPr>
        </p:nvSpPr>
        <p:spPr>
          <a:xfrm>
            <a:off x="333872" y="1356857"/>
            <a:ext cx="8352928" cy="10560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Stem</a:t>
            </a:r>
          </a:p>
          <a:p>
            <a:pPr marL="342900" indent="-342900" algn="l">
              <a:buClr>
                <a:srgbClr val="0070C0"/>
              </a:buClr>
              <a:buSzPct val="80000"/>
              <a:buFont typeface="Wingdings" pitchFamily="2" charset="2"/>
              <a:buChar char="u"/>
            </a:pPr>
            <a:r>
              <a:rPr lang="en-US" sz="1800" dirty="0">
                <a:solidFill>
                  <a:schemeClr val="tx1"/>
                </a:solidFill>
              </a:rPr>
              <a:t>Stem reduces the size of words by root words.</a:t>
            </a:r>
          </a:p>
          <a:p>
            <a:pPr marL="342900" indent="-342900" algn="l">
              <a:buClr>
                <a:srgbClr val="0070C0"/>
              </a:buClr>
              <a:buSzPct val="80000"/>
              <a:buFont typeface="Wingdings" pitchFamily="2" charset="2"/>
              <a:buChar char="u"/>
            </a:pPr>
            <a:r>
              <a:rPr lang="en-US" sz="1800" dirty="0">
                <a:solidFill>
                  <a:schemeClr val="tx1"/>
                </a:solidFill>
              </a:rPr>
              <a:t>For example: code, coder, coders, coding, and etc. are reduced to as root ‘code’.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https://www.youtube.com/watch?v=54k2JV3HlFc&amp;list=PL1w8k37X_6L-fBgXCiCsn6ugDsr1Nmfqk&amp;index=10</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22" name="Rectangle: Rounded Corners 21">
            <a:extLst>
              <a:ext uri="{FF2B5EF4-FFF2-40B4-BE49-F238E27FC236}">
                <a16:creationId xmlns:a16="http://schemas.microsoft.com/office/drawing/2014/main" id="{7C009569-7C63-4DBB-B788-2DA25BA6105E}"/>
              </a:ext>
            </a:extLst>
          </p:cNvPr>
          <p:cNvSpPr/>
          <p:nvPr/>
        </p:nvSpPr>
        <p:spPr>
          <a:xfrm>
            <a:off x="1547664" y="342900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Raw Data</a:t>
            </a:r>
          </a:p>
        </p:txBody>
      </p:sp>
      <p:sp>
        <p:nvSpPr>
          <p:cNvPr id="23" name="Rectangle: Rounded Corners 22">
            <a:extLst>
              <a:ext uri="{FF2B5EF4-FFF2-40B4-BE49-F238E27FC236}">
                <a16:creationId xmlns:a16="http://schemas.microsoft.com/office/drawing/2014/main" id="{24FB9322-A326-437E-822F-0F271954C594}"/>
              </a:ext>
            </a:extLst>
          </p:cNvPr>
          <p:cNvSpPr/>
          <p:nvPr/>
        </p:nvSpPr>
        <p:spPr>
          <a:xfrm>
            <a:off x="3754252" y="3429000"/>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Tokenization</a:t>
            </a:r>
          </a:p>
        </p:txBody>
      </p:sp>
      <p:sp>
        <p:nvSpPr>
          <p:cNvPr id="24" name="Arrow: Right 23">
            <a:extLst>
              <a:ext uri="{FF2B5EF4-FFF2-40B4-BE49-F238E27FC236}">
                <a16:creationId xmlns:a16="http://schemas.microsoft.com/office/drawing/2014/main" id="{41106200-CB65-4B22-BEF5-7DD6F58F7DE0}"/>
              </a:ext>
            </a:extLst>
          </p:cNvPr>
          <p:cNvSpPr/>
          <p:nvPr/>
        </p:nvSpPr>
        <p:spPr>
          <a:xfrm>
            <a:off x="3275856" y="3606449"/>
            <a:ext cx="3600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17E117DA-5991-478D-828A-BFCBF66548B0}"/>
              </a:ext>
            </a:extLst>
          </p:cNvPr>
          <p:cNvSpPr/>
          <p:nvPr/>
        </p:nvSpPr>
        <p:spPr>
          <a:xfrm>
            <a:off x="5975369" y="3377358"/>
            <a:ext cx="1512168" cy="93610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sp>
        <p:nvSpPr>
          <p:cNvPr id="26" name="Arrow: Right 25">
            <a:extLst>
              <a:ext uri="{FF2B5EF4-FFF2-40B4-BE49-F238E27FC236}">
                <a16:creationId xmlns:a16="http://schemas.microsoft.com/office/drawing/2014/main" id="{8E34FBF2-677C-49C9-B0F0-66C6CCF694EC}"/>
              </a:ext>
            </a:extLst>
          </p:cNvPr>
          <p:cNvSpPr/>
          <p:nvPr/>
        </p:nvSpPr>
        <p:spPr>
          <a:xfrm>
            <a:off x="5553349" y="3593695"/>
            <a:ext cx="36004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E55DEE17-1420-4930-BEC6-1972EB079F2F}"/>
              </a:ext>
            </a:extLst>
          </p:cNvPr>
          <p:cNvSpPr/>
          <p:nvPr/>
        </p:nvSpPr>
        <p:spPr>
          <a:xfrm>
            <a:off x="6556883" y="4404564"/>
            <a:ext cx="576851" cy="408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8FC35B37-F0F9-4E61-8F41-7592CBA34048}"/>
              </a:ext>
            </a:extLst>
          </p:cNvPr>
          <p:cNvSpPr/>
          <p:nvPr/>
        </p:nvSpPr>
        <p:spPr>
          <a:xfrm>
            <a:off x="6089225" y="5033092"/>
            <a:ext cx="1512168" cy="93610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Vectorization</a:t>
            </a:r>
          </a:p>
        </p:txBody>
      </p:sp>
      <p:sp>
        <p:nvSpPr>
          <p:cNvPr id="29" name="Arrow: Left 28">
            <a:extLst>
              <a:ext uri="{FF2B5EF4-FFF2-40B4-BE49-F238E27FC236}">
                <a16:creationId xmlns:a16="http://schemas.microsoft.com/office/drawing/2014/main" id="{6551899A-19B7-40AE-95ED-02AD070A147E}"/>
              </a:ext>
            </a:extLst>
          </p:cNvPr>
          <p:cNvSpPr/>
          <p:nvPr/>
        </p:nvSpPr>
        <p:spPr>
          <a:xfrm>
            <a:off x="5508104" y="5225298"/>
            <a:ext cx="360040" cy="473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A288E73F-BC15-4143-89F1-E66297A32D04}"/>
              </a:ext>
            </a:extLst>
          </p:cNvPr>
          <p:cNvSpPr/>
          <p:nvPr/>
        </p:nvSpPr>
        <p:spPr>
          <a:xfrm>
            <a:off x="3815915" y="5039840"/>
            <a:ext cx="151216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Algorithm</a:t>
            </a:r>
          </a:p>
        </p:txBody>
      </p:sp>
      <p:sp>
        <p:nvSpPr>
          <p:cNvPr id="31" name="Arrow: Left 30">
            <a:extLst>
              <a:ext uri="{FF2B5EF4-FFF2-40B4-BE49-F238E27FC236}">
                <a16:creationId xmlns:a16="http://schemas.microsoft.com/office/drawing/2014/main" id="{3515D521-9BBF-41DE-B9CC-FFE332253E68}"/>
              </a:ext>
            </a:extLst>
          </p:cNvPr>
          <p:cNvSpPr/>
          <p:nvPr/>
        </p:nvSpPr>
        <p:spPr>
          <a:xfrm>
            <a:off x="3297382" y="5225298"/>
            <a:ext cx="360040" cy="4735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CF5485F4-31C7-48C0-AFF8-20932D45CF33}"/>
              </a:ext>
            </a:extLst>
          </p:cNvPr>
          <p:cNvSpPr/>
          <p:nvPr/>
        </p:nvSpPr>
        <p:spPr>
          <a:xfrm>
            <a:off x="1547899" y="4994014"/>
            <a:ext cx="151216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Spam Filter</a:t>
            </a:r>
          </a:p>
        </p:txBody>
      </p:sp>
      <p:sp>
        <p:nvSpPr>
          <p:cNvPr id="33" name="Rectangle 32">
            <a:extLst>
              <a:ext uri="{FF2B5EF4-FFF2-40B4-BE49-F238E27FC236}">
                <a16:creationId xmlns:a16="http://schemas.microsoft.com/office/drawing/2014/main" id="{DCBCE178-84BA-41B4-814D-A4897A4523D4}"/>
              </a:ext>
            </a:extLst>
          </p:cNvPr>
          <p:cNvSpPr/>
          <p:nvPr/>
        </p:nvSpPr>
        <p:spPr>
          <a:xfrm>
            <a:off x="1331640" y="3229064"/>
            <a:ext cx="6408712" cy="29362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6CFD290-362F-4C05-AEA2-CC5F13BD4706}"/>
              </a:ext>
            </a:extLst>
          </p:cNvPr>
          <p:cNvSpPr txBox="1"/>
          <p:nvPr/>
        </p:nvSpPr>
        <p:spPr>
          <a:xfrm>
            <a:off x="4878274" y="4380374"/>
            <a:ext cx="1350150" cy="369332"/>
          </a:xfrm>
          <a:prstGeom prst="rect">
            <a:avLst/>
          </a:prstGeom>
          <a:solidFill>
            <a:schemeClr val="bg1"/>
          </a:solidFill>
          <a:ln>
            <a:solidFill>
              <a:srgbClr val="C00000"/>
            </a:solidFill>
          </a:ln>
        </p:spPr>
        <p:txBody>
          <a:bodyPr wrap="square" rtlCol="0">
            <a:spAutoFit/>
          </a:bodyPr>
          <a:lstStyle/>
          <a:p>
            <a:r>
              <a:rPr lang="en-US" dirty="0"/>
              <a:t>Token Array</a:t>
            </a:r>
          </a:p>
        </p:txBody>
      </p:sp>
      <p:sp>
        <p:nvSpPr>
          <p:cNvPr id="35" name="TextBox 34">
            <a:extLst>
              <a:ext uri="{FF2B5EF4-FFF2-40B4-BE49-F238E27FC236}">
                <a16:creationId xmlns:a16="http://schemas.microsoft.com/office/drawing/2014/main" id="{EB2CE63F-ACCC-4103-A209-60A383D4451E}"/>
              </a:ext>
            </a:extLst>
          </p:cNvPr>
          <p:cNvSpPr txBox="1"/>
          <p:nvPr/>
        </p:nvSpPr>
        <p:spPr>
          <a:xfrm>
            <a:off x="7225029" y="4445136"/>
            <a:ext cx="1235404" cy="369332"/>
          </a:xfrm>
          <a:prstGeom prst="rect">
            <a:avLst/>
          </a:prstGeom>
          <a:solidFill>
            <a:schemeClr val="bg1"/>
          </a:solidFill>
          <a:ln>
            <a:solidFill>
              <a:srgbClr val="C00000"/>
            </a:solidFill>
          </a:ln>
        </p:spPr>
        <p:txBody>
          <a:bodyPr wrap="square" rtlCol="0">
            <a:spAutoFit/>
          </a:bodyPr>
          <a:lstStyle/>
          <a:p>
            <a:r>
              <a:rPr lang="en-US" dirty="0"/>
              <a:t>Stem Texts</a:t>
            </a:r>
          </a:p>
        </p:txBody>
      </p:sp>
      <p:sp>
        <p:nvSpPr>
          <p:cNvPr id="7" name="Rectangle: Rounded Corners 6">
            <a:extLst>
              <a:ext uri="{FF2B5EF4-FFF2-40B4-BE49-F238E27FC236}">
                <a16:creationId xmlns:a16="http://schemas.microsoft.com/office/drawing/2014/main" id="{2D197C77-6BF0-44D3-B070-F5807A63409A}"/>
              </a:ext>
            </a:extLst>
          </p:cNvPr>
          <p:cNvSpPr/>
          <p:nvPr/>
        </p:nvSpPr>
        <p:spPr>
          <a:xfrm>
            <a:off x="3635896" y="3287087"/>
            <a:ext cx="4176464" cy="11580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15BC2BC-0818-4573-A537-148D1691EC57}"/>
              </a:ext>
            </a:extLst>
          </p:cNvPr>
          <p:cNvSpPr txBox="1"/>
          <p:nvPr/>
        </p:nvSpPr>
        <p:spPr>
          <a:xfrm>
            <a:off x="4739074" y="3008037"/>
            <a:ext cx="1814125" cy="369332"/>
          </a:xfrm>
          <a:prstGeom prst="rect">
            <a:avLst/>
          </a:prstGeom>
          <a:solidFill>
            <a:schemeClr val="bg1"/>
          </a:solidFill>
          <a:ln>
            <a:solidFill>
              <a:srgbClr val="C00000"/>
            </a:solidFill>
          </a:ln>
        </p:spPr>
        <p:txBody>
          <a:bodyPr wrap="square" rtlCol="0">
            <a:spAutoFit/>
          </a:bodyPr>
          <a:lstStyle/>
          <a:p>
            <a:r>
              <a:rPr lang="en-US" dirty="0"/>
              <a:t>Pre-Processing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Stem</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1424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Stem</a:t>
            </a:r>
          </a:p>
          <a:p>
            <a:pPr marL="342900" indent="-342900" algn="l">
              <a:buClr>
                <a:srgbClr val="0070C0"/>
              </a:buClr>
              <a:buSzPct val="80000"/>
              <a:buFont typeface="Wingdings" pitchFamily="2" charset="2"/>
              <a:buChar char="u"/>
            </a:pPr>
            <a:r>
              <a:rPr lang="en-US" sz="1800" dirty="0">
                <a:solidFill>
                  <a:schemeClr val="tx1"/>
                </a:solidFill>
              </a:rPr>
              <a:t>Stem reduces the size of words by root word or word stem.</a:t>
            </a:r>
          </a:p>
          <a:p>
            <a:pPr marL="342900" indent="-342900" algn="l">
              <a:buClr>
                <a:srgbClr val="0070C0"/>
              </a:buClr>
              <a:buSzPct val="80000"/>
              <a:buFont typeface="Wingdings" pitchFamily="2" charset="2"/>
              <a:buChar char="u"/>
            </a:pPr>
            <a:r>
              <a:rPr lang="en-US" sz="1800" dirty="0">
                <a:solidFill>
                  <a:schemeClr val="tx1"/>
                </a:solidFill>
              </a:rPr>
              <a:t>For example: code, coder, coders, coding, and etc. are reduced to as root ‘code’.</a:t>
            </a:r>
          </a:p>
          <a:p>
            <a:pPr marL="342900" indent="-342900" algn="l">
              <a:buClr>
                <a:srgbClr val="0070C0"/>
              </a:buClr>
              <a:buSzPct val="80000"/>
              <a:buFont typeface="Wingdings" pitchFamily="2" charset="2"/>
              <a:buChar char="u"/>
            </a:pPr>
            <a:r>
              <a:rPr lang="en-US" sz="1800" dirty="0">
                <a:solidFill>
                  <a:schemeClr val="tx1"/>
                </a:solidFill>
              </a:rPr>
              <a:t>It is a good idea to use stem word to reduce size for machine learning training.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https://www.youtube.com/watch?v=54k2JV3HlFc&amp;list=PL1w8k37X_6L-fBgXCiCsn6ugDsr1Nmfqk&amp;index=10</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4174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Stem</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39443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Error in Stemming</a:t>
            </a:r>
          </a:p>
          <a:p>
            <a:pPr marL="342900" indent="-342900" algn="l">
              <a:buClr>
                <a:srgbClr val="0070C0"/>
              </a:buClr>
              <a:buSzPct val="80000"/>
              <a:buFont typeface="+mj-lt"/>
              <a:buAutoNum type="arabicPeriod"/>
            </a:pPr>
            <a:r>
              <a:rPr lang="en-US" sz="1800" dirty="0">
                <a:solidFill>
                  <a:schemeClr val="tx1"/>
                </a:solidFill>
              </a:rPr>
              <a:t>Overstemming</a:t>
            </a:r>
          </a:p>
          <a:p>
            <a:pPr marL="800100" lvl="1" indent="-342900" algn="l">
              <a:buClr>
                <a:srgbClr val="0070C0"/>
              </a:buClr>
              <a:buSzPct val="80000"/>
              <a:buFont typeface="Wingdings" pitchFamily="2" charset="2"/>
              <a:buChar char="u"/>
            </a:pPr>
            <a:r>
              <a:rPr lang="en-US" sz="1800" dirty="0">
                <a:solidFill>
                  <a:schemeClr val="tx1"/>
                </a:solidFill>
              </a:rPr>
              <a:t>Too much of word is cut off (meaning lost), for example, University, Universities, Universal, and Universe are same stem of Universe. The reduced causes the original meaning is lost. This should be group into two different groups. First group: University and Universities reduced to stem word University. Second group: Universal and Universe reduced to stem word Universe.</a:t>
            </a:r>
          </a:p>
          <a:p>
            <a:pPr marL="800100" lvl="1" indent="-342900" algn="l">
              <a:buClr>
                <a:srgbClr val="0070C0"/>
              </a:buClr>
              <a:buSzPct val="80000"/>
              <a:buFont typeface="Wingdings" pitchFamily="2" charset="2"/>
              <a:buChar char="u"/>
            </a:pPr>
            <a:r>
              <a:rPr lang="en-US" sz="1800" dirty="0">
                <a:solidFill>
                  <a:schemeClr val="tx1"/>
                </a:solidFill>
              </a:rPr>
              <a:t>2 words of different stems reduced to same stem. </a:t>
            </a:r>
          </a:p>
          <a:p>
            <a:pPr marL="342900" indent="-342900" algn="l">
              <a:buClr>
                <a:srgbClr val="0070C0"/>
              </a:buClr>
              <a:buSzPct val="80000"/>
              <a:buFont typeface="+mj-lt"/>
              <a:buAutoNum type="arabicPeriod" startAt="2"/>
            </a:pPr>
            <a:r>
              <a:rPr lang="en-US" sz="1800" dirty="0">
                <a:solidFill>
                  <a:schemeClr val="tx1"/>
                </a:solidFill>
              </a:rPr>
              <a:t>Understemming</a:t>
            </a:r>
          </a:p>
          <a:p>
            <a:pPr marL="800100" lvl="1" indent="-342900" algn="l">
              <a:buClr>
                <a:srgbClr val="0070C0"/>
              </a:buClr>
              <a:buSzPct val="80000"/>
              <a:buFont typeface="Wingdings" pitchFamily="2" charset="2"/>
              <a:buChar char="u"/>
            </a:pPr>
            <a:r>
              <a:rPr lang="en-US" sz="1800" dirty="0">
                <a:solidFill>
                  <a:schemeClr val="tx1"/>
                </a:solidFill>
              </a:rPr>
              <a:t>2 Words of same stem mapped to different stems. For example, we have Data and Datum. The Data is reduced to </a:t>
            </a:r>
            <a:r>
              <a:rPr lang="en-US" sz="1800" dirty="0" err="1">
                <a:solidFill>
                  <a:schemeClr val="tx1"/>
                </a:solidFill>
              </a:rPr>
              <a:t>Dat</a:t>
            </a:r>
            <a:r>
              <a:rPr lang="en-US" sz="1800" dirty="0">
                <a:solidFill>
                  <a:schemeClr val="tx1"/>
                </a:solidFill>
              </a:rPr>
              <a:t> and </a:t>
            </a:r>
            <a:r>
              <a:rPr lang="en-US" sz="1800" dirty="0" err="1">
                <a:solidFill>
                  <a:schemeClr val="tx1"/>
                </a:solidFill>
              </a:rPr>
              <a:t>Dtatum</a:t>
            </a:r>
            <a:r>
              <a:rPr lang="en-US" sz="1800" dirty="0">
                <a:solidFill>
                  <a:schemeClr val="tx1"/>
                </a:solidFill>
              </a:rPr>
              <a:t> is reduced to </a:t>
            </a:r>
            <a:r>
              <a:rPr lang="en-US" sz="1800" dirty="0" err="1">
                <a:solidFill>
                  <a:schemeClr val="tx1"/>
                </a:solidFill>
              </a:rPr>
              <a:t>Datu</a:t>
            </a:r>
            <a:r>
              <a:rPr lang="en-US" sz="1800" dirty="0">
                <a:solidFill>
                  <a:schemeClr val="tx1"/>
                </a:solidFill>
              </a:rPr>
              <a:t>. This is the understemming.</a:t>
            </a:r>
          </a:p>
          <a:p>
            <a:pPr marL="800100" lvl="1"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https://www.youtube.com/watch?v=54k2JV3HlFc&amp;list=PL1w8k37X_6L-fBgXCiCsn6ugDsr1Nmfqk&amp;index=10</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3227650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Stem</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13520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Why is Stemming so Useful?</a:t>
            </a:r>
          </a:p>
          <a:p>
            <a:pPr marL="342900" indent="-342900" algn="l">
              <a:buClr>
                <a:srgbClr val="0070C0"/>
              </a:buClr>
              <a:buSzPct val="80000"/>
              <a:buFont typeface="Wingdings" pitchFamily="2" charset="2"/>
              <a:buChar char="u"/>
            </a:pPr>
            <a:r>
              <a:rPr lang="en-US" sz="1800" dirty="0">
                <a:solidFill>
                  <a:schemeClr val="tx1"/>
                </a:solidFill>
              </a:rPr>
              <a:t>Reduce the corpus (Collected words) of words the model needs to work with.</a:t>
            </a:r>
          </a:p>
          <a:p>
            <a:pPr marL="342900" indent="-342900" algn="l">
              <a:buClr>
                <a:srgbClr val="0070C0"/>
              </a:buClr>
              <a:buSzPct val="80000"/>
              <a:buFont typeface="Wingdings" pitchFamily="2" charset="2"/>
              <a:buChar char="u"/>
            </a:pPr>
            <a:r>
              <a:rPr lang="en-US" sz="1800" dirty="0">
                <a:solidFill>
                  <a:schemeClr val="tx1"/>
                </a:solidFill>
              </a:rPr>
              <a:t>Explicitly correlates words with similar meaning. For example, These words w1, w2, w3 are correlated to word w.</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https://www.youtube.com/watch?v=54k2JV3HlFc&amp;list=PL1w8k37X_6L-fBgXCiCsn6ugDsr1Nmfqk&amp;index=10</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65794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 Stem</a:t>
            </a:r>
            <a:endParaRPr lang="zh-TW" altLang="en-US" b="1" dirty="0">
              <a:solidFill>
                <a:srgbClr val="FFFF00"/>
              </a:solidFill>
            </a:endParaRPr>
          </a:p>
        </p:txBody>
      </p:sp>
      <p:sp>
        <p:nvSpPr>
          <p:cNvPr id="3" name="副標題 2"/>
          <p:cNvSpPr>
            <a:spLocks noGrp="1"/>
          </p:cNvSpPr>
          <p:nvPr>
            <p:ph type="subTitle" idx="1"/>
          </p:nvPr>
        </p:nvSpPr>
        <p:spPr>
          <a:xfrm>
            <a:off x="333872" y="1356856"/>
            <a:ext cx="8352928" cy="22881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Stemming Algorithms</a:t>
            </a:r>
          </a:p>
          <a:p>
            <a:pPr marL="342900" indent="-342900" algn="l">
              <a:buClr>
                <a:srgbClr val="0070C0"/>
              </a:buClr>
              <a:buSzPct val="80000"/>
              <a:buFont typeface="Wingdings" pitchFamily="2" charset="2"/>
              <a:buChar char="u"/>
            </a:pPr>
            <a:r>
              <a:rPr lang="en-US" sz="1800" dirty="0">
                <a:solidFill>
                  <a:schemeClr val="tx1"/>
                </a:solidFill>
              </a:rPr>
              <a:t>The Stemming algorithms are included in NLTK package. We will discussed the following:</a:t>
            </a:r>
          </a:p>
          <a:p>
            <a:pPr marL="800100" lvl="1" indent="-342900" algn="l">
              <a:buClr>
                <a:srgbClr val="0070C0"/>
              </a:buClr>
              <a:buSzPct val="80000"/>
              <a:buFont typeface="Wingdings" pitchFamily="2" charset="2"/>
              <a:buChar char="u"/>
            </a:pPr>
            <a:r>
              <a:rPr lang="en-US" sz="1800" dirty="0">
                <a:solidFill>
                  <a:schemeClr val="tx1"/>
                </a:solidFill>
              </a:rPr>
              <a:t>Porter Stemmer</a:t>
            </a:r>
          </a:p>
          <a:p>
            <a:pPr marL="800100" lvl="1" indent="-342900" algn="l">
              <a:buClr>
                <a:srgbClr val="0070C0"/>
              </a:buClr>
              <a:buSzPct val="80000"/>
              <a:buFont typeface="Wingdings" pitchFamily="2" charset="2"/>
              <a:buChar char="u"/>
            </a:pPr>
            <a:r>
              <a:rPr lang="en-US" sz="1800" dirty="0">
                <a:solidFill>
                  <a:schemeClr val="tx1"/>
                </a:solidFill>
              </a:rPr>
              <a:t>Snowball Stemmer</a:t>
            </a:r>
          </a:p>
          <a:p>
            <a:pPr marL="800100" lvl="1" indent="-342900" algn="l">
              <a:buClr>
                <a:srgbClr val="0070C0"/>
              </a:buClr>
              <a:buSzPct val="80000"/>
              <a:buFont typeface="Wingdings" pitchFamily="2" charset="2"/>
              <a:buChar char="u"/>
            </a:pPr>
            <a:r>
              <a:rPr lang="en-US" sz="1800" dirty="0">
                <a:solidFill>
                  <a:schemeClr val="tx1"/>
                </a:solidFill>
              </a:rPr>
              <a:t>Lancaster Stemmer</a:t>
            </a:r>
          </a:p>
          <a:p>
            <a:pPr marL="800100" lvl="1" indent="-342900" algn="l">
              <a:buClr>
                <a:srgbClr val="0070C0"/>
              </a:buClr>
              <a:buSzPct val="80000"/>
              <a:buFont typeface="Wingdings" pitchFamily="2" charset="2"/>
              <a:buChar char="u"/>
            </a:pPr>
            <a:r>
              <a:rPr lang="en-US" sz="1800" dirty="0">
                <a:solidFill>
                  <a:schemeClr val="tx1"/>
                </a:solidFill>
              </a:rPr>
              <a:t>Regex-based Stemmer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https://www.youtube.com/watch?v=54k2JV3HlFc&amp;list=PL1w8k37X_6L-fBgXCiCsn6ugDsr1Nmfqk&amp;index=10</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412047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10.1 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473554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10.1 Quiz</a:t>
            </a:r>
            <a:endParaRPr lang="zh-TW" altLang="en-US" b="1" dirty="0">
              <a:solidFill>
                <a:srgbClr val="FFFF00"/>
              </a:solidFill>
            </a:endParaRPr>
          </a:p>
        </p:txBody>
      </p:sp>
      <p:sp>
        <p:nvSpPr>
          <p:cNvPr id="3" name="副標題 2"/>
          <p:cNvSpPr>
            <a:spLocks noGrp="1"/>
          </p:cNvSpPr>
          <p:nvPr>
            <p:ph type="subTitle" idx="1"/>
          </p:nvPr>
        </p:nvSpPr>
        <p:spPr>
          <a:xfrm>
            <a:off x="425697" y="1259368"/>
            <a:ext cx="8106743" cy="34657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solidFill>
                  <a:schemeClr val="tx1"/>
                </a:solidFill>
              </a:rPr>
              <a:t>1. What is stemming?</a:t>
            </a:r>
          </a:p>
          <a:p>
            <a:pPr marL="342900" indent="-342900" algn="l">
              <a:buClr>
                <a:srgbClr val="0070C0"/>
              </a:buClr>
              <a:buSzPct val="80000"/>
              <a:buFont typeface="Wingdings" pitchFamily="2" charset="2"/>
              <a:buChar char="u"/>
            </a:pPr>
            <a:r>
              <a:rPr lang="en-US" sz="1800" dirty="0">
                <a:solidFill>
                  <a:schemeClr val="tx1"/>
                </a:solidFill>
              </a:rPr>
              <a:t>Ans: Stemming reduces the size of words by root words.</a:t>
            </a:r>
          </a:p>
          <a:p>
            <a:pPr marL="342900" indent="-342900" algn="l">
              <a:buClr>
                <a:srgbClr val="0070C0"/>
              </a:buClr>
              <a:buSzPct val="80000"/>
              <a:buFont typeface="Wingdings" pitchFamily="2" charset="2"/>
              <a:buChar char="u"/>
            </a:pPr>
            <a:r>
              <a:rPr lang="en-US" sz="1800" dirty="0">
                <a:solidFill>
                  <a:schemeClr val="tx1"/>
                </a:solidFill>
              </a:rPr>
              <a:t>2. What is Overstemming?</a:t>
            </a:r>
          </a:p>
          <a:p>
            <a:pPr marL="342900" indent="-342900" algn="l">
              <a:buClr>
                <a:srgbClr val="0070C0"/>
              </a:buClr>
              <a:buSzPct val="80000"/>
              <a:buFont typeface="Wingdings" pitchFamily="2" charset="2"/>
              <a:buChar char="u"/>
            </a:pPr>
            <a:r>
              <a:rPr lang="en-US" sz="1800" dirty="0">
                <a:solidFill>
                  <a:schemeClr val="tx1"/>
                </a:solidFill>
              </a:rPr>
              <a:t>Too much of word is cut off (meaning lost), for example, University, Universities, Universal, and Universe are same stem of Universe. The reduced causes the original meaning is lost. </a:t>
            </a:r>
          </a:p>
          <a:p>
            <a:pPr marL="342900" indent="-342900" algn="l">
              <a:buClr>
                <a:srgbClr val="0070C0"/>
              </a:buClr>
              <a:buSzPct val="80000"/>
              <a:buFont typeface="Wingdings" pitchFamily="2" charset="2"/>
              <a:buChar char="u"/>
            </a:pPr>
            <a:r>
              <a:rPr lang="en-US" sz="1800" dirty="0">
                <a:solidFill>
                  <a:schemeClr val="tx1"/>
                </a:solidFill>
              </a:rPr>
              <a:t>3. What is understemming?</a:t>
            </a:r>
          </a:p>
          <a:p>
            <a:pPr marL="342900" indent="-342900" algn="l">
              <a:buClr>
                <a:srgbClr val="0070C0"/>
              </a:buClr>
              <a:buSzPct val="80000"/>
              <a:buFont typeface="Wingdings" pitchFamily="2" charset="2"/>
              <a:buChar char="u"/>
            </a:pPr>
            <a:r>
              <a:rPr lang="en-US" sz="1800" dirty="0">
                <a:solidFill>
                  <a:schemeClr val="tx1"/>
                </a:solidFill>
              </a:rPr>
              <a:t>Ans: 2 Words of same stem mapped to different stems. For example, we have Data and Datum. The Data is reduced to </a:t>
            </a:r>
            <a:r>
              <a:rPr lang="en-US" sz="1800" dirty="0" err="1">
                <a:solidFill>
                  <a:schemeClr val="tx1"/>
                </a:solidFill>
              </a:rPr>
              <a:t>Dat</a:t>
            </a:r>
            <a:r>
              <a:rPr lang="en-US" sz="1800" dirty="0">
                <a:solidFill>
                  <a:schemeClr val="tx1"/>
                </a:solidFill>
              </a:rPr>
              <a:t> and </a:t>
            </a:r>
            <a:r>
              <a:rPr lang="en-US" sz="1800" dirty="0" err="1">
                <a:solidFill>
                  <a:schemeClr val="tx1"/>
                </a:solidFill>
              </a:rPr>
              <a:t>Dtatum</a:t>
            </a:r>
            <a:r>
              <a:rPr lang="en-US" sz="1800" dirty="0">
                <a:solidFill>
                  <a:schemeClr val="tx1"/>
                </a:solidFill>
              </a:rPr>
              <a:t> is reduced to </a:t>
            </a:r>
            <a:r>
              <a:rPr lang="en-US" sz="1800" dirty="0" err="1">
                <a:solidFill>
                  <a:schemeClr val="tx1"/>
                </a:solidFill>
              </a:rPr>
              <a:t>Datu</a:t>
            </a:r>
            <a:r>
              <a:rPr lang="en-US" sz="1800" dirty="0">
                <a:solidFill>
                  <a:schemeClr val="tx1"/>
                </a:solidFill>
              </a:rPr>
              <a:t>. This is the understemming.</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https://www.youtube.com/watch?v=54k2JV3HlFc&amp;list=PL1w8k37X_6L-fBgXCiCsn6ugDsr1Nmfqk&amp;index=10</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77444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10.1 Quiz</a:t>
            </a:r>
            <a:endParaRPr lang="zh-TW" altLang="en-US" b="1" dirty="0">
              <a:solidFill>
                <a:srgbClr val="FFFF00"/>
              </a:solidFill>
            </a:endParaRPr>
          </a:p>
        </p:txBody>
      </p:sp>
      <p:sp>
        <p:nvSpPr>
          <p:cNvPr id="3" name="副標題 2"/>
          <p:cNvSpPr>
            <a:spLocks noGrp="1"/>
          </p:cNvSpPr>
          <p:nvPr>
            <p:ph type="subTitle" idx="1"/>
          </p:nvPr>
        </p:nvSpPr>
        <p:spPr>
          <a:xfrm>
            <a:off x="425697" y="1259368"/>
            <a:ext cx="8106743" cy="29617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Quiz</a:t>
            </a:r>
          </a:p>
          <a:p>
            <a:pPr marL="342900" indent="-342900" algn="l">
              <a:buClr>
                <a:srgbClr val="0070C0"/>
              </a:buClr>
              <a:buSzPct val="80000"/>
              <a:buFont typeface="Wingdings" pitchFamily="2" charset="2"/>
              <a:buChar char="u"/>
            </a:pPr>
            <a:r>
              <a:rPr lang="en-US" sz="1800" dirty="0">
                <a:solidFill>
                  <a:schemeClr val="tx1"/>
                </a:solidFill>
              </a:rPr>
              <a:t>4. Why is Stemming so Useful?</a:t>
            </a:r>
          </a:p>
          <a:p>
            <a:pPr marL="342900" indent="-342900" algn="l">
              <a:buClr>
                <a:srgbClr val="0070C0"/>
              </a:buClr>
              <a:buSzPct val="80000"/>
              <a:buFont typeface="Wingdings" pitchFamily="2" charset="2"/>
              <a:buChar char="u"/>
            </a:pPr>
            <a:r>
              <a:rPr lang="en-US" sz="1800" dirty="0">
                <a:solidFill>
                  <a:schemeClr val="tx1"/>
                </a:solidFill>
              </a:rPr>
              <a:t>Ans: </a:t>
            </a:r>
          </a:p>
          <a:p>
            <a:pPr marL="342900" indent="-342900" algn="l">
              <a:buClr>
                <a:srgbClr val="0070C0"/>
              </a:buClr>
              <a:buSzPct val="80000"/>
              <a:buFont typeface="Wingdings" pitchFamily="2" charset="2"/>
              <a:buChar char="u"/>
            </a:pPr>
            <a:r>
              <a:rPr lang="en-US" sz="1800" dirty="0">
                <a:solidFill>
                  <a:schemeClr val="tx1"/>
                </a:solidFill>
              </a:rPr>
              <a:t>a) Reduce the corpus (Collected words) of words the model needs to work with.</a:t>
            </a:r>
          </a:p>
          <a:p>
            <a:pPr marL="342900" indent="-342900" algn="l">
              <a:buClr>
                <a:srgbClr val="0070C0"/>
              </a:buClr>
              <a:buSzPct val="80000"/>
              <a:buFont typeface="Wingdings" pitchFamily="2" charset="2"/>
              <a:buChar char="u"/>
            </a:pPr>
            <a:r>
              <a:rPr lang="en-US" sz="1800" dirty="0">
                <a:solidFill>
                  <a:schemeClr val="tx1"/>
                </a:solidFill>
              </a:rPr>
              <a:t>b) Explicitly correlates words with similar meaning. For example, These words w1, w2, w3 are correlated to word w.</a:t>
            </a:r>
          </a:p>
          <a:p>
            <a:pPr marL="342900" indent="-342900" algn="l">
              <a:buClr>
                <a:srgbClr val="0070C0"/>
              </a:buClr>
              <a:buSzPct val="80000"/>
              <a:buFont typeface="Wingdings" pitchFamily="2" charset="2"/>
              <a:buChar char="u"/>
            </a:pPr>
            <a:r>
              <a:rPr lang="en-US" sz="1800" dirty="0">
                <a:solidFill>
                  <a:schemeClr val="tx1"/>
                </a:solidFill>
              </a:rPr>
              <a:t>5. What kinds of stemming algorithm that NLTK provide? </a:t>
            </a:r>
          </a:p>
          <a:p>
            <a:pPr marL="342900" indent="-342900" algn="l">
              <a:buClr>
                <a:srgbClr val="0070C0"/>
              </a:buClr>
              <a:buSzPct val="80000"/>
              <a:buFont typeface="Wingdings" pitchFamily="2" charset="2"/>
              <a:buChar char="u"/>
            </a:pPr>
            <a:r>
              <a:rPr lang="en-US" sz="1800" dirty="0">
                <a:solidFill>
                  <a:schemeClr val="tx1"/>
                </a:solidFill>
              </a:rPr>
              <a:t>Ans: Porter Stemmer, Snowball Stemmer, Lancaster Stemmer, and Regex-based Stemmer.</a:t>
            </a:r>
          </a:p>
          <a:p>
            <a:pPr marL="342900" indent="-342900" algn="l">
              <a:buClr>
                <a:srgbClr val="0070C0"/>
              </a:buClr>
              <a:buSzPct val="80000"/>
              <a:buFont typeface="Wingdings" pitchFamily="2" charset="2"/>
              <a:buChar char="u"/>
            </a:pPr>
            <a:endParaRPr lang="en-US" sz="1800" dirty="0">
              <a:solidFill>
                <a:schemeClr val="tx1"/>
              </a:solidFill>
            </a:endParaRP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https://www.youtube.com/watch?v=54k2JV3HlFc&amp;list=PL1w8k37X_6L-fBgXCiCsn6ugDsr1Nmfqk&amp;index=10</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6020918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1618</TotalTime>
  <Words>686</Words>
  <Application>Microsoft Office PowerPoint</Application>
  <PresentationFormat>On-screen Show (4:3)</PresentationFormat>
  <Paragraphs>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佈景主題</vt:lpstr>
      <vt:lpstr>10 Stem</vt:lpstr>
      <vt:lpstr>10 Stem</vt:lpstr>
      <vt:lpstr>10 Stem</vt:lpstr>
      <vt:lpstr>10 Stem</vt:lpstr>
      <vt:lpstr>10 Stem</vt:lpstr>
      <vt:lpstr>10 Stem</vt:lpstr>
      <vt:lpstr>10.1 Quiz</vt:lpstr>
      <vt:lpstr>10.1 Quiz</vt:lpstr>
      <vt:lpstr>10.1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658</cp:revision>
  <dcterms:created xsi:type="dcterms:W3CDTF">2018-09-28T16:40:41Z</dcterms:created>
  <dcterms:modified xsi:type="dcterms:W3CDTF">2020-06-18T21:23:09Z</dcterms:modified>
</cp:coreProperties>
</file>