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68" r:id="rId4"/>
    <p:sldId id="269" r:id="rId5"/>
    <p:sldId id="272" r:id="rId6"/>
    <p:sldId id="270" r:id="rId7"/>
    <p:sldId id="273" r:id="rId8"/>
    <p:sldId id="271" r:id="rId9"/>
    <p:sldId id="274" r:id="rId10"/>
    <p:sldId id="275" r:id="rId11"/>
    <p:sldId id="276" r:id="rId12"/>
    <p:sldId id="277" r:id="rId13"/>
    <p:sldId id="266" r:id="rId14"/>
    <p:sldId id="267" r:id="rId15"/>
    <p:sldId id="259"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104" d="100"/>
          <a:sy n="104" d="100"/>
        </p:scale>
        <p:origin x="174"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2020/6/17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2020/6/17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QWnjPv2YfhA&amp;list=PL1w8k37X_6L-fBgXCiCsn6ugDsr1Nmfqk&amp;index=5"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QWnjPv2YfhA&amp;list=PL1w8k37X_6L-fBgXCiCsn6ugDsr1Nmfqk&amp;index=5"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QWnjPv2YfhA&amp;list=PL1w8k37X_6L-fBgXCiCsn6ugDsr1Nmfqk&amp;index=5"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QWnjPv2YfhA&amp;list=PL1w8k37X_6L-fBgXCiCsn6ugDsr1Nmfqk&amp;index=5"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QWnjPv2YfhA&amp;list=PL1w8k37X_6L-fBgXCiCsn6ugDsr1Nmfqk&amp;index=5"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QWnjPv2YfhA&amp;list=PL1w8k37X_6L-fBgXCiCsn6ugDsr1Nmfqk&amp;index=5"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QWnjPv2YfhA&amp;list=PL1w8k37X_6L-fBgXCiCsn6ugDsr1Nmfqk&amp;index=5"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QWnjPv2YfhA&amp;list=PL1w8k37X_6L-fBgXCiCsn6ugDsr1Nmfqk&amp;index=5" TargetMode="Externa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 Explore Data</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5.3 Count Missing Data</a:t>
            </a:r>
            <a:endParaRPr lang="zh-TW" altLang="en-US" b="1" dirty="0">
              <a:solidFill>
                <a:srgbClr val="FFFF00"/>
              </a:solidFill>
            </a:endParaRPr>
          </a:p>
        </p:txBody>
      </p:sp>
      <p:sp>
        <p:nvSpPr>
          <p:cNvPr id="3" name="副標題 2"/>
          <p:cNvSpPr>
            <a:spLocks noGrp="1"/>
          </p:cNvSpPr>
          <p:nvPr>
            <p:ph type="subTitle" idx="1"/>
          </p:nvPr>
        </p:nvSpPr>
        <p:spPr>
          <a:xfrm>
            <a:off x="333872" y="1356856"/>
            <a:ext cx="8352928" cy="7039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Explore Dataset: </a:t>
            </a:r>
            <a:r>
              <a:rPr lang="en-US" sz="1800" b="1" dirty="0" err="1">
                <a:solidFill>
                  <a:schemeClr val="tx1"/>
                </a:solidFill>
              </a:rPr>
              <a:t>SMSSPamCollection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Count Missing Data</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https://www.youtube.com/watch?v=QWnjPv2YfhA&amp;list=PL1w8k37X_6L-fBgXCiCsn6ugDsr1Nmfqk&amp;index=5</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9" name="Picture 8">
            <a:extLst>
              <a:ext uri="{FF2B5EF4-FFF2-40B4-BE49-F238E27FC236}">
                <a16:creationId xmlns:a16="http://schemas.microsoft.com/office/drawing/2014/main" id="{6F771238-C39E-439C-85F3-EDE960836641}"/>
              </a:ext>
            </a:extLst>
          </p:cNvPr>
          <p:cNvPicPr>
            <a:picLocks noChangeAspect="1"/>
          </p:cNvPicPr>
          <p:nvPr/>
        </p:nvPicPr>
        <p:blipFill>
          <a:blip r:embed="rId3"/>
          <a:stretch>
            <a:fillRect/>
          </a:stretch>
        </p:blipFill>
        <p:spPr>
          <a:xfrm>
            <a:off x="2123728" y="2286657"/>
            <a:ext cx="5772150" cy="657225"/>
          </a:xfrm>
          <a:prstGeom prst="rect">
            <a:avLst/>
          </a:prstGeom>
          <a:ln>
            <a:solidFill>
              <a:srgbClr val="C00000"/>
            </a:solidFill>
          </a:ln>
        </p:spPr>
      </p:pic>
      <p:pic>
        <p:nvPicPr>
          <p:cNvPr id="10" name="Picture 9">
            <a:extLst>
              <a:ext uri="{FF2B5EF4-FFF2-40B4-BE49-F238E27FC236}">
                <a16:creationId xmlns:a16="http://schemas.microsoft.com/office/drawing/2014/main" id="{DAC5B1D2-C23E-4E70-BF70-23E8C649C46E}"/>
              </a:ext>
            </a:extLst>
          </p:cNvPr>
          <p:cNvPicPr>
            <a:picLocks noChangeAspect="1"/>
          </p:cNvPicPr>
          <p:nvPr/>
        </p:nvPicPr>
        <p:blipFill>
          <a:blip r:embed="rId4"/>
          <a:stretch>
            <a:fillRect/>
          </a:stretch>
        </p:blipFill>
        <p:spPr>
          <a:xfrm>
            <a:off x="3059832" y="3106528"/>
            <a:ext cx="2247900" cy="371475"/>
          </a:xfrm>
          <a:prstGeom prst="rect">
            <a:avLst/>
          </a:prstGeom>
          <a:ln>
            <a:solidFill>
              <a:srgbClr val="C00000"/>
            </a:solidFill>
          </a:ln>
        </p:spPr>
      </p:pic>
    </p:spTree>
    <p:extLst>
      <p:ext uri="{BB962C8B-B14F-4D97-AF65-F5344CB8AC3E}">
        <p14:creationId xmlns:p14="http://schemas.microsoft.com/office/powerpoint/2010/main" val="4275733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5.4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555223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5.4 Summary</a:t>
            </a:r>
            <a:endParaRPr lang="zh-TW" altLang="en-US" b="1" dirty="0">
              <a:solidFill>
                <a:srgbClr val="FFFF00"/>
              </a:solidFill>
            </a:endParaRPr>
          </a:p>
        </p:txBody>
      </p:sp>
      <p:sp>
        <p:nvSpPr>
          <p:cNvPr id="3" name="副標題 2"/>
          <p:cNvSpPr>
            <a:spLocks noGrp="1"/>
          </p:cNvSpPr>
          <p:nvPr>
            <p:ph type="subTitle" idx="1"/>
          </p:nvPr>
        </p:nvSpPr>
        <p:spPr>
          <a:xfrm>
            <a:off x="333872" y="1356856"/>
            <a:ext cx="8352928" cy="17121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Summary</a:t>
            </a:r>
          </a:p>
          <a:p>
            <a:pPr marL="342900" indent="-342900" algn="l">
              <a:buClr>
                <a:srgbClr val="0070C0"/>
              </a:buClr>
              <a:buSzPct val="80000"/>
              <a:buFont typeface="Wingdings" pitchFamily="2" charset="2"/>
              <a:buChar char="u"/>
            </a:pPr>
            <a:r>
              <a:rPr lang="en-US" sz="1800" dirty="0">
                <a:solidFill>
                  <a:schemeClr val="tx1"/>
                </a:solidFill>
              </a:rPr>
              <a:t>We explore:</a:t>
            </a:r>
          </a:p>
          <a:p>
            <a:pPr marL="342900" indent="-342900" algn="l">
              <a:buClr>
                <a:srgbClr val="0070C0"/>
              </a:buClr>
              <a:buSzPct val="80000"/>
              <a:buFont typeface="Wingdings" pitchFamily="2" charset="2"/>
              <a:buChar char="u"/>
            </a:pPr>
            <a:r>
              <a:rPr lang="en-US" sz="1800" dirty="0">
                <a:solidFill>
                  <a:schemeClr val="tx1"/>
                </a:solidFill>
              </a:rPr>
              <a:t>1) Count row/</a:t>
            </a:r>
            <a:r>
              <a:rPr lang="en-US" sz="1800" dirty="0" err="1">
                <a:solidFill>
                  <a:schemeClr val="tx1"/>
                </a:solidFill>
              </a:rPr>
              <a:t>coulmn</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2) Count Ham/Spam</a:t>
            </a:r>
          </a:p>
          <a:p>
            <a:pPr marL="342900" indent="-342900" algn="l">
              <a:buClr>
                <a:srgbClr val="0070C0"/>
              </a:buClr>
              <a:buSzPct val="80000"/>
              <a:buFont typeface="Wingdings" pitchFamily="2" charset="2"/>
              <a:buChar char="u"/>
            </a:pPr>
            <a:r>
              <a:rPr lang="en-US" sz="1800" dirty="0">
                <a:solidFill>
                  <a:schemeClr val="tx1"/>
                </a:solidFill>
              </a:rPr>
              <a:t>3) Count missing data</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https://www.youtube.com/watch?v=QWnjPv2YfhA&amp;list=PL1w8k37X_6L-fBgXCiCsn6ugDsr1Nmfqk&amp;index=5</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274945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5.5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47355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5.5 Quiz</a:t>
            </a:r>
            <a:endParaRPr lang="zh-TW" altLang="en-US" b="1" dirty="0">
              <a:solidFill>
                <a:srgbClr val="FFFF00"/>
              </a:solidFill>
            </a:endParaRPr>
          </a:p>
        </p:txBody>
      </p:sp>
      <p:sp>
        <p:nvSpPr>
          <p:cNvPr id="3" name="副標題 2"/>
          <p:cNvSpPr>
            <a:spLocks noGrp="1"/>
          </p:cNvSpPr>
          <p:nvPr>
            <p:ph type="subTitle" idx="1"/>
          </p:nvPr>
        </p:nvSpPr>
        <p:spPr>
          <a:xfrm>
            <a:off x="425697" y="1259368"/>
            <a:ext cx="8106743" cy="36818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a:p>
            <a:pPr marL="342900" indent="-342900" algn="l">
              <a:buClr>
                <a:srgbClr val="0070C0"/>
              </a:buClr>
              <a:buSzPct val="80000"/>
              <a:buFont typeface="Wingdings" pitchFamily="2" charset="2"/>
              <a:buChar char="u"/>
            </a:pPr>
            <a:r>
              <a:rPr lang="en-US" sz="1800" dirty="0">
                <a:solidFill>
                  <a:schemeClr val="tx1"/>
                </a:solidFill>
              </a:rPr>
              <a:t>1. How to count the row and column?</a:t>
            </a:r>
          </a:p>
          <a:p>
            <a:pPr marL="342900" indent="-342900" algn="l">
              <a:buClr>
                <a:srgbClr val="0070C0"/>
              </a:buClr>
              <a:buSzPct val="80000"/>
              <a:buFont typeface="Wingdings" pitchFamily="2" charset="2"/>
              <a:buChar char="u"/>
            </a:pPr>
            <a:r>
              <a:rPr lang="en-US" sz="1800" dirty="0">
                <a:solidFill>
                  <a:schemeClr val="tx1"/>
                </a:solidFill>
              </a:rPr>
              <a:t>Ans: print(</a:t>
            </a:r>
            <a:r>
              <a:rPr lang="en-US" sz="1800" dirty="0" err="1">
                <a:solidFill>
                  <a:schemeClr val="tx1"/>
                </a:solidFill>
              </a:rPr>
              <a:t>f'Input</a:t>
            </a:r>
            <a:r>
              <a:rPr lang="en-US" sz="1800" dirty="0">
                <a:solidFill>
                  <a:schemeClr val="tx1"/>
                </a:solidFill>
              </a:rPr>
              <a:t> dataset {</a:t>
            </a:r>
            <a:r>
              <a:rPr lang="en-US" sz="1800" dirty="0" err="1">
                <a:solidFill>
                  <a:schemeClr val="tx1"/>
                </a:solidFill>
              </a:rPr>
              <a:t>len</a:t>
            </a:r>
            <a:r>
              <a:rPr lang="en-US" sz="1800" dirty="0">
                <a:solidFill>
                  <a:schemeClr val="tx1"/>
                </a:solidFill>
              </a:rPr>
              <a:t>(dataset)} row and {</a:t>
            </a:r>
            <a:r>
              <a:rPr lang="en-US" sz="1800" dirty="0" err="1">
                <a:solidFill>
                  <a:schemeClr val="tx1"/>
                </a:solidFill>
              </a:rPr>
              <a:t>len</a:t>
            </a:r>
            <a:r>
              <a:rPr lang="en-US" sz="1800" dirty="0">
                <a:solidFill>
                  <a:schemeClr val="tx1"/>
                </a:solidFill>
              </a:rPr>
              <a:t>(</a:t>
            </a:r>
            <a:r>
              <a:rPr lang="en-US" sz="1800" dirty="0" err="1">
                <a:solidFill>
                  <a:schemeClr val="tx1"/>
                </a:solidFill>
              </a:rPr>
              <a:t>dataset.columns</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2. How to count the label with ‘ham’?</a:t>
            </a:r>
          </a:p>
          <a:p>
            <a:pPr marL="342900" indent="-342900" algn="l">
              <a:buClr>
                <a:srgbClr val="0070C0"/>
              </a:buClr>
              <a:buSzPct val="80000"/>
              <a:buFont typeface="Wingdings" pitchFamily="2" charset="2"/>
              <a:buChar char="u"/>
            </a:pPr>
            <a:r>
              <a:rPr lang="en-US" sz="1800" dirty="0">
                <a:solidFill>
                  <a:schemeClr val="tx1"/>
                </a:solidFill>
              </a:rPr>
              <a:t>Ans: print(</a:t>
            </a:r>
            <a:r>
              <a:rPr lang="en-US" sz="1800" dirty="0" err="1">
                <a:solidFill>
                  <a:schemeClr val="tx1"/>
                </a:solidFill>
              </a:rPr>
              <a:t>f'ham</a:t>
            </a:r>
            <a:r>
              <a:rPr lang="en-US" sz="1800" dirty="0">
                <a:solidFill>
                  <a:schemeClr val="tx1"/>
                </a:solidFill>
              </a:rPr>
              <a:t>={</a:t>
            </a:r>
            <a:r>
              <a:rPr lang="en-US" sz="1800" dirty="0" err="1">
                <a:solidFill>
                  <a:schemeClr val="tx1"/>
                </a:solidFill>
              </a:rPr>
              <a:t>len</a:t>
            </a:r>
            <a:r>
              <a:rPr lang="en-US" sz="1800" dirty="0">
                <a:solidFill>
                  <a:schemeClr val="tx1"/>
                </a:solidFill>
              </a:rPr>
              <a:t>(dataset[dataset["label"] == "ham"])}’)</a:t>
            </a:r>
          </a:p>
          <a:p>
            <a:pPr marL="342900" indent="-342900" algn="l">
              <a:buClr>
                <a:srgbClr val="0070C0"/>
              </a:buClr>
              <a:buSzPct val="80000"/>
              <a:buFont typeface="Wingdings" pitchFamily="2" charset="2"/>
              <a:buChar char="u"/>
            </a:pPr>
            <a:r>
              <a:rPr lang="en-US" sz="1800" dirty="0">
                <a:solidFill>
                  <a:schemeClr val="tx1"/>
                </a:solidFill>
              </a:rPr>
              <a:t>3. How to count the label with ‘spam’?</a:t>
            </a:r>
          </a:p>
          <a:p>
            <a:pPr marL="342900" indent="-342900" algn="l">
              <a:buClr>
                <a:srgbClr val="0070C0"/>
              </a:buClr>
              <a:buSzPct val="80000"/>
              <a:buFont typeface="Wingdings" pitchFamily="2" charset="2"/>
              <a:buChar char="u"/>
            </a:pPr>
            <a:r>
              <a:rPr lang="en-US" sz="1800" dirty="0">
                <a:solidFill>
                  <a:schemeClr val="tx1"/>
                </a:solidFill>
              </a:rPr>
              <a:t>Ans: print(</a:t>
            </a:r>
            <a:r>
              <a:rPr lang="en-US" sz="1800" dirty="0" err="1">
                <a:solidFill>
                  <a:schemeClr val="tx1"/>
                </a:solidFill>
              </a:rPr>
              <a:t>f'ham</a:t>
            </a:r>
            <a:r>
              <a:rPr lang="en-US" sz="1800" dirty="0">
                <a:solidFill>
                  <a:schemeClr val="tx1"/>
                </a:solidFill>
              </a:rPr>
              <a:t>={</a:t>
            </a:r>
            <a:r>
              <a:rPr lang="en-US" sz="1800" dirty="0" err="1">
                <a:solidFill>
                  <a:schemeClr val="tx1"/>
                </a:solidFill>
              </a:rPr>
              <a:t>len</a:t>
            </a:r>
            <a:r>
              <a:rPr lang="en-US" sz="1800" dirty="0">
                <a:solidFill>
                  <a:schemeClr val="tx1"/>
                </a:solidFill>
              </a:rPr>
              <a:t>(dataset[dataset["label"] == “spam"])}’)</a:t>
            </a:r>
          </a:p>
          <a:p>
            <a:pPr marL="342900" indent="-342900" algn="l">
              <a:buClr>
                <a:srgbClr val="0070C0"/>
              </a:buClr>
              <a:buSzPct val="80000"/>
              <a:buFont typeface="Wingdings" pitchFamily="2" charset="2"/>
              <a:buChar char="u"/>
            </a:pPr>
            <a:r>
              <a:rPr lang="en-US" sz="1800" dirty="0">
                <a:solidFill>
                  <a:schemeClr val="tx1"/>
                </a:solidFill>
              </a:rPr>
              <a:t>4. How to count the missing data of ‘label’?</a:t>
            </a:r>
          </a:p>
          <a:p>
            <a:pPr marL="342900" indent="-342900" algn="l">
              <a:buClr>
                <a:srgbClr val="0070C0"/>
              </a:buClr>
              <a:buSzPct val="80000"/>
              <a:buFont typeface="Wingdings" pitchFamily="2" charset="2"/>
              <a:buChar char="u"/>
            </a:pPr>
            <a:r>
              <a:rPr lang="en-US" sz="1800" dirty="0">
                <a:solidFill>
                  <a:schemeClr val="tx1"/>
                </a:solidFill>
              </a:rPr>
              <a:t>Ans: print(</a:t>
            </a:r>
            <a:r>
              <a:rPr lang="en-US" sz="1800" dirty="0" err="1">
                <a:solidFill>
                  <a:schemeClr val="tx1"/>
                </a:solidFill>
              </a:rPr>
              <a:t>f"Numbers</a:t>
            </a:r>
            <a:r>
              <a:rPr lang="en-US" sz="1800" dirty="0">
                <a:solidFill>
                  <a:schemeClr val="tx1"/>
                </a:solidFill>
              </a:rPr>
              <a:t> of missing label = {dataset['label'].</a:t>
            </a:r>
            <a:r>
              <a:rPr lang="en-US" sz="1800" dirty="0" err="1">
                <a:solidFill>
                  <a:schemeClr val="tx1"/>
                </a:solidFill>
              </a:rPr>
              <a:t>isnull</a:t>
            </a:r>
            <a:r>
              <a:rPr lang="en-US" sz="1800" dirty="0">
                <a:solidFill>
                  <a:schemeClr val="tx1"/>
                </a:solidFill>
              </a:rPr>
              <a:t>().sum()}")</a:t>
            </a:r>
          </a:p>
          <a:p>
            <a:pPr marL="342900" indent="-342900" algn="l">
              <a:buClr>
                <a:srgbClr val="0070C0"/>
              </a:buClr>
              <a:buSzPct val="80000"/>
              <a:buFont typeface="Wingdings" pitchFamily="2" charset="2"/>
              <a:buChar char="u"/>
            </a:pPr>
            <a:r>
              <a:rPr lang="en-US" sz="1800" dirty="0">
                <a:solidFill>
                  <a:schemeClr val="tx1"/>
                </a:solidFill>
              </a:rPr>
              <a:t>5. How to count the missing data of ‘</a:t>
            </a:r>
            <a:r>
              <a:rPr lang="en-US" sz="1800" dirty="0" err="1">
                <a:solidFill>
                  <a:schemeClr val="tx1"/>
                </a:solidFill>
              </a:rPr>
              <a:t>sms</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Ans: print(</a:t>
            </a:r>
            <a:r>
              <a:rPr lang="en-US" sz="1800" dirty="0" err="1">
                <a:solidFill>
                  <a:schemeClr val="tx1"/>
                </a:solidFill>
              </a:rPr>
              <a:t>f"Numbers</a:t>
            </a:r>
            <a:r>
              <a:rPr lang="en-US" sz="1800" dirty="0">
                <a:solidFill>
                  <a:schemeClr val="tx1"/>
                </a:solidFill>
              </a:rPr>
              <a:t> of missing message = {dataset[‘</a:t>
            </a:r>
            <a:r>
              <a:rPr lang="en-US" sz="1800" dirty="0" err="1">
                <a:solidFill>
                  <a:schemeClr val="tx1"/>
                </a:solidFill>
              </a:rPr>
              <a:t>sms</a:t>
            </a:r>
            <a:r>
              <a:rPr lang="en-US" sz="1800" dirty="0">
                <a:solidFill>
                  <a:schemeClr val="tx1"/>
                </a:solidFill>
              </a:rPr>
              <a:t>'].</a:t>
            </a:r>
            <a:r>
              <a:rPr lang="en-US" sz="1800" dirty="0" err="1">
                <a:solidFill>
                  <a:schemeClr val="tx1"/>
                </a:solidFill>
              </a:rPr>
              <a:t>isnull</a:t>
            </a:r>
            <a:r>
              <a:rPr lang="en-US" sz="1800" dirty="0">
                <a:solidFill>
                  <a:schemeClr val="tx1"/>
                </a:solidFill>
              </a:rPr>
              <a:t>().sum()}")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https://www.youtube.com/watch?v=QWnjPv2YfhA&amp;list=PL1w8k37X_6L-fBgXCiCsn6ugDsr1Nmfqk&amp;index=5</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774443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Explore Data</a:t>
            </a:r>
            <a:endParaRPr lang="zh-TW" altLang="en-US" b="1" dirty="0">
              <a:solidFill>
                <a:srgbClr val="FFFF00"/>
              </a:solidFill>
            </a:endParaRPr>
          </a:p>
        </p:txBody>
      </p:sp>
      <p:sp>
        <p:nvSpPr>
          <p:cNvPr id="3" name="副標題 2"/>
          <p:cNvSpPr>
            <a:spLocks noGrp="1"/>
          </p:cNvSpPr>
          <p:nvPr>
            <p:ph type="subTitle" idx="1"/>
          </p:nvPr>
        </p:nvSpPr>
        <p:spPr>
          <a:xfrm>
            <a:off x="333872" y="1356856"/>
            <a:ext cx="8352928" cy="6319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Explore Dataset</a:t>
            </a:r>
          </a:p>
          <a:p>
            <a:pPr marL="342900" indent="-342900" algn="l">
              <a:buClr>
                <a:srgbClr val="0070C0"/>
              </a:buClr>
              <a:buSzPct val="80000"/>
              <a:buFont typeface="Wingdings" pitchFamily="2" charset="2"/>
              <a:buChar char="u"/>
            </a:pPr>
            <a:r>
              <a:rPr lang="en-US" sz="1800" dirty="0">
                <a:solidFill>
                  <a:schemeClr val="tx1"/>
                </a:solidFill>
              </a:rPr>
              <a:t>In this discussion, we explore the dataset.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https://www.youtube.com/watch?v=QWnjPv2YfhA&amp;list=PL1w8k37X_6L-fBgXCiCsn6ugDsr1Nmfqk&amp;index=5</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Explore Data</a:t>
            </a:r>
            <a:endParaRPr lang="zh-TW" altLang="en-US" b="1" dirty="0">
              <a:solidFill>
                <a:srgbClr val="FFFF00"/>
              </a:solidFill>
            </a:endParaRPr>
          </a:p>
        </p:txBody>
      </p:sp>
      <p:sp>
        <p:nvSpPr>
          <p:cNvPr id="3" name="副標題 2"/>
          <p:cNvSpPr>
            <a:spLocks noGrp="1"/>
          </p:cNvSpPr>
          <p:nvPr>
            <p:ph type="subTitle" idx="1"/>
          </p:nvPr>
        </p:nvSpPr>
        <p:spPr>
          <a:xfrm>
            <a:off x="333872" y="1356856"/>
            <a:ext cx="8352928" cy="49994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Explore Dataset: </a:t>
            </a:r>
            <a:r>
              <a:rPr lang="en-US" sz="1800" b="1" dirty="0" err="1">
                <a:solidFill>
                  <a:schemeClr val="tx1"/>
                </a:solidFill>
              </a:rPr>
              <a:t>SMSSPamCollection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For example:</a:t>
            </a:r>
          </a:p>
          <a:p>
            <a:pPr marL="800100" lvl="1" indent="-342900" algn="l">
              <a:buClr>
                <a:srgbClr val="0070C0"/>
              </a:buClr>
              <a:buSzPct val="80000"/>
              <a:buFont typeface="Wingdings" pitchFamily="2" charset="2"/>
              <a:buChar char="u"/>
            </a:pPr>
            <a:r>
              <a:rPr lang="en-US" sz="1800" dirty="0">
                <a:solidFill>
                  <a:schemeClr val="tx1"/>
                </a:solidFill>
              </a:rPr>
              <a:t>How many rows are there in the dataset?</a:t>
            </a:r>
          </a:p>
          <a:p>
            <a:pPr marL="800100" lvl="1" indent="-342900" algn="l">
              <a:buClr>
                <a:srgbClr val="0070C0"/>
              </a:buClr>
              <a:buSzPct val="80000"/>
              <a:buFont typeface="Wingdings" pitchFamily="2" charset="2"/>
              <a:buChar char="u"/>
            </a:pPr>
            <a:r>
              <a:rPr lang="en-US" sz="1800" dirty="0">
                <a:solidFill>
                  <a:schemeClr val="tx1"/>
                </a:solidFill>
              </a:rPr>
              <a:t>How many labels: spam/ham (in what ratio)?</a:t>
            </a:r>
          </a:p>
          <a:p>
            <a:pPr marL="800100" lvl="1" indent="-342900" algn="l">
              <a:buClr>
                <a:srgbClr val="0070C0"/>
              </a:buClr>
              <a:buSzPct val="80000"/>
              <a:buFont typeface="Wingdings" pitchFamily="2" charset="2"/>
              <a:buChar char="u"/>
            </a:pPr>
            <a:r>
              <a:rPr lang="en-US" sz="1800" dirty="0">
                <a:solidFill>
                  <a:schemeClr val="tx1"/>
                </a:solidFill>
              </a:rPr>
              <a:t>Missing data in any column: ignore those rows.</a:t>
            </a:r>
          </a:p>
          <a:p>
            <a:pPr marL="342900" indent="-342900" algn="l">
              <a:buClr>
                <a:srgbClr val="0070C0"/>
              </a:buClr>
              <a:buSzPct val="80000"/>
              <a:buFont typeface="Wingdings" pitchFamily="2" charset="2"/>
              <a:buChar char="u"/>
            </a:pPr>
            <a:r>
              <a:rPr lang="en-US" sz="1800" dirty="0">
                <a:solidFill>
                  <a:schemeClr val="tx1"/>
                </a:solidFill>
              </a:rPr>
              <a:t>The Dataset contains some message and some labels. </a:t>
            </a:r>
          </a:p>
          <a:p>
            <a:pPr marL="342900" indent="-342900" algn="l">
              <a:buClr>
                <a:srgbClr val="0070C0"/>
              </a:buClr>
              <a:buSzPct val="80000"/>
              <a:buFont typeface="Wingdings" pitchFamily="2" charset="2"/>
              <a:buChar char="u"/>
            </a:pPr>
            <a:r>
              <a:rPr lang="en-US" sz="1800" dirty="0">
                <a:solidFill>
                  <a:schemeClr val="tx1"/>
                </a:solidFill>
              </a:rPr>
              <a:t>We can explore the total size of the dataset and how many labels are spam and in what ration of spam and ham. </a:t>
            </a:r>
          </a:p>
          <a:p>
            <a:pPr marL="342900" indent="-342900" algn="l">
              <a:buClr>
                <a:srgbClr val="0070C0"/>
              </a:buClr>
              <a:buSzPct val="80000"/>
              <a:buFont typeface="Wingdings" pitchFamily="2" charset="2"/>
              <a:buChar char="u"/>
            </a:pPr>
            <a:r>
              <a:rPr lang="en-US" sz="1800" dirty="0">
                <a:solidFill>
                  <a:schemeClr val="tx1"/>
                </a:solidFill>
              </a:rPr>
              <a:t>How many columns are missing, i.e., the text messages are not there or message is there but the label is not there. Those data are not be useful for us. SO, we will get rid of them.</a:t>
            </a:r>
          </a:p>
          <a:p>
            <a:pPr marL="342900" indent="-342900" algn="l">
              <a:buClr>
                <a:srgbClr val="0070C0"/>
              </a:buClr>
              <a:buSzPct val="80000"/>
              <a:buFont typeface="Wingdings" pitchFamily="2" charset="2"/>
              <a:buChar char="u"/>
            </a:pPr>
            <a:r>
              <a:rPr lang="en-US" sz="1800" dirty="0">
                <a:solidFill>
                  <a:schemeClr val="tx1"/>
                </a:solidFill>
              </a:rPr>
              <a:t>Note: </a:t>
            </a:r>
          </a:p>
          <a:p>
            <a:pPr marL="342900" indent="-342900" algn="l">
              <a:buClr>
                <a:srgbClr val="0070C0"/>
              </a:buClr>
              <a:buSzPct val="80000"/>
              <a:buFont typeface="Wingdings" pitchFamily="2" charset="2"/>
              <a:buChar char="u"/>
            </a:pPr>
            <a:r>
              <a:rPr lang="en-US" sz="1800" dirty="0">
                <a:solidFill>
                  <a:schemeClr val="tx1"/>
                </a:solidFill>
              </a:rPr>
              <a:t>Spam means “Spiced + Ham”. Spam is extended to garbage mail. In the short comedy (2min 6 seconds), “Monty Python”, Spam are mentioned 132 times, 1.05 times per second. In Internet, Spam is extended for unwanted emails. Email is categorized emails into Ham and Spam (Spiced Ham). </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https://www.youtube.com/watch?v=QWnjPv2YfhA&amp;list=PL1w8k37X_6L-fBgXCiCsn6ugDsr1Nmfqk&amp;index=5</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4249649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Explore Data</a:t>
            </a:r>
            <a:endParaRPr lang="zh-TW" altLang="en-US" b="1" dirty="0">
              <a:solidFill>
                <a:srgbClr val="FFFF00"/>
              </a:solidFill>
            </a:endParaRPr>
          </a:p>
        </p:txBody>
      </p:sp>
      <p:sp>
        <p:nvSpPr>
          <p:cNvPr id="3" name="副標題 2"/>
          <p:cNvSpPr>
            <a:spLocks noGrp="1"/>
          </p:cNvSpPr>
          <p:nvPr>
            <p:ph type="subTitle" idx="1"/>
          </p:nvPr>
        </p:nvSpPr>
        <p:spPr>
          <a:xfrm>
            <a:off x="333872" y="1356856"/>
            <a:ext cx="2522160" cy="1208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Explore Dataset: </a:t>
            </a:r>
            <a:r>
              <a:rPr lang="en-US" sz="1800" b="1" dirty="0" err="1">
                <a:solidFill>
                  <a:schemeClr val="tx1"/>
                </a:solidFill>
              </a:rPr>
              <a:t>SMSSPamCollection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Set columns title of the dataset.</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https://www.youtube.com/watch?v=QWnjPv2YfhA&amp;list=PL1w8k37X_6L-fBgXCiCsn6ugDsr1Nmfqk&amp;index=5</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143C3F67-8399-4F52-8E56-2151F682C98E}"/>
              </a:ext>
            </a:extLst>
          </p:cNvPr>
          <p:cNvPicPr>
            <a:picLocks noChangeAspect="1"/>
          </p:cNvPicPr>
          <p:nvPr/>
        </p:nvPicPr>
        <p:blipFill>
          <a:blip r:embed="rId3"/>
          <a:stretch>
            <a:fillRect/>
          </a:stretch>
        </p:blipFill>
        <p:spPr>
          <a:xfrm>
            <a:off x="2961778" y="1352217"/>
            <a:ext cx="5848350" cy="2838450"/>
          </a:xfrm>
          <a:prstGeom prst="rect">
            <a:avLst/>
          </a:prstGeom>
          <a:ln>
            <a:solidFill>
              <a:srgbClr val="C00000"/>
            </a:solidFill>
          </a:ln>
        </p:spPr>
      </p:pic>
      <p:pic>
        <p:nvPicPr>
          <p:cNvPr id="8" name="Picture 7">
            <a:extLst>
              <a:ext uri="{FF2B5EF4-FFF2-40B4-BE49-F238E27FC236}">
                <a16:creationId xmlns:a16="http://schemas.microsoft.com/office/drawing/2014/main" id="{3A78DEAA-4089-49D6-88E8-285F7C19B14A}"/>
              </a:ext>
            </a:extLst>
          </p:cNvPr>
          <p:cNvPicPr>
            <a:picLocks noChangeAspect="1"/>
          </p:cNvPicPr>
          <p:nvPr/>
        </p:nvPicPr>
        <p:blipFill>
          <a:blip r:embed="rId4"/>
          <a:stretch>
            <a:fillRect/>
          </a:stretch>
        </p:blipFill>
        <p:spPr>
          <a:xfrm>
            <a:off x="2983660" y="4282328"/>
            <a:ext cx="4543425" cy="2276475"/>
          </a:xfrm>
          <a:prstGeom prst="rect">
            <a:avLst/>
          </a:prstGeom>
          <a:ln>
            <a:solidFill>
              <a:srgbClr val="C00000"/>
            </a:solidFill>
          </a:ln>
        </p:spPr>
      </p:pic>
    </p:spTree>
    <p:extLst>
      <p:ext uri="{BB962C8B-B14F-4D97-AF65-F5344CB8AC3E}">
        <p14:creationId xmlns:p14="http://schemas.microsoft.com/office/powerpoint/2010/main" val="323578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5.1 Count Row and Column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05442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5.1 Count Row and Column</a:t>
            </a:r>
            <a:endParaRPr lang="zh-TW" altLang="en-US" b="1" dirty="0">
              <a:solidFill>
                <a:srgbClr val="FFFF00"/>
              </a:solidFill>
            </a:endParaRPr>
          </a:p>
        </p:txBody>
      </p:sp>
      <p:sp>
        <p:nvSpPr>
          <p:cNvPr id="3" name="副標題 2"/>
          <p:cNvSpPr>
            <a:spLocks noGrp="1"/>
          </p:cNvSpPr>
          <p:nvPr>
            <p:ph type="subTitle" idx="1"/>
          </p:nvPr>
        </p:nvSpPr>
        <p:spPr>
          <a:xfrm>
            <a:off x="333872" y="1356856"/>
            <a:ext cx="8352928" cy="9920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Explore Dataset: </a:t>
            </a:r>
            <a:r>
              <a:rPr lang="en-US" sz="1800" b="1" dirty="0" err="1">
                <a:solidFill>
                  <a:schemeClr val="tx1"/>
                </a:solidFill>
              </a:rPr>
              <a:t>SMSSPamCollection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Now, explore the data.</a:t>
            </a:r>
          </a:p>
          <a:p>
            <a:pPr marL="342900" indent="-342900" algn="l">
              <a:buClr>
                <a:srgbClr val="0070C0"/>
              </a:buClr>
              <a:buSzPct val="80000"/>
              <a:buFont typeface="Wingdings" pitchFamily="2" charset="2"/>
              <a:buChar char="u"/>
            </a:pPr>
            <a:r>
              <a:rPr lang="en-US" sz="1800" dirty="0">
                <a:solidFill>
                  <a:schemeClr val="tx1"/>
                </a:solidFill>
              </a:rPr>
              <a:t>Find the number of rows and number of columns.</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https://www.youtube.com/watch?v=QWnjPv2YfhA&amp;list=PL1w8k37X_6L-fBgXCiCsn6ugDsr1Nmfqk&amp;index=5</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9" name="Picture 8">
            <a:extLst>
              <a:ext uri="{FF2B5EF4-FFF2-40B4-BE49-F238E27FC236}">
                <a16:creationId xmlns:a16="http://schemas.microsoft.com/office/drawing/2014/main" id="{CA234731-668C-4645-8477-834221026917}"/>
              </a:ext>
            </a:extLst>
          </p:cNvPr>
          <p:cNvPicPr>
            <a:picLocks noChangeAspect="1"/>
          </p:cNvPicPr>
          <p:nvPr/>
        </p:nvPicPr>
        <p:blipFill>
          <a:blip r:embed="rId3"/>
          <a:stretch>
            <a:fillRect/>
          </a:stretch>
        </p:blipFill>
        <p:spPr>
          <a:xfrm>
            <a:off x="1331640" y="2455400"/>
            <a:ext cx="5676900" cy="714375"/>
          </a:xfrm>
          <a:prstGeom prst="rect">
            <a:avLst/>
          </a:prstGeom>
          <a:ln>
            <a:solidFill>
              <a:srgbClr val="C00000"/>
            </a:solidFill>
          </a:ln>
        </p:spPr>
      </p:pic>
      <p:pic>
        <p:nvPicPr>
          <p:cNvPr id="10" name="Picture 9">
            <a:extLst>
              <a:ext uri="{FF2B5EF4-FFF2-40B4-BE49-F238E27FC236}">
                <a16:creationId xmlns:a16="http://schemas.microsoft.com/office/drawing/2014/main" id="{DC47D126-A78C-46FA-9265-0074191C12AC}"/>
              </a:ext>
            </a:extLst>
          </p:cNvPr>
          <p:cNvPicPr>
            <a:picLocks noChangeAspect="1"/>
          </p:cNvPicPr>
          <p:nvPr/>
        </p:nvPicPr>
        <p:blipFill>
          <a:blip r:embed="rId4"/>
          <a:stretch>
            <a:fillRect/>
          </a:stretch>
        </p:blipFill>
        <p:spPr>
          <a:xfrm>
            <a:off x="1619672" y="3276295"/>
            <a:ext cx="4581525" cy="2362200"/>
          </a:xfrm>
          <a:prstGeom prst="rect">
            <a:avLst/>
          </a:prstGeom>
          <a:ln>
            <a:solidFill>
              <a:srgbClr val="C00000"/>
            </a:solidFill>
          </a:ln>
        </p:spPr>
      </p:pic>
    </p:spTree>
    <p:extLst>
      <p:ext uri="{BB962C8B-B14F-4D97-AF65-F5344CB8AC3E}">
        <p14:creationId xmlns:p14="http://schemas.microsoft.com/office/powerpoint/2010/main" val="4283328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5.2 Count Ham and Spam</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833976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 Count Ham and Spam</a:t>
            </a:r>
            <a:endParaRPr lang="zh-TW" altLang="en-US" b="1" dirty="0">
              <a:solidFill>
                <a:srgbClr val="FFFF00"/>
              </a:solidFill>
            </a:endParaRPr>
          </a:p>
        </p:txBody>
      </p:sp>
      <p:sp>
        <p:nvSpPr>
          <p:cNvPr id="3" name="副標題 2"/>
          <p:cNvSpPr>
            <a:spLocks noGrp="1"/>
          </p:cNvSpPr>
          <p:nvPr>
            <p:ph type="subTitle" idx="1"/>
          </p:nvPr>
        </p:nvSpPr>
        <p:spPr>
          <a:xfrm>
            <a:off x="333872" y="1356856"/>
            <a:ext cx="8352928" cy="7039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Explore Dataset: </a:t>
            </a:r>
            <a:r>
              <a:rPr lang="en-US" sz="1800" b="1" dirty="0" err="1">
                <a:solidFill>
                  <a:schemeClr val="tx1"/>
                </a:solidFill>
              </a:rPr>
              <a:t>SMSSPamCollection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Now, explore the label. More ham than spam.</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https://www.youtube.com/watch?v=QWnjPv2YfhA&amp;list=PL1w8k37X_6L-fBgXCiCsn6ugDsr1Nmfqk&amp;index=5</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417DF4BC-ED65-4411-B5DB-8621076F082D}"/>
              </a:ext>
            </a:extLst>
          </p:cNvPr>
          <p:cNvPicPr>
            <a:picLocks noChangeAspect="1"/>
          </p:cNvPicPr>
          <p:nvPr/>
        </p:nvPicPr>
        <p:blipFill>
          <a:blip r:embed="rId3"/>
          <a:stretch>
            <a:fillRect/>
          </a:stretch>
        </p:blipFill>
        <p:spPr>
          <a:xfrm>
            <a:off x="457200" y="2215867"/>
            <a:ext cx="4810125" cy="1876425"/>
          </a:xfrm>
          <a:prstGeom prst="rect">
            <a:avLst/>
          </a:prstGeom>
          <a:ln>
            <a:solidFill>
              <a:srgbClr val="C00000"/>
            </a:solidFill>
          </a:ln>
        </p:spPr>
      </p:pic>
      <p:pic>
        <p:nvPicPr>
          <p:cNvPr id="8" name="Picture 7">
            <a:extLst>
              <a:ext uri="{FF2B5EF4-FFF2-40B4-BE49-F238E27FC236}">
                <a16:creationId xmlns:a16="http://schemas.microsoft.com/office/drawing/2014/main" id="{009016CA-54B8-4E66-BE16-7BE24269F669}"/>
              </a:ext>
            </a:extLst>
          </p:cNvPr>
          <p:cNvPicPr>
            <a:picLocks noChangeAspect="1"/>
          </p:cNvPicPr>
          <p:nvPr/>
        </p:nvPicPr>
        <p:blipFill>
          <a:blip r:embed="rId4"/>
          <a:stretch>
            <a:fillRect/>
          </a:stretch>
        </p:blipFill>
        <p:spPr>
          <a:xfrm>
            <a:off x="5436096" y="2132149"/>
            <a:ext cx="3171825" cy="2076450"/>
          </a:xfrm>
          <a:prstGeom prst="rect">
            <a:avLst/>
          </a:prstGeom>
          <a:ln>
            <a:solidFill>
              <a:srgbClr val="C00000"/>
            </a:solidFill>
          </a:ln>
        </p:spPr>
      </p:pic>
      <p:pic>
        <p:nvPicPr>
          <p:cNvPr id="11" name="Picture 10">
            <a:extLst>
              <a:ext uri="{FF2B5EF4-FFF2-40B4-BE49-F238E27FC236}">
                <a16:creationId xmlns:a16="http://schemas.microsoft.com/office/drawing/2014/main" id="{7429CC18-7889-4704-B30F-4A2F83BA42F1}"/>
              </a:ext>
            </a:extLst>
          </p:cNvPr>
          <p:cNvPicPr>
            <a:picLocks noChangeAspect="1"/>
          </p:cNvPicPr>
          <p:nvPr/>
        </p:nvPicPr>
        <p:blipFill>
          <a:blip r:embed="rId5"/>
          <a:stretch>
            <a:fillRect/>
          </a:stretch>
        </p:blipFill>
        <p:spPr>
          <a:xfrm>
            <a:off x="491092" y="4308475"/>
            <a:ext cx="3000375" cy="2047875"/>
          </a:xfrm>
          <a:prstGeom prst="rect">
            <a:avLst/>
          </a:prstGeom>
          <a:ln>
            <a:solidFill>
              <a:srgbClr val="C00000"/>
            </a:solidFill>
          </a:ln>
        </p:spPr>
      </p:pic>
      <p:pic>
        <p:nvPicPr>
          <p:cNvPr id="12" name="Picture 11">
            <a:extLst>
              <a:ext uri="{FF2B5EF4-FFF2-40B4-BE49-F238E27FC236}">
                <a16:creationId xmlns:a16="http://schemas.microsoft.com/office/drawing/2014/main" id="{4DC1D78A-39F0-40BB-B107-A8E805F4FCEE}"/>
              </a:ext>
            </a:extLst>
          </p:cNvPr>
          <p:cNvPicPr>
            <a:picLocks noChangeAspect="1"/>
          </p:cNvPicPr>
          <p:nvPr/>
        </p:nvPicPr>
        <p:blipFill>
          <a:blip r:embed="rId6"/>
          <a:stretch>
            <a:fillRect/>
          </a:stretch>
        </p:blipFill>
        <p:spPr>
          <a:xfrm>
            <a:off x="3779912" y="4279900"/>
            <a:ext cx="3990049" cy="2151497"/>
          </a:xfrm>
          <a:prstGeom prst="rect">
            <a:avLst/>
          </a:prstGeom>
          <a:ln>
            <a:solidFill>
              <a:srgbClr val="C00000"/>
            </a:solidFill>
          </a:ln>
        </p:spPr>
      </p:pic>
    </p:spTree>
    <p:extLst>
      <p:ext uri="{BB962C8B-B14F-4D97-AF65-F5344CB8AC3E}">
        <p14:creationId xmlns:p14="http://schemas.microsoft.com/office/powerpoint/2010/main" val="2459598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5.3 Count Missing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44508925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1250</TotalTime>
  <Words>685</Words>
  <Application>Microsoft Office PowerPoint</Application>
  <PresentationFormat>On-screen Show (4:3)</PresentationFormat>
  <Paragraphs>91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佈景主題</vt:lpstr>
      <vt:lpstr>5 Explore Data</vt:lpstr>
      <vt:lpstr>5 Explore Data</vt:lpstr>
      <vt:lpstr>5 Explore Data</vt:lpstr>
      <vt:lpstr>5 Explore Data</vt:lpstr>
      <vt:lpstr>5.1 Count Row and Column</vt:lpstr>
      <vt:lpstr>5.1 Count Row and Column</vt:lpstr>
      <vt:lpstr>5.2 Count Ham and Spam</vt:lpstr>
      <vt:lpstr>5.2 Count Ham and Spam</vt:lpstr>
      <vt:lpstr>5.3 Count Missing Data</vt:lpstr>
      <vt:lpstr>5.3 Count Missing Data</vt:lpstr>
      <vt:lpstr>5.4 Summary</vt:lpstr>
      <vt:lpstr>5.4 Summary</vt:lpstr>
      <vt:lpstr>5.5 Quiz</vt:lpstr>
      <vt:lpstr>5.5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536</cp:revision>
  <dcterms:created xsi:type="dcterms:W3CDTF">2018-09-28T16:40:41Z</dcterms:created>
  <dcterms:modified xsi:type="dcterms:W3CDTF">2020-06-18T06:28:34Z</dcterms:modified>
</cp:coreProperties>
</file>