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85" r:id="rId3"/>
    <p:sldId id="287" r:id="rId4"/>
    <p:sldId id="286" r:id="rId5"/>
    <p:sldId id="288" r:id="rId6"/>
    <p:sldId id="289" r:id="rId7"/>
    <p:sldId id="290" r:id="rId8"/>
    <p:sldId id="294" r:id="rId9"/>
    <p:sldId id="291" r:id="rId10"/>
    <p:sldId id="295" r:id="rId11"/>
    <p:sldId id="293" r:id="rId12"/>
    <p:sldId id="296" r:id="rId13"/>
    <p:sldId id="292" r:id="rId14"/>
    <p:sldId id="299" r:id="rId15"/>
    <p:sldId id="300" r:id="rId16"/>
    <p:sldId id="284" r:id="rId17"/>
    <p:sldId id="267" r:id="rId18"/>
    <p:sldId id="297" r:id="rId19"/>
    <p:sldId id="298" r:id="rId20"/>
    <p:sldId id="259" r:id="rId2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104" d="100"/>
          <a:sy n="104" d="100"/>
        </p:scale>
        <p:origin x="174" y="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youtube.com/watch?v=PKEPmVn7sDM&amp;list=PL1w8k37X_6L-fBgXCiCsn6ugDsr1Nmfqk&amp;index=21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hyperlink" Target="https://www.youtube.com/watch?v=PKEPmVn7sDM&amp;list=PL1w8k37X_6L-fBgXCiCsn6ugDsr1Nmfqk&amp;index=21" TargetMode="Externa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PKEPmVn7sDM&amp;list=PL1w8k37X_6L-fBgXCiCsn6ugDsr1Nmfqk&amp;index=21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www.youtube.com/watch?v=PKEPmVn7sDM&amp;list=PL1w8k37X_6L-fBgXCiCsn6ugDsr1Nmfqk&amp;index=21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PKEPmVn7sDM&amp;list=PL1w8k37X_6L-fBgXCiCsn6ugDsr1Nmfqk&amp;index=21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www.youtube.com/watch?v=PKEPmVn7sDM&amp;list=PL1w8k37X_6L-fBgXCiCsn6ugDsr1Nmfqk&amp;index=21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PKEPmVn7sDM&amp;list=PL1w8k37X_6L-fBgXCiCsn6ugDsr1Nmfqk&amp;index=21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PKEPmVn7sDM&amp;list=PL1w8k37X_6L-fBgXCiCsn6ugDsr1Nmfqk&amp;index=21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PKEPmVn7sDM&amp;list=PL1w8k37X_6L-fBgXCiCsn6ugDsr1Nmfqk&amp;index=21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hyperlink" Target="https://www.youtube.com/watch?v=PKEPmVn7sDM&amp;list=PL1w8k37X_6L-fBgXCiCsn6ugDsr1Nmfqk&amp;index=21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hyperlink" Target="https://www.youtube.com/watch?v=PKEPmVn7sDM&amp;list=PL1w8k37X_6L-fBgXCiCsn6ugDsr1Nmfqk&amp;index=21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PKEPmVn7sDM&amp;list=PL1w8k37X_6L-fBgXCiCsn6ugDsr1Nmfqk&amp;index=21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youtube.com/watch?v=PKEPmVn7sDM&amp;list=PL1w8k37X_6L-fBgXCiCsn6ugDsr1Nmfqk&amp;index=21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21 Power Transformation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21.2 Plot Punctuation % Histogram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604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21.2 Plot Punctuation % Histogram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4"/>
            <a:ext cx="8352928" cy="160683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Plot Punctuation Percentage Histogram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Plot Punctuation percentage.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Here we can see the data is skewed and we see the long right tail.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So, we will apply some transformation here. We can see the punctuation 5 is around 500.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https://www.youtube.com/watch?v=PKEPmVn7sDM&amp;list=PL1w8k37X_6L-fBgXCiCsn6ugDsr1Nmfqk&amp;index=21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F533D8-23BF-4DC6-950C-6DE3EFBD6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337" y="3149890"/>
            <a:ext cx="3888432" cy="333468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242BE4-331C-4A98-830D-F029CDB901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872" y="3171524"/>
            <a:ext cx="3543300" cy="19716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99914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21.3 Power Transformation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700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57770984-86F3-4F43-9092-1E1D5E347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52" y="4414296"/>
            <a:ext cx="2364186" cy="201325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864B192-6243-4140-B969-7158231BD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928" y="4419724"/>
            <a:ext cx="2409453" cy="204050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8DD80B2-1BC0-4CE1-A55D-F51F364071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081" y="4425426"/>
            <a:ext cx="2409453" cy="204222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21.3 Power Transformation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6"/>
            <a:ext cx="8352928" cy="67769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Power Transformation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Square root of the data. Make the data range smaller.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5"/>
              </a:rPr>
              <a:t>https://www.youtube.com/watch?v=PKEPmVn7sDM&amp;list=PL1w8k37X_6L-fBgXCiCsn6ugDsr1Nmfqk&amp;index=21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56B9FF9-4E18-423D-A5BD-87C0C49733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170" y="2199792"/>
            <a:ext cx="4362450" cy="21717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2355066-158A-4F57-9F80-960338D70F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8024" y="2188892"/>
            <a:ext cx="2500953" cy="211918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6103F28-AAD2-4F43-85A4-83236178142D}"/>
              </a:ext>
            </a:extLst>
          </p:cNvPr>
          <p:cNvSpPr txBox="1"/>
          <p:nvPr/>
        </p:nvSpPr>
        <p:spPr>
          <a:xfrm>
            <a:off x="7294628" y="2461374"/>
            <a:ext cx="1368152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Original histogram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CA591F-FD3E-49DB-B542-9E3879E4A215}"/>
              </a:ext>
            </a:extLst>
          </p:cNvPr>
          <p:cNvSpPr txBox="1"/>
          <p:nvPr/>
        </p:nvSpPr>
        <p:spPr>
          <a:xfrm>
            <a:off x="1290124" y="4896263"/>
            <a:ext cx="14734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Square root of punctuation in x-axis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E45386-B856-442D-BE48-FBBF5906502F}"/>
              </a:ext>
            </a:extLst>
          </p:cNvPr>
          <p:cNvSpPr txBox="1"/>
          <p:nvPr/>
        </p:nvSpPr>
        <p:spPr>
          <a:xfrm>
            <a:off x="4161751" y="4882204"/>
            <a:ext cx="1546444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Power 1/3 of punctuation in x-axis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632F3B-2C25-482B-BDEE-8B36FA392D94}"/>
              </a:ext>
            </a:extLst>
          </p:cNvPr>
          <p:cNvSpPr txBox="1"/>
          <p:nvPr/>
        </p:nvSpPr>
        <p:spPr>
          <a:xfrm>
            <a:off x="7265313" y="4896262"/>
            <a:ext cx="1683441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Power ¼ of punctuation in x-axis</a:t>
            </a:r>
          </a:p>
        </p:txBody>
      </p:sp>
    </p:spTree>
    <p:extLst>
      <p:ext uri="{BB962C8B-B14F-4D97-AF65-F5344CB8AC3E}">
        <p14:creationId xmlns:p14="http://schemas.microsoft.com/office/powerpoint/2010/main" val="1123994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21.4 Summary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861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21.4 Summary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6"/>
            <a:ext cx="8352928" cy="9200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Summary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Power Transformation Change skewed data in the selected column to a normal-look distribution.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https://www.youtube.com/watch?v=PKEPmVn7sDM&amp;list=PL1w8k37X_6L-fBgXCiCsn6ugDsr1Nmfqk&amp;index=21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6069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21.5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172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21.5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5697" y="1259368"/>
            <a:ext cx="8106743" cy="19536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 What is power transformation?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transform the skewed data distribution in the selected column into a normal data distribution.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 What is Tukey Transformation?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https://www.youtube.com/watch?v=PKEPmVn7sDM&amp;list=PL1w8k37X_6L-fBgXCiCsn6ugDsr1Nmfqk&amp;index=21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5C37C84-7303-403F-90A6-D5092AC7986F}"/>
                  </a:ext>
                </a:extLst>
              </p:cNvPr>
              <p:cNvSpPr txBox="1"/>
              <p:nvPr/>
            </p:nvSpPr>
            <p:spPr>
              <a:xfrm>
                <a:off x="2195736" y="3317506"/>
                <a:ext cx="1971694" cy="88428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baseline="300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i="1" baseline="30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5C37C84-7303-403F-90A6-D5092AC79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3317506"/>
                <a:ext cx="1971694" cy="8842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副標題 2">
            <a:extLst>
              <a:ext uri="{FF2B5EF4-FFF2-40B4-BE49-F238E27FC236}">
                <a16:creationId xmlns:a16="http://schemas.microsoft.com/office/drawing/2014/main" id="{7998D121-32B7-4CF8-81FC-C139EA377272}"/>
              </a:ext>
            </a:extLst>
          </p:cNvPr>
          <p:cNvSpPr txBox="1">
            <a:spLocks/>
          </p:cNvSpPr>
          <p:nvPr/>
        </p:nvSpPr>
        <p:spPr>
          <a:xfrm>
            <a:off x="458905" y="4433593"/>
            <a:ext cx="8106743" cy="36003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3. What is Box-Cox Transformation?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2B613F-4A35-498A-93EE-A8687891136D}"/>
                  </a:ext>
                </a:extLst>
              </p:cNvPr>
              <p:cNvSpPr txBox="1"/>
              <p:nvPr/>
            </p:nvSpPr>
            <p:spPr>
              <a:xfrm>
                <a:off x="2232113" y="4918859"/>
                <a:ext cx="2142766" cy="1025665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i="1" baseline="30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2B613F-4A35-498A-93EE-A868789113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113" y="4918859"/>
                <a:ext cx="2142766" cy="1025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4443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21.5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5697" y="1259368"/>
            <a:ext cx="8106743" cy="19536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3. What is the following code doing?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for </a:t>
            </a:r>
            <a:r>
              <a:rPr lang="en-US" sz="1800" dirty="0" err="1">
                <a:solidFill>
                  <a:schemeClr val="tx1"/>
                </a:solidFill>
              </a:rPr>
              <a:t>i</a:t>
            </a:r>
            <a:r>
              <a:rPr lang="en-US" sz="1800" dirty="0">
                <a:solidFill>
                  <a:schemeClr val="tx1"/>
                </a:solidFill>
              </a:rPr>
              <a:t> in [2, 3, 4]: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   </a:t>
            </a:r>
            <a:r>
              <a:rPr lang="en-US" sz="1800" dirty="0" err="1">
                <a:solidFill>
                  <a:schemeClr val="tx1"/>
                </a:solidFill>
              </a:rPr>
              <a:t>pyplot.hist</a:t>
            </a:r>
            <a:r>
              <a:rPr lang="en-US" sz="1800" dirty="0">
                <a:solidFill>
                  <a:schemeClr val="tx1"/>
                </a:solidFill>
              </a:rPr>
              <a:t>((data['punctuation_%'])**(1/</a:t>
            </a:r>
            <a:r>
              <a:rPr lang="en-US" sz="1800" dirty="0" err="1">
                <a:solidFill>
                  <a:schemeClr val="tx1"/>
                </a:solidFill>
              </a:rPr>
              <a:t>i</a:t>
            </a:r>
            <a:r>
              <a:rPr lang="en-US" sz="1800" dirty="0">
                <a:solidFill>
                  <a:schemeClr val="tx1"/>
                </a:solidFill>
              </a:rPr>
              <a:t>), bins=50)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Take square root (1/2), 1/3, 1/4 for number of punctuation. Make the distribution narrow.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https://www.youtube.com/watch?v=PKEPmVn7sDM&amp;list=PL1w8k37X_6L-fBgXCiCsn6ugDsr1Nmfqk&amp;index=21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2346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21.5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5697" y="1259368"/>
            <a:ext cx="2994175" cy="70237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result plot as follow.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https://www.youtube.com/watch?v=PKEPmVn7sDM&amp;list=PL1w8k37X_6L-fBgXCiCsn6ugDsr1Nmfqk&amp;index=21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956CF2-0F56-435B-9773-00BE56EBB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0" y="1206967"/>
            <a:ext cx="2500953" cy="211918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F4C1173-5A06-458B-9BAB-D9D2FD3BBDAB}"/>
              </a:ext>
            </a:extLst>
          </p:cNvPr>
          <p:cNvSpPr txBox="1"/>
          <p:nvPr/>
        </p:nvSpPr>
        <p:spPr>
          <a:xfrm>
            <a:off x="6438169" y="1468210"/>
            <a:ext cx="1368152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Original histogram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A161F83-0246-4F25-BBEA-347110A513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152" y="3875148"/>
            <a:ext cx="2364186" cy="201325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7143CB9-3E48-4A3B-8AEF-FAC11EA89D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7824" y="3876869"/>
            <a:ext cx="2409453" cy="204050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8102794-9333-47E1-878F-2B6D0C85ED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326" y="3875148"/>
            <a:ext cx="2409453" cy="204222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F449068-7041-4E9A-8AF2-06E4770A4922}"/>
              </a:ext>
            </a:extLst>
          </p:cNvPr>
          <p:cNvSpPr txBox="1"/>
          <p:nvPr/>
        </p:nvSpPr>
        <p:spPr>
          <a:xfrm>
            <a:off x="1253369" y="4345985"/>
            <a:ext cx="14734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Square root of punctuation in x-axis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D72B0E-2628-433F-A17F-684A98C21A3B}"/>
              </a:ext>
            </a:extLst>
          </p:cNvPr>
          <p:cNvSpPr txBox="1"/>
          <p:nvPr/>
        </p:nvSpPr>
        <p:spPr>
          <a:xfrm>
            <a:off x="4221647" y="4339349"/>
            <a:ext cx="1546444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Power 1/3 of punctuation in x-axis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E657F3-4057-4557-812E-E004129C2B72}"/>
              </a:ext>
            </a:extLst>
          </p:cNvPr>
          <p:cNvSpPr txBox="1"/>
          <p:nvPr/>
        </p:nvSpPr>
        <p:spPr>
          <a:xfrm>
            <a:off x="7265313" y="4357114"/>
            <a:ext cx="1683441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Power ¼ of punctuation in x-axis</a:t>
            </a:r>
          </a:p>
        </p:txBody>
      </p:sp>
    </p:spTree>
    <p:extLst>
      <p:ext uri="{BB962C8B-B14F-4D97-AF65-F5344CB8AC3E}">
        <p14:creationId xmlns:p14="http://schemas.microsoft.com/office/powerpoint/2010/main" val="2021681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21 Power Transformation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6"/>
            <a:ext cx="8352928" cy="8106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Power Transformation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discuss how to transform the data.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https://www.youtube.com/watch?v=PKEPmVn7sDM&amp;list=PL1w8k37X_6L-fBgXCiCsn6ugDsr1Nmfqk&amp;index=21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C009569-7C63-4DBB-B788-2DA25BA6105E}"/>
              </a:ext>
            </a:extLst>
          </p:cNvPr>
          <p:cNvSpPr/>
          <p:nvPr/>
        </p:nvSpPr>
        <p:spPr>
          <a:xfrm>
            <a:off x="1547664" y="3429000"/>
            <a:ext cx="1512168" cy="9361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 Data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4FB9322-A326-437E-822F-0F271954C594}"/>
              </a:ext>
            </a:extLst>
          </p:cNvPr>
          <p:cNvSpPr/>
          <p:nvPr/>
        </p:nvSpPr>
        <p:spPr>
          <a:xfrm>
            <a:off x="3754252" y="3429000"/>
            <a:ext cx="1512168" cy="9361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Tokenization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41106200-CB65-4B22-BEF5-7DD6F58F7DE0}"/>
              </a:ext>
            </a:extLst>
          </p:cNvPr>
          <p:cNvSpPr/>
          <p:nvPr/>
        </p:nvSpPr>
        <p:spPr>
          <a:xfrm>
            <a:off x="3275856" y="3606449"/>
            <a:ext cx="36004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7E117DA-5991-478D-828A-BFCBF66548B0}"/>
              </a:ext>
            </a:extLst>
          </p:cNvPr>
          <p:cNvSpPr/>
          <p:nvPr/>
        </p:nvSpPr>
        <p:spPr>
          <a:xfrm>
            <a:off x="5975369" y="3377358"/>
            <a:ext cx="1512168" cy="9361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Cleaning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8E34FBF2-677C-49C9-B0F0-66C6CCF694EC}"/>
              </a:ext>
            </a:extLst>
          </p:cNvPr>
          <p:cNvSpPr/>
          <p:nvPr/>
        </p:nvSpPr>
        <p:spPr>
          <a:xfrm>
            <a:off x="5553349" y="3593695"/>
            <a:ext cx="36004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E55DEE17-1420-4930-BEC6-1972EB079F2F}"/>
              </a:ext>
            </a:extLst>
          </p:cNvPr>
          <p:cNvSpPr/>
          <p:nvPr/>
        </p:nvSpPr>
        <p:spPr>
          <a:xfrm>
            <a:off x="6556883" y="4404564"/>
            <a:ext cx="576851" cy="4085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FC35B37-F0F9-4E61-8F41-7592CBA34048}"/>
              </a:ext>
            </a:extLst>
          </p:cNvPr>
          <p:cNvSpPr/>
          <p:nvPr/>
        </p:nvSpPr>
        <p:spPr>
          <a:xfrm>
            <a:off x="6089225" y="5033092"/>
            <a:ext cx="1512168" cy="9361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Vectorization</a:t>
            </a:r>
          </a:p>
        </p:txBody>
      </p:sp>
      <p:sp>
        <p:nvSpPr>
          <p:cNvPr id="29" name="Arrow: Left 28">
            <a:extLst>
              <a:ext uri="{FF2B5EF4-FFF2-40B4-BE49-F238E27FC236}">
                <a16:creationId xmlns:a16="http://schemas.microsoft.com/office/drawing/2014/main" id="{6551899A-19B7-40AE-95ED-02AD070A147E}"/>
              </a:ext>
            </a:extLst>
          </p:cNvPr>
          <p:cNvSpPr/>
          <p:nvPr/>
        </p:nvSpPr>
        <p:spPr>
          <a:xfrm>
            <a:off x="5508104" y="5225298"/>
            <a:ext cx="360040" cy="4735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288E73F-BC15-4143-89F1-E66297A32D04}"/>
              </a:ext>
            </a:extLst>
          </p:cNvPr>
          <p:cNvSpPr/>
          <p:nvPr/>
        </p:nvSpPr>
        <p:spPr>
          <a:xfrm>
            <a:off x="3815915" y="5039840"/>
            <a:ext cx="1512168" cy="93610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Algorithm</a:t>
            </a:r>
          </a:p>
        </p:txBody>
      </p:sp>
      <p:sp>
        <p:nvSpPr>
          <p:cNvPr id="31" name="Arrow: Left 30">
            <a:extLst>
              <a:ext uri="{FF2B5EF4-FFF2-40B4-BE49-F238E27FC236}">
                <a16:creationId xmlns:a16="http://schemas.microsoft.com/office/drawing/2014/main" id="{3515D521-9BBF-41DE-B9CC-FFE332253E68}"/>
              </a:ext>
            </a:extLst>
          </p:cNvPr>
          <p:cNvSpPr/>
          <p:nvPr/>
        </p:nvSpPr>
        <p:spPr>
          <a:xfrm>
            <a:off x="3297382" y="5225298"/>
            <a:ext cx="360040" cy="4735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F5485F4-31C7-48C0-AFF8-20932D45CF33}"/>
              </a:ext>
            </a:extLst>
          </p:cNvPr>
          <p:cNvSpPr/>
          <p:nvPr/>
        </p:nvSpPr>
        <p:spPr>
          <a:xfrm>
            <a:off x="1547899" y="4994014"/>
            <a:ext cx="1512168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Spam Filter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BCE178-84BA-41B4-814D-A4897A4523D4}"/>
              </a:ext>
            </a:extLst>
          </p:cNvPr>
          <p:cNvSpPr/>
          <p:nvPr/>
        </p:nvSpPr>
        <p:spPr>
          <a:xfrm>
            <a:off x="1331640" y="3229064"/>
            <a:ext cx="6408712" cy="29362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EAFFDE5-055B-47A8-B4BC-066B5F648480}"/>
              </a:ext>
            </a:extLst>
          </p:cNvPr>
          <p:cNvSpPr txBox="1"/>
          <p:nvPr/>
        </p:nvSpPr>
        <p:spPr>
          <a:xfrm>
            <a:off x="5115667" y="5991214"/>
            <a:ext cx="1235404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Numbers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94A04B-7B14-4613-83D1-0A9A5ADE8468}"/>
              </a:ext>
            </a:extLst>
          </p:cNvPr>
          <p:cNvSpPr txBox="1"/>
          <p:nvPr/>
        </p:nvSpPr>
        <p:spPr>
          <a:xfrm>
            <a:off x="2604863" y="6033184"/>
            <a:ext cx="1702025" cy="64633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Transform Feature Data</a:t>
            </a:r>
          </a:p>
        </p:txBody>
      </p:sp>
    </p:spTree>
    <p:extLst>
      <p:ext uri="{BB962C8B-B14F-4D97-AF65-F5344CB8AC3E}">
        <p14:creationId xmlns:p14="http://schemas.microsoft.com/office/powerpoint/2010/main" val="794379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21 Power Transformation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6"/>
            <a:ext cx="8352928" cy="19602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Power Transformation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Changing each data point in a certain column to make distribution look closer to a normal distribution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As below diagram, the data may be skewed higher in the lower side and lower in the long right. Or it may be possible with long lower side.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may transform into more normal distribution.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https://www.youtube.com/watch?v=PKEPmVn7sDM&amp;list=PL1w8k37X_6L-fBgXCiCsn6ugDsr1Nmfqk&amp;index=21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51936EB-D76F-448B-9EBA-1EC4DB651879}"/>
              </a:ext>
            </a:extLst>
          </p:cNvPr>
          <p:cNvCxnSpPr/>
          <p:nvPr/>
        </p:nvCxnSpPr>
        <p:spPr>
          <a:xfrm>
            <a:off x="701583" y="5241181"/>
            <a:ext cx="1872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E289691-6F3A-40F4-B640-C84C98185282}"/>
              </a:ext>
            </a:extLst>
          </p:cNvPr>
          <p:cNvCxnSpPr/>
          <p:nvPr/>
        </p:nvCxnSpPr>
        <p:spPr>
          <a:xfrm flipV="1">
            <a:off x="701583" y="4089053"/>
            <a:ext cx="0" cy="115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20B79281-A97D-48FE-A354-7A78AA536765}"/>
              </a:ext>
            </a:extLst>
          </p:cNvPr>
          <p:cNvSpPr/>
          <p:nvPr/>
        </p:nvSpPr>
        <p:spPr>
          <a:xfrm>
            <a:off x="757714" y="4452640"/>
            <a:ext cx="1736436" cy="704043"/>
          </a:xfrm>
          <a:custGeom>
            <a:avLst/>
            <a:gdLst>
              <a:gd name="connsiteX0" fmla="*/ 0 w 1736436"/>
              <a:gd name="connsiteY0" fmla="*/ 237583 h 704043"/>
              <a:gd name="connsiteX1" fmla="*/ 138545 w 1736436"/>
              <a:gd name="connsiteY1" fmla="*/ 6674 h 704043"/>
              <a:gd name="connsiteX2" fmla="*/ 461818 w 1736436"/>
              <a:gd name="connsiteY2" fmla="*/ 468492 h 704043"/>
              <a:gd name="connsiteX3" fmla="*/ 923636 w 1736436"/>
              <a:gd name="connsiteY3" fmla="*/ 680929 h 704043"/>
              <a:gd name="connsiteX4" fmla="*/ 1551709 w 1736436"/>
              <a:gd name="connsiteY4" fmla="*/ 699401 h 704043"/>
              <a:gd name="connsiteX5" fmla="*/ 1736436 w 1736436"/>
              <a:gd name="connsiteY5" fmla="*/ 690165 h 704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6436" h="704043">
                <a:moveTo>
                  <a:pt x="0" y="237583"/>
                </a:moveTo>
                <a:cubicBezTo>
                  <a:pt x="30787" y="102886"/>
                  <a:pt x="61575" y="-31811"/>
                  <a:pt x="138545" y="6674"/>
                </a:cubicBezTo>
                <a:cubicBezTo>
                  <a:pt x="215515" y="45159"/>
                  <a:pt x="330970" y="356116"/>
                  <a:pt x="461818" y="468492"/>
                </a:cubicBezTo>
                <a:cubicBezTo>
                  <a:pt x="592666" y="580868"/>
                  <a:pt x="741987" y="642444"/>
                  <a:pt x="923636" y="680929"/>
                </a:cubicBezTo>
                <a:cubicBezTo>
                  <a:pt x="1105285" y="719414"/>
                  <a:pt x="1416242" y="697862"/>
                  <a:pt x="1551709" y="699401"/>
                </a:cubicBezTo>
                <a:cubicBezTo>
                  <a:pt x="1687176" y="700940"/>
                  <a:pt x="1711806" y="695552"/>
                  <a:pt x="1736436" y="69016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CF6BE5-A18F-4B5F-88AC-0DB6EF3F79E5}"/>
              </a:ext>
            </a:extLst>
          </p:cNvPr>
          <p:cNvSpPr txBox="1"/>
          <p:nvPr/>
        </p:nvSpPr>
        <p:spPr>
          <a:xfrm>
            <a:off x="629575" y="5385197"/>
            <a:ext cx="128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65B1EF5-B2C5-4AEF-967F-0EA753407F76}"/>
              </a:ext>
            </a:extLst>
          </p:cNvPr>
          <p:cNvSpPr txBox="1"/>
          <p:nvPr/>
        </p:nvSpPr>
        <p:spPr>
          <a:xfrm>
            <a:off x="1355412" y="5385197"/>
            <a:ext cx="54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E97242-E1A8-4262-97DD-BADF40F05CED}"/>
              </a:ext>
            </a:extLst>
          </p:cNvPr>
          <p:cNvSpPr txBox="1"/>
          <p:nvPr/>
        </p:nvSpPr>
        <p:spPr>
          <a:xfrm>
            <a:off x="2141743" y="5381145"/>
            <a:ext cx="54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5795F67-3DA8-42BD-9B53-84111B4CCD02}"/>
              </a:ext>
            </a:extLst>
          </p:cNvPr>
          <p:cNvSpPr/>
          <p:nvPr/>
        </p:nvSpPr>
        <p:spPr>
          <a:xfrm>
            <a:off x="539552" y="3677140"/>
            <a:ext cx="7992888" cy="20882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B99BDD2-C6CD-4EFB-B525-245B4D28BE69}"/>
              </a:ext>
            </a:extLst>
          </p:cNvPr>
          <p:cNvSpPr txBox="1"/>
          <p:nvPr/>
        </p:nvSpPr>
        <p:spPr>
          <a:xfrm>
            <a:off x="539552" y="3668830"/>
            <a:ext cx="2119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Standardizing Data: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735DEBB-48CD-43C0-BD4E-B566B64A7FB6}"/>
              </a:ext>
            </a:extLst>
          </p:cNvPr>
          <p:cNvCxnSpPr/>
          <p:nvPr/>
        </p:nvCxnSpPr>
        <p:spPr>
          <a:xfrm>
            <a:off x="6328829" y="5208244"/>
            <a:ext cx="1872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E4FA5FB-3DFE-4358-8D4E-37B5A06E591C}"/>
              </a:ext>
            </a:extLst>
          </p:cNvPr>
          <p:cNvCxnSpPr/>
          <p:nvPr/>
        </p:nvCxnSpPr>
        <p:spPr>
          <a:xfrm flipV="1">
            <a:off x="6328829" y="4056116"/>
            <a:ext cx="0" cy="115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0456A1A3-7E12-4622-8590-559E51253B45}"/>
              </a:ext>
            </a:extLst>
          </p:cNvPr>
          <p:cNvSpPr/>
          <p:nvPr/>
        </p:nvSpPr>
        <p:spPr>
          <a:xfrm flipH="1">
            <a:off x="6328829" y="4374610"/>
            <a:ext cx="1736431" cy="772286"/>
          </a:xfrm>
          <a:custGeom>
            <a:avLst/>
            <a:gdLst>
              <a:gd name="connsiteX0" fmla="*/ 0 w 1736436"/>
              <a:gd name="connsiteY0" fmla="*/ 237583 h 704043"/>
              <a:gd name="connsiteX1" fmla="*/ 138545 w 1736436"/>
              <a:gd name="connsiteY1" fmla="*/ 6674 h 704043"/>
              <a:gd name="connsiteX2" fmla="*/ 461818 w 1736436"/>
              <a:gd name="connsiteY2" fmla="*/ 468492 h 704043"/>
              <a:gd name="connsiteX3" fmla="*/ 923636 w 1736436"/>
              <a:gd name="connsiteY3" fmla="*/ 680929 h 704043"/>
              <a:gd name="connsiteX4" fmla="*/ 1551709 w 1736436"/>
              <a:gd name="connsiteY4" fmla="*/ 699401 h 704043"/>
              <a:gd name="connsiteX5" fmla="*/ 1736436 w 1736436"/>
              <a:gd name="connsiteY5" fmla="*/ 690165 h 704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6436" h="704043">
                <a:moveTo>
                  <a:pt x="0" y="237583"/>
                </a:moveTo>
                <a:cubicBezTo>
                  <a:pt x="30787" y="102886"/>
                  <a:pt x="61575" y="-31811"/>
                  <a:pt x="138545" y="6674"/>
                </a:cubicBezTo>
                <a:cubicBezTo>
                  <a:pt x="215515" y="45159"/>
                  <a:pt x="330970" y="356116"/>
                  <a:pt x="461818" y="468492"/>
                </a:cubicBezTo>
                <a:cubicBezTo>
                  <a:pt x="592666" y="580868"/>
                  <a:pt x="741987" y="642444"/>
                  <a:pt x="923636" y="680929"/>
                </a:cubicBezTo>
                <a:cubicBezTo>
                  <a:pt x="1105285" y="719414"/>
                  <a:pt x="1416242" y="697862"/>
                  <a:pt x="1551709" y="699401"/>
                </a:cubicBezTo>
                <a:cubicBezTo>
                  <a:pt x="1687176" y="700940"/>
                  <a:pt x="1711806" y="695552"/>
                  <a:pt x="1736436" y="69016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4A270C7-C4FA-4969-AF98-BE737DC6B7E2}"/>
              </a:ext>
            </a:extLst>
          </p:cNvPr>
          <p:cNvSpPr txBox="1"/>
          <p:nvPr/>
        </p:nvSpPr>
        <p:spPr>
          <a:xfrm>
            <a:off x="6256821" y="5352260"/>
            <a:ext cx="128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6F20218-1BA3-46B2-B519-141B879DE34F}"/>
              </a:ext>
            </a:extLst>
          </p:cNvPr>
          <p:cNvSpPr txBox="1"/>
          <p:nvPr/>
        </p:nvSpPr>
        <p:spPr>
          <a:xfrm>
            <a:off x="6982658" y="5352260"/>
            <a:ext cx="54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F3683D8-5037-420D-8A0F-725371A15075}"/>
              </a:ext>
            </a:extLst>
          </p:cNvPr>
          <p:cNvSpPr txBox="1"/>
          <p:nvPr/>
        </p:nvSpPr>
        <p:spPr>
          <a:xfrm>
            <a:off x="7768989" y="5348208"/>
            <a:ext cx="54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27F61D5B-3C0A-431B-AA9C-D1A37F33A002}"/>
              </a:ext>
            </a:extLst>
          </p:cNvPr>
          <p:cNvSpPr/>
          <p:nvPr/>
        </p:nvSpPr>
        <p:spPr>
          <a:xfrm>
            <a:off x="2315144" y="4483636"/>
            <a:ext cx="816695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812B332-E625-45D6-8D7E-96BD4CDACFAC}"/>
              </a:ext>
            </a:extLst>
          </p:cNvPr>
          <p:cNvSpPr txBox="1"/>
          <p:nvPr/>
        </p:nvSpPr>
        <p:spPr>
          <a:xfrm>
            <a:off x="2136557" y="4038162"/>
            <a:ext cx="12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Transform</a:t>
            </a:r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3286B012-400A-4544-9D27-CB30B12FC53F}"/>
              </a:ext>
            </a:extLst>
          </p:cNvPr>
          <p:cNvSpPr/>
          <p:nvPr/>
        </p:nvSpPr>
        <p:spPr>
          <a:xfrm flipH="1">
            <a:off x="5086071" y="4470283"/>
            <a:ext cx="820912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7DEB3EA-5BB6-4847-8BC4-70E4B49FBFC5}"/>
              </a:ext>
            </a:extLst>
          </p:cNvPr>
          <p:cNvSpPr txBox="1"/>
          <p:nvPr/>
        </p:nvSpPr>
        <p:spPr>
          <a:xfrm>
            <a:off x="4985450" y="4038162"/>
            <a:ext cx="12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Transform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43FCD89-1583-47E5-9F92-2C2E86EE9269}"/>
              </a:ext>
            </a:extLst>
          </p:cNvPr>
          <p:cNvCxnSpPr/>
          <p:nvPr/>
        </p:nvCxnSpPr>
        <p:spPr>
          <a:xfrm>
            <a:off x="3502502" y="5221641"/>
            <a:ext cx="1872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223FF85-085E-444A-BB1B-543F25371E9C}"/>
              </a:ext>
            </a:extLst>
          </p:cNvPr>
          <p:cNvCxnSpPr/>
          <p:nvPr/>
        </p:nvCxnSpPr>
        <p:spPr>
          <a:xfrm flipV="1">
            <a:off x="3502502" y="4069513"/>
            <a:ext cx="0" cy="115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4DE6E9D-56EB-485A-A883-A5B2DB10E569}"/>
              </a:ext>
            </a:extLst>
          </p:cNvPr>
          <p:cNvSpPr txBox="1"/>
          <p:nvPr/>
        </p:nvSpPr>
        <p:spPr>
          <a:xfrm>
            <a:off x="3430493" y="5365657"/>
            <a:ext cx="48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0B48CFC-44AE-4D59-BCE2-346CCDECB834}"/>
              </a:ext>
            </a:extLst>
          </p:cNvPr>
          <p:cNvSpPr txBox="1"/>
          <p:nvPr/>
        </p:nvSpPr>
        <p:spPr>
          <a:xfrm>
            <a:off x="4294590" y="536179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DABE31F-F9BE-44FD-B153-4AFB0B240B76}"/>
              </a:ext>
            </a:extLst>
          </p:cNvPr>
          <p:cNvSpPr txBox="1"/>
          <p:nvPr/>
        </p:nvSpPr>
        <p:spPr>
          <a:xfrm>
            <a:off x="4942662" y="5361605"/>
            <a:ext cx="54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E9061C37-07A5-4CD5-9808-07FD577FFA27}"/>
              </a:ext>
            </a:extLst>
          </p:cNvPr>
          <p:cNvSpPr/>
          <p:nvPr/>
        </p:nvSpPr>
        <p:spPr>
          <a:xfrm>
            <a:off x="3542715" y="4035396"/>
            <a:ext cx="1616364" cy="1175668"/>
          </a:xfrm>
          <a:custGeom>
            <a:avLst/>
            <a:gdLst>
              <a:gd name="connsiteX0" fmla="*/ 0 w 1616364"/>
              <a:gd name="connsiteY0" fmla="*/ 1144476 h 1175668"/>
              <a:gd name="connsiteX1" fmla="*/ 341745 w 1616364"/>
              <a:gd name="connsiteY1" fmla="*/ 1116767 h 1175668"/>
              <a:gd name="connsiteX2" fmla="*/ 600364 w 1616364"/>
              <a:gd name="connsiteY2" fmla="*/ 747313 h 1175668"/>
              <a:gd name="connsiteX3" fmla="*/ 729673 w 1616364"/>
              <a:gd name="connsiteY3" fmla="*/ 146949 h 1175668"/>
              <a:gd name="connsiteX4" fmla="*/ 868218 w 1616364"/>
              <a:gd name="connsiteY4" fmla="*/ 26876 h 1175668"/>
              <a:gd name="connsiteX5" fmla="*/ 979054 w 1616364"/>
              <a:gd name="connsiteY5" fmla="*/ 553349 h 1175668"/>
              <a:gd name="connsiteX6" fmla="*/ 1126836 w 1616364"/>
              <a:gd name="connsiteY6" fmla="*/ 959749 h 1175668"/>
              <a:gd name="connsiteX7" fmla="*/ 1394691 w 1616364"/>
              <a:gd name="connsiteY7" fmla="*/ 1153713 h 1175668"/>
              <a:gd name="connsiteX8" fmla="*/ 1616364 w 1616364"/>
              <a:gd name="connsiteY8" fmla="*/ 1162949 h 1175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6364" h="1175668">
                <a:moveTo>
                  <a:pt x="0" y="1144476"/>
                </a:moveTo>
                <a:cubicBezTo>
                  <a:pt x="120842" y="1163718"/>
                  <a:pt x="241684" y="1182961"/>
                  <a:pt x="341745" y="1116767"/>
                </a:cubicBezTo>
                <a:cubicBezTo>
                  <a:pt x="441806" y="1050573"/>
                  <a:pt x="535709" y="908949"/>
                  <a:pt x="600364" y="747313"/>
                </a:cubicBezTo>
                <a:cubicBezTo>
                  <a:pt x="665019" y="585677"/>
                  <a:pt x="685031" y="267022"/>
                  <a:pt x="729673" y="146949"/>
                </a:cubicBezTo>
                <a:cubicBezTo>
                  <a:pt x="774315" y="26876"/>
                  <a:pt x="826655" y="-40857"/>
                  <a:pt x="868218" y="26876"/>
                </a:cubicBezTo>
                <a:cubicBezTo>
                  <a:pt x="909781" y="94609"/>
                  <a:pt x="935951" y="397870"/>
                  <a:pt x="979054" y="553349"/>
                </a:cubicBezTo>
                <a:cubicBezTo>
                  <a:pt x="1022157" y="708828"/>
                  <a:pt x="1057563" y="859688"/>
                  <a:pt x="1126836" y="959749"/>
                </a:cubicBezTo>
                <a:cubicBezTo>
                  <a:pt x="1196109" y="1059810"/>
                  <a:pt x="1313103" y="1119846"/>
                  <a:pt x="1394691" y="1153713"/>
                </a:cubicBezTo>
                <a:cubicBezTo>
                  <a:pt x="1476279" y="1187580"/>
                  <a:pt x="1546321" y="1175264"/>
                  <a:pt x="1616364" y="116294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36F542-ABBC-4551-80E7-CE1F375949E7}"/>
              </a:ext>
            </a:extLst>
          </p:cNvPr>
          <p:cNvCxnSpPr/>
          <p:nvPr/>
        </p:nvCxnSpPr>
        <p:spPr>
          <a:xfrm>
            <a:off x="4355976" y="3861048"/>
            <a:ext cx="0" cy="152009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761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21 Power Transformation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6"/>
            <a:ext cx="8352928" cy="99202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Power Transformation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Wen will apply some power transformation for that.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Tukey Transformation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https://www.youtube.com/watch?v=PKEPmVn7sDM&amp;list=PL1w8k37X_6L-fBgXCiCsn6ugDsr1Nmfqk&amp;index=21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D10D7C9-A6FD-4D01-984B-9DA7796A6EC2}"/>
                  </a:ext>
                </a:extLst>
              </p:cNvPr>
              <p:cNvSpPr txBox="1"/>
              <p:nvPr/>
            </p:nvSpPr>
            <p:spPr>
              <a:xfrm>
                <a:off x="2411760" y="2544719"/>
                <a:ext cx="1971694" cy="88428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baseline="300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i="1" baseline="30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D10D7C9-A6FD-4D01-984B-9DA7796A6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2544719"/>
                <a:ext cx="1971694" cy="8842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副標題 2">
            <a:extLst>
              <a:ext uri="{FF2B5EF4-FFF2-40B4-BE49-F238E27FC236}">
                <a16:creationId xmlns:a16="http://schemas.microsoft.com/office/drawing/2014/main" id="{04CCE260-5E70-4DF6-A0B6-C4513D95697C}"/>
              </a:ext>
            </a:extLst>
          </p:cNvPr>
          <p:cNvSpPr txBox="1">
            <a:spLocks/>
          </p:cNvSpPr>
          <p:nvPr/>
        </p:nvSpPr>
        <p:spPr>
          <a:xfrm>
            <a:off x="457200" y="3717032"/>
            <a:ext cx="8352928" cy="36004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Similarly, we have </a:t>
            </a:r>
            <a:r>
              <a:rPr lang="en-US" sz="1800" b="1" dirty="0">
                <a:solidFill>
                  <a:srgbClr val="C00000"/>
                </a:solidFill>
              </a:rPr>
              <a:t>Box-Cox 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6E1D1B2-D753-4E08-B847-9F7309D5D7D8}"/>
                  </a:ext>
                </a:extLst>
              </p:cNvPr>
              <p:cNvSpPr txBox="1"/>
              <p:nvPr/>
            </p:nvSpPr>
            <p:spPr>
              <a:xfrm>
                <a:off x="2429234" y="4191045"/>
                <a:ext cx="2142766" cy="1025665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i="1" baseline="30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6E1D1B2-D753-4E08-B847-9F7309D5D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234" y="4191045"/>
                <a:ext cx="2142766" cy="1025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副標題 2">
            <a:extLst>
              <a:ext uri="{FF2B5EF4-FFF2-40B4-BE49-F238E27FC236}">
                <a16:creationId xmlns:a16="http://schemas.microsoft.com/office/drawing/2014/main" id="{43B7B542-D26C-4F08-BE2C-2D262EDCA578}"/>
              </a:ext>
            </a:extLst>
          </p:cNvPr>
          <p:cNvSpPr txBox="1">
            <a:spLocks/>
          </p:cNvSpPr>
          <p:nvPr/>
        </p:nvSpPr>
        <p:spPr>
          <a:xfrm>
            <a:off x="457200" y="5445224"/>
            <a:ext cx="1162472" cy="36004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Note: </a:t>
            </a:r>
            <a:endParaRPr lang="en-US" sz="18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CB7C6D1-6375-4A47-A130-742BFEF60799}"/>
                  </a:ext>
                </a:extLst>
              </p:cNvPr>
              <p:cNvSpPr txBox="1"/>
              <p:nvPr/>
            </p:nvSpPr>
            <p:spPr>
              <a:xfrm>
                <a:off x="1739717" y="5473184"/>
                <a:ext cx="1657890" cy="520463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baseline="30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 baseline="30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d>
                            </m:e>
                          </m:func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CB7C6D1-6375-4A47-A130-742BFEF607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717" y="5473184"/>
                <a:ext cx="1657890" cy="5204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副標題 2">
            <a:extLst>
              <a:ext uri="{FF2B5EF4-FFF2-40B4-BE49-F238E27FC236}">
                <a16:creationId xmlns:a16="http://schemas.microsoft.com/office/drawing/2014/main" id="{20AFFC53-1D83-4DF1-BA74-6D32D4B1C975}"/>
              </a:ext>
            </a:extLst>
          </p:cNvPr>
          <p:cNvSpPr txBox="1">
            <a:spLocks/>
          </p:cNvSpPr>
          <p:nvPr/>
        </p:nvSpPr>
        <p:spPr>
          <a:xfrm>
            <a:off x="4052428" y="5445224"/>
            <a:ext cx="1383668" cy="36004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Because</a:t>
            </a:r>
            <a:endParaRPr lang="en-US" sz="18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6E851AD-22DB-489D-B1E9-85F6DED352AC}"/>
                  </a:ext>
                </a:extLst>
              </p:cNvPr>
              <p:cNvSpPr txBox="1"/>
              <p:nvPr/>
            </p:nvSpPr>
            <p:spPr>
              <a:xfrm>
                <a:off x="5818175" y="5496663"/>
                <a:ext cx="1133644" cy="28931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func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6E851AD-22DB-489D-B1E9-85F6DED35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175" y="5496663"/>
                <a:ext cx="1133644" cy="289310"/>
              </a:xfrm>
              <a:prstGeom prst="rect">
                <a:avLst/>
              </a:prstGeom>
              <a:blipFill>
                <a:blip r:embed="rId6"/>
                <a:stretch>
                  <a:fillRect l="-2128" t="-6122" r="-3723" b="-4082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2303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21 Power Transformation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6"/>
            <a:ext cx="8352928" cy="4159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Power Transformation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https://www.youtube.com/watch?v=PKEPmVn7sDM&amp;list=PL1w8k37X_6L-fBgXCiCsn6ugDsr1Nmfqk&amp;index=21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68" name="副標題 2">
            <a:extLst>
              <a:ext uri="{FF2B5EF4-FFF2-40B4-BE49-F238E27FC236}">
                <a16:creationId xmlns:a16="http://schemas.microsoft.com/office/drawing/2014/main" id="{43B7B542-D26C-4F08-BE2C-2D262EDCA578}"/>
              </a:ext>
            </a:extLst>
          </p:cNvPr>
          <p:cNvSpPr txBox="1">
            <a:spLocks/>
          </p:cNvSpPr>
          <p:nvPr/>
        </p:nvSpPr>
        <p:spPr>
          <a:xfrm>
            <a:off x="451629" y="1941904"/>
            <a:ext cx="1162472" cy="36004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Note: </a:t>
            </a:r>
            <a:endParaRPr lang="en-US" sz="18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CB7C6D1-6375-4A47-A130-742BFEF60799}"/>
                  </a:ext>
                </a:extLst>
              </p:cNvPr>
              <p:cNvSpPr txBox="1"/>
              <p:nvPr/>
            </p:nvSpPr>
            <p:spPr>
              <a:xfrm>
                <a:off x="1907035" y="1986123"/>
                <a:ext cx="1584845" cy="295594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baseline="30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i="1" baseline="30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 baseline="30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d>
                            </m:e>
                          </m:func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CB7C6D1-6375-4A47-A130-742BFEF607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035" y="1986123"/>
                <a:ext cx="1584845" cy="295594"/>
              </a:xfrm>
              <a:prstGeom prst="rect">
                <a:avLst/>
              </a:prstGeom>
              <a:blipFill>
                <a:blip r:embed="rId3"/>
                <a:stretch>
                  <a:fillRect t="-6000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副標題 2">
            <a:extLst>
              <a:ext uri="{FF2B5EF4-FFF2-40B4-BE49-F238E27FC236}">
                <a16:creationId xmlns:a16="http://schemas.microsoft.com/office/drawing/2014/main" id="{20AFFC53-1D83-4DF1-BA74-6D32D4B1C975}"/>
              </a:ext>
            </a:extLst>
          </p:cNvPr>
          <p:cNvSpPr txBox="1">
            <a:spLocks/>
          </p:cNvSpPr>
          <p:nvPr/>
        </p:nvSpPr>
        <p:spPr>
          <a:xfrm>
            <a:off x="451629" y="2901541"/>
            <a:ext cx="1383668" cy="36004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Because</a:t>
            </a:r>
            <a:endParaRPr lang="en-US" sz="18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6E851AD-22DB-489D-B1E9-85F6DED352AC}"/>
                  </a:ext>
                </a:extLst>
              </p:cNvPr>
              <p:cNvSpPr txBox="1"/>
              <p:nvPr/>
            </p:nvSpPr>
            <p:spPr>
              <a:xfrm>
                <a:off x="2141844" y="2936906"/>
                <a:ext cx="1133644" cy="28931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func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6E851AD-22DB-489D-B1E9-85F6DED35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1844" y="2936906"/>
                <a:ext cx="1133644" cy="289310"/>
              </a:xfrm>
              <a:prstGeom prst="rect">
                <a:avLst/>
              </a:prstGeom>
              <a:blipFill>
                <a:blip r:embed="rId4"/>
                <a:stretch>
                  <a:fillRect l="-2128" t="-6122" r="-3723" b="-4082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副標題 2">
            <a:extLst>
              <a:ext uri="{FF2B5EF4-FFF2-40B4-BE49-F238E27FC236}">
                <a16:creationId xmlns:a16="http://schemas.microsoft.com/office/drawing/2014/main" id="{BDDB08CF-6384-417E-9C9E-760D6BA00718}"/>
              </a:ext>
            </a:extLst>
          </p:cNvPr>
          <p:cNvSpPr txBox="1">
            <a:spLocks/>
          </p:cNvSpPr>
          <p:nvPr/>
        </p:nvSpPr>
        <p:spPr>
          <a:xfrm>
            <a:off x="479337" y="3685809"/>
            <a:ext cx="3660615" cy="36004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Take log</a:t>
            </a:r>
            <a:r>
              <a:rPr lang="en-US" sz="1800" b="1" baseline="-25000" dirty="0">
                <a:solidFill>
                  <a:schemeClr val="tx1"/>
                </a:solidFill>
              </a:rPr>
              <a:t>e </a:t>
            </a:r>
            <a:r>
              <a:rPr lang="en-US" sz="1800" b="1" dirty="0">
                <a:solidFill>
                  <a:schemeClr val="tx1"/>
                </a:solidFill>
              </a:rPr>
              <a:t>on both side, we have:</a:t>
            </a:r>
            <a:endParaRPr lang="en-US" sz="1800" b="1" baseline="-250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7F4AB6-B62D-4609-B5DC-12D64A8792FF}"/>
                  </a:ext>
                </a:extLst>
              </p:cNvPr>
              <p:cNvSpPr txBox="1"/>
              <p:nvPr/>
            </p:nvSpPr>
            <p:spPr>
              <a:xfrm>
                <a:off x="4355976" y="3760990"/>
                <a:ext cx="1478545" cy="276999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func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7F4AB6-B62D-4609-B5DC-12D64A879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3760990"/>
                <a:ext cx="1478545" cy="276999"/>
              </a:xfrm>
              <a:prstGeom prst="rect">
                <a:avLst/>
              </a:prstGeom>
              <a:blipFill>
                <a:blip r:embed="rId5"/>
                <a:stretch>
                  <a:fillRect l="-4918" r="-2869" b="-31915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副標題 2">
            <a:extLst>
              <a:ext uri="{FF2B5EF4-FFF2-40B4-BE49-F238E27FC236}">
                <a16:creationId xmlns:a16="http://schemas.microsoft.com/office/drawing/2014/main" id="{12D686A3-77FC-4399-AA22-17D179684D64}"/>
              </a:ext>
            </a:extLst>
          </p:cNvPr>
          <p:cNvSpPr txBox="1">
            <a:spLocks/>
          </p:cNvSpPr>
          <p:nvPr/>
        </p:nvSpPr>
        <p:spPr>
          <a:xfrm>
            <a:off x="430994" y="4814534"/>
            <a:ext cx="1644390" cy="36004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Therefore,</a:t>
            </a:r>
            <a:endParaRPr lang="en-US" sz="18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71F543F-A460-4C24-A10A-5393929AF55E}"/>
                  </a:ext>
                </a:extLst>
              </p:cNvPr>
              <p:cNvSpPr txBox="1"/>
              <p:nvPr/>
            </p:nvSpPr>
            <p:spPr>
              <a:xfrm>
                <a:off x="2309644" y="4814209"/>
                <a:ext cx="2547989" cy="575286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baseline="30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 baseline="300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</m:d>
                                </m:e>
                              </m:func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71F543F-A460-4C24-A10A-5393929AF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644" y="4814209"/>
                <a:ext cx="2547989" cy="5752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95A85AD-27FA-4682-839C-968A52DC90BC}"/>
                  </a:ext>
                </a:extLst>
              </p:cNvPr>
              <p:cNvSpPr txBox="1"/>
              <p:nvPr/>
            </p:nvSpPr>
            <p:spPr>
              <a:xfrm>
                <a:off x="2217885" y="5671199"/>
                <a:ext cx="4514355" cy="555793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1!</m:t>
                          </m:r>
                        </m:den>
                      </m:f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+…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95A85AD-27FA-4682-839C-968A52DC90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885" y="5671199"/>
                <a:ext cx="4514355" cy="55579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副標題 2">
            <a:extLst>
              <a:ext uri="{FF2B5EF4-FFF2-40B4-BE49-F238E27FC236}">
                <a16:creationId xmlns:a16="http://schemas.microsoft.com/office/drawing/2014/main" id="{B1F1EF11-4778-4E7D-8E51-65817DC31A5E}"/>
              </a:ext>
            </a:extLst>
          </p:cNvPr>
          <p:cNvSpPr txBox="1">
            <a:spLocks/>
          </p:cNvSpPr>
          <p:nvPr/>
        </p:nvSpPr>
        <p:spPr>
          <a:xfrm>
            <a:off x="497454" y="5703139"/>
            <a:ext cx="1644390" cy="36004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Given,</a:t>
            </a:r>
            <a:endParaRPr lang="en-US" sz="1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660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21 Power Transformation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6"/>
            <a:ext cx="8352928" cy="4159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Power Transformation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https://www.youtube.com/watch?v=PKEPmVn7sDM&amp;list=PL1w8k37X_6L-fBgXCiCsn6ugDsr1Nmfqk&amp;index=21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17" name="副標題 2">
            <a:extLst>
              <a:ext uri="{FF2B5EF4-FFF2-40B4-BE49-F238E27FC236}">
                <a16:creationId xmlns:a16="http://schemas.microsoft.com/office/drawing/2014/main" id="{12D686A3-77FC-4399-AA22-17D179684D64}"/>
              </a:ext>
            </a:extLst>
          </p:cNvPr>
          <p:cNvSpPr txBox="1">
            <a:spLocks/>
          </p:cNvSpPr>
          <p:nvPr/>
        </p:nvSpPr>
        <p:spPr>
          <a:xfrm>
            <a:off x="318414" y="2755815"/>
            <a:ext cx="1644390" cy="36004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Therefore,</a:t>
            </a:r>
            <a:endParaRPr lang="en-US" sz="18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71F543F-A460-4C24-A10A-5393929AF55E}"/>
                  </a:ext>
                </a:extLst>
              </p:cNvPr>
              <p:cNvSpPr txBox="1"/>
              <p:nvPr/>
            </p:nvSpPr>
            <p:spPr>
              <a:xfrm>
                <a:off x="2047955" y="2768829"/>
                <a:ext cx="2524046" cy="537583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baseline="30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 baseline="30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71F543F-A460-4C24-A10A-5393929AF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955" y="2768829"/>
                <a:ext cx="2524046" cy="5375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95A85AD-27FA-4682-839C-968A52DC90BC}"/>
                  </a:ext>
                </a:extLst>
              </p:cNvPr>
              <p:cNvSpPr txBox="1"/>
              <p:nvPr/>
            </p:nvSpPr>
            <p:spPr>
              <a:xfrm>
                <a:off x="2038845" y="1956370"/>
                <a:ext cx="4514355" cy="555793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1!</m:t>
                          </m:r>
                        </m:den>
                      </m:f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+…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95A85AD-27FA-4682-839C-968A52DC90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845" y="1956370"/>
                <a:ext cx="4514355" cy="5557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副標題 2">
            <a:extLst>
              <a:ext uri="{FF2B5EF4-FFF2-40B4-BE49-F238E27FC236}">
                <a16:creationId xmlns:a16="http://schemas.microsoft.com/office/drawing/2014/main" id="{B1F1EF11-4778-4E7D-8E51-65817DC31A5E}"/>
              </a:ext>
            </a:extLst>
          </p:cNvPr>
          <p:cNvSpPr txBox="1">
            <a:spLocks/>
          </p:cNvSpPr>
          <p:nvPr/>
        </p:nvSpPr>
        <p:spPr>
          <a:xfrm>
            <a:off x="318414" y="1988310"/>
            <a:ext cx="1644390" cy="36004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Given,</a:t>
            </a:r>
            <a:endParaRPr lang="en-US" sz="18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C6538A3-4BEA-4EF5-8831-C61358215AE7}"/>
                  </a:ext>
                </a:extLst>
              </p:cNvPr>
              <p:cNvSpPr txBox="1"/>
              <p:nvPr/>
            </p:nvSpPr>
            <p:spPr>
              <a:xfrm>
                <a:off x="2070194" y="3613559"/>
                <a:ext cx="2213774" cy="537583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baseline="30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 baseline="30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C6538A3-4BEA-4EF5-8831-C61358215A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194" y="3613559"/>
                <a:ext cx="2213774" cy="5375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0986135-B712-4245-8524-E4EE8B318659}"/>
                  </a:ext>
                </a:extLst>
              </p:cNvPr>
              <p:cNvSpPr txBox="1"/>
              <p:nvPr/>
            </p:nvSpPr>
            <p:spPr>
              <a:xfrm>
                <a:off x="2055652" y="4351900"/>
                <a:ext cx="2213774" cy="537583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baseline="30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num>
                        <m:den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0986135-B712-4245-8524-E4EE8B318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652" y="4351900"/>
                <a:ext cx="2213774" cy="5375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0E500F1-2F99-4D4C-B1B5-FEE1E77F2633}"/>
                  </a:ext>
                </a:extLst>
              </p:cNvPr>
              <p:cNvSpPr txBox="1"/>
              <p:nvPr/>
            </p:nvSpPr>
            <p:spPr>
              <a:xfrm>
                <a:off x="2050181" y="5021473"/>
                <a:ext cx="2213774" cy="537583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baseline="30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0E500F1-2F99-4D4C-B1B5-FEE1E77F26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181" y="5021473"/>
                <a:ext cx="2213774" cy="5375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5321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21 Power Transformation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6"/>
            <a:ext cx="8352928" cy="20721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Transformation Process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Determine range of exponents to test</a:t>
            </a:r>
            <a:r>
              <a:rPr lang="en-US" sz="1800" dirty="0">
                <a:solidFill>
                  <a:schemeClr val="tx1"/>
                </a:solidFill>
              </a:rPr>
              <a:t>: for example, (-5, 5)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Apply transformations to each value of the chosen feature: </a:t>
            </a:r>
            <a:r>
              <a:rPr lang="en-US" sz="1800" dirty="0">
                <a:solidFill>
                  <a:schemeClr val="tx1"/>
                </a:solidFill>
              </a:rPr>
              <a:t>It will look more uniform like normal distribution.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Determine which transformation yields best distribution, e.g., plot histogram and pick which looks closer to a normal distribution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https://www.youtube.com/watch?v=PKEPmVn7sDM&amp;list=PL1w8k37X_6L-fBgXCiCsn6ugDsr1Nmfqk&amp;index=21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8492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21.1 Plot Message Length Histogram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966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21.1 Plot Message Length Histogram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6"/>
            <a:ext cx="8352928" cy="102439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Plot Message Length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Let’s continue the histogram from previous discussion.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Plot message length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https://www.youtube.com/watch?v=PKEPmVn7sDM&amp;list=PL1w8k37X_6L-fBgXCiCsn6ugDsr1Nmfqk&amp;index=21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19D6C5-C0A9-44EE-B226-78EEFB33B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492896"/>
            <a:ext cx="3143250" cy="20955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3C79F6-A4E8-490F-AE69-E8D9DF0039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944" y="2510603"/>
            <a:ext cx="4511824" cy="382095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73477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3228</TotalTime>
  <Words>918</Words>
  <Application>Microsoft Office PowerPoint</Application>
  <PresentationFormat>On-screen Show (4:3)</PresentationFormat>
  <Paragraphs>167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Cambria Math</vt:lpstr>
      <vt:lpstr>Wingdings</vt:lpstr>
      <vt:lpstr>Office 佈景主題</vt:lpstr>
      <vt:lpstr>21 Power Transformation</vt:lpstr>
      <vt:lpstr>21 Power Transformation</vt:lpstr>
      <vt:lpstr>21 Power Transformation</vt:lpstr>
      <vt:lpstr>21 Power Transformation</vt:lpstr>
      <vt:lpstr>21 Power Transformation</vt:lpstr>
      <vt:lpstr>21 Power Transformation</vt:lpstr>
      <vt:lpstr>21 Power Transformation</vt:lpstr>
      <vt:lpstr>21.1 Plot Message Length Histogram</vt:lpstr>
      <vt:lpstr>21.1 Plot Message Length Histogram</vt:lpstr>
      <vt:lpstr>21.2 Plot Punctuation % Histogram</vt:lpstr>
      <vt:lpstr>21.2 Plot Punctuation % Histogram</vt:lpstr>
      <vt:lpstr>21.3 Power Transformation</vt:lpstr>
      <vt:lpstr>21.3 Power Transformation</vt:lpstr>
      <vt:lpstr>21.4 Summary</vt:lpstr>
      <vt:lpstr>21.4 Summary</vt:lpstr>
      <vt:lpstr>21.5 Quiz</vt:lpstr>
      <vt:lpstr>21.5 Quiz</vt:lpstr>
      <vt:lpstr>21.5 Quiz</vt:lpstr>
      <vt:lpstr>21.5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1151</cp:revision>
  <dcterms:created xsi:type="dcterms:W3CDTF">2018-09-28T16:40:41Z</dcterms:created>
  <dcterms:modified xsi:type="dcterms:W3CDTF">2020-06-21T01:56:48Z</dcterms:modified>
</cp:coreProperties>
</file>