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68" r:id="rId4"/>
    <p:sldId id="287" r:id="rId5"/>
    <p:sldId id="288" r:id="rId6"/>
    <p:sldId id="286" r:id="rId7"/>
    <p:sldId id="284" r:id="rId8"/>
    <p:sldId id="267" r:id="rId9"/>
    <p:sldId id="28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igKA-YqAgw&amp;list=PL1w8k37X_6L-fBgXCiCsn6ugDsr1Nmfqk&amp;index=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igKA-YqAgw&amp;list=PL1w8k37X_6L-fBgXCiCsn6ugDsr1Nmfqk&amp;index=1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igKA-YqAgw&amp;list=PL1w8k37X_6L-fBgXCiCsn6ugDsr1Nmfqk&amp;index=1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gKA-YqAgw&amp;list=PL1w8k37X_6L-fBgXCiCsn6ugDsr1Nmfqk&amp;index=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igKA-YqAgw&amp;list=PL1w8k37X_6L-fBgXCiCsn6ugDsr1Nmfqk&amp;index=1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igKA-YqAgw&amp;list=PL1w8k37X_6L-fBgXCiCsn6ugDsr1Nmfqk&amp;index=1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gKA-YqAgw&amp;list=PL1w8k37X_6L-fBgXCiCsn6ugDsr1Nmfqk&amp;index=1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Feature Engineering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Feature Engineering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166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Tried Feature Data and ready to train out ML (Machine Learning) Algorithm.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https://www.youtube.com/watch?v=digKA-YqAgw&amp;list=PL1w8k37X_6L-fBgXCiCsn6ugDsr1Nmfqk&amp;index=18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Feature Engineering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3368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Tried Feature Data and ready to train out ML (Machine Learning) Algorithm. Why Feature Engineering is so important?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just created one of the features that the data directly have given us all the unique words and created the document matrix. We have three techniques, i.e., count vectorization, n-grams, and TF-IDF to create document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Feature Engineering </a:t>
            </a:r>
            <a:r>
              <a:rPr lang="en-US" sz="1800" b="1" dirty="0">
                <a:solidFill>
                  <a:schemeClr val="tx1"/>
                </a:solidFill>
              </a:rPr>
              <a:t>creative </a:t>
            </a:r>
            <a:r>
              <a:rPr lang="en-US" sz="1800" b="1" dirty="0">
                <a:solidFill>
                  <a:srgbClr val="C00000"/>
                </a:solidFill>
              </a:rPr>
              <a:t>New Features </a:t>
            </a:r>
            <a:r>
              <a:rPr lang="en-US" sz="1800" b="1" dirty="0">
                <a:solidFill>
                  <a:schemeClr val="tx1"/>
                </a:solidFill>
              </a:rPr>
              <a:t>of transforming existing features using </a:t>
            </a:r>
            <a:r>
              <a:rPr lang="en-US" sz="1800" b="1" dirty="0">
                <a:solidFill>
                  <a:srgbClr val="C00000"/>
                </a:solidFill>
              </a:rPr>
              <a:t>Domain Knowledge </a:t>
            </a:r>
            <a:r>
              <a:rPr lang="en-US" sz="1800" b="1" dirty="0">
                <a:solidFill>
                  <a:schemeClr val="tx1"/>
                </a:solidFill>
              </a:rPr>
              <a:t>of the data, that makes machine learning algorithm work better.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make new features out of that.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emphases on </a:t>
            </a:r>
            <a:r>
              <a:rPr lang="en-US" sz="1800" b="1" dirty="0">
                <a:solidFill>
                  <a:srgbClr val="C00000"/>
                </a:solidFill>
              </a:rPr>
              <a:t>Create New Features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C00000"/>
                </a:solidFill>
              </a:rPr>
              <a:t>Transform Existing Features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https://www.youtube.com/watch?v=digKA-YqAgw&amp;list=PL1w8k37X_6L-fBgXCiCsn6ugDsr1Nmfqk&amp;index=18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7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Feature Engineering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736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Creating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some important knowledge factors in classifying a text message as a Spam or Ham.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Length of documents: The longer text messages are more likely to be Spam than shorter text messages. It can be one of the feature based on our knowledge.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Average word size within a Document: What is the average size of words in each document? There is some word size relations in document between Spam and Ham.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of Punctuation in the Text: The Spam messages use to much of punctuation. We look at what percentage punctuation of text messages is useful to classify Spam or Ham.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Capitalization of words in a document: How frequently the words within the document are capitalized. Are they properly capitalized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can be many more features that all depends on how well you understand the  data.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https://www.youtube.com/watch?v=digKA-YqAgw&amp;list=PL1w8k37X_6L-fBgXCiCsn6ugDsr1Nmfqk&amp;index=18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3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Feature Engineering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3872" y="1356854"/>
                <a:ext cx="8352928" cy="3036205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Transformations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We can also apply some transformations to data. It can make machine learning work better, for example,</a:t>
                </a:r>
              </a:p>
              <a:p>
                <a:pPr marL="800100" lvl="1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Power Transformation, such as, x</a:t>
                </a:r>
                <a:r>
                  <a:rPr lang="en-US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1800" dirty="0">
                    <a:solidFill>
                      <a:schemeClr val="tx1"/>
                    </a:solidFill>
                  </a:rPr>
                  <a:t>, x</a:t>
                </a:r>
                <a:r>
                  <a:rPr lang="en-US" sz="18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US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and etc.</a:t>
                </a:r>
              </a:p>
              <a:p>
                <a:pPr marL="800100" lvl="1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Standardizing Data: for example, </a:t>
                </a:r>
                <a:r>
                  <a:rPr lang="en-US" sz="1800">
                    <a:solidFill>
                      <a:schemeClr val="tx1"/>
                    </a:solidFill>
                  </a:rPr>
                  <a:t>we use </a:t>
                </a:r>
                <a:r>
                  <a:rPr lang="en-US" sz="1800" dirty="0">
                    <a:solidFill>
                      <a:schemeClr val="tx1"/>
                    </a:solidFill>
                  </a:rPr>
                  <a:t>the log transform to adjust the data as below diagram.</a:t>
                </a:r>
              </a:p>
              <a:p>
                <a:pPr marL="800100" lvl="1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Normalization: Bring different features to similar scale. This means, we have 100 features run several scales, for example, one case is 0 to 1, the other one can be 1000 to million range, bring these data into some common range, e.g., 0 to 1. The ML algorithm is likely to learn better than a non-normalized data. 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3872" y="1356854"/>
                <a:ext cx="8352928" cy="3036205"/>
              </a:xfrm>
              <a:blipFill>
                <a:blip r:embed="rId2"/>
                <a:stretch>
                  <a:fillRect l="-73" t="-1000" r="-1093" b="-38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https://www.youtube.com/watch?v=digKA-YqAgw&amp;list=PL1w8k37X_6L-fBgXCiCsn6ugDsr1Nmfqk&amp;index=18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897177-934E-4B81-88E1-7A91A8169326}"/>
              </a:ext>
            </a:extLst>
          </p:cNvPr>
          <p:cNvCxnSpPr/>
          <p:nvPr/>
        </p:nvCxnSpPr>
        <p:spPr>
          <a:xfrm>
            <a:off x="2051720" y="5897188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BFBE7-24ED-437F-B25D-531E44C05C46}"/>
              </a:ext>
            </a:extLst>
          </p:cNvPr>
          <p:cNvCxnSpPr/>
          <p:nvPr/>
        </p:nvCxnSpPr>
        <p:spPr>
          <a:xfrm flipV="1">
            <a:off x="2051720" y="4745060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8EC286-1AEE-42B0-91C0-E68267E3FBA6}"/>
              </a:ext>
            </a:extLst>
          </p:cNvPr>
          <p:cNvSpPr/>
          <p:nvPr/>
        </p:nvSpPr>
        <p:spPr>
          <a:xfrm>
            <a:off x="2107851" y="5108647"/>
            <a:ext cx="1736436" cy="704043"/>
          </a:xfrm>
          <a:custGeom>
            <a:avLst/>
            <a:gdLst>
              <a:gd name="connsiteX0" fmla="*/ 0 w 1736436"/>
              <a:gd name="connsiteY0" fmla="*/ 237583 h 704043"/>
              <a:gd name="connsiteX1" fmla="*/ 138545 w 1736436"/>
              <a:gd name="connsiteY1" fmla="*/ 6674 h 704043"/>
              <a:gd name="connsiteX2" fmla="*/ 461818 w 1736436"/>
              <a:gd name="connsiteY2" fmla="*/ 468492 h 704043"/>
              <a:gd name="connsiteX3" fmla="*/ 923636 w 1736436"/>
              <a:gd name="connsiteY3" fmla="*/ 680929 h 704043"/>
              <a:gd name="connsiteX4" fmla="*/ 1551709 w 1736436"/>
              <a:gd name="connsiteY4" fmla="*/ 699401 h 704043"/>
              <a:gd name="connsiteX5" fmla="*/ 1736436 w 1736436"/>
              <a:gd name="connsiteY5" fmla="*/ 690165 h 7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436" h="704043">
                <a:moveTo>
                  <a:pt x="0" y="237583"/>
                </a:moveTo>
                <a:cubicBezTo>
                  <a:pt x="30787" y="102886"/>
                  <a:pt x="61575" y="-31811"/>
                  <a:pt x="138545" y="6674"/>
                </a:cubicBezTo>
                <a:cubicBezTo>
                  <a:pt x="215515" y="45159"/>
                  <a:pt x="330970" y="356116"/>
                  <a:pt x="461818" y="468492"/>
                </a:cubicBezTo>
                <a:cubicBezTo>
                  <a:pt x="592666" y="580868"/>
                  <a:pt x="741987" y="642444"/>
                  <a:pt x="923636" y="680929"/>
                </a:cubicBezTo>
                <a:cubicBezTo>
                  <a:pt x="1105285" y="719414"/>
                  <a:pt x="1416242" y="697862"/>
                  <a:pt x="1551709" y="699401"/>
                </a:cubicBezTo>
                <a:cubicBezTo>
                  <a:pt x="1687176" y="700940"/>
                  <a:pt x="1711806" y="695552"/>
                  <a:pt x="1736436" y="690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61290-2B0E-4421-A16F-E82BDF950600}"/>
              </a:ext>
            </a:extLst>
          </p:cNvPr>
          <p:cNvSpPr txBox="1"/>
          <p:nvPr/>
        </p:nvSpPr>
        <p:spPr>
          <a:xfrm>
            <a:off x="1979712" y="6041204"/>
            <a:ext cx="12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85836-F172-44EE-AB81-1178245D1AC8}"/>
              </a:ext>
            </a:extLst>
          </p:cNvPr>
          <p:cNvSpPr txBox="1"/>
          <p:nvPr/>
        </p:nvSpPr>
        <p:spPr>
          <a:xfrm>
            <a:off x="2705549" y="6041204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7E567-D990-433A-8DE7-09CFE553598F}"/>
              </a:ext>
            </a:extLst>
          </p:cNvPr>
          <p:cNvSpPr txBox="1"/>
          <p:nvPr/>
        </p:nvSpPr>
        <p:spPr>
          <a:xfrm>
            <a:off x="3491880" y="6037152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FDB19A-08CF-4DFC-9454-18A368EFD2F8}"/>
              </a:ext>
            </a:extLst>
          </p:cNvPr>
          <p:cNvCxnSpPr/>
          <p:nvPr/>
        </p:nvCxnSpPr>
        <p:spPr>
          <a:xfrm>
            <a:off x="5004048" y="5873608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BEFDFE-328F-4BC7-A12E-7BF97BEC559B}"/>
              </a:ext>
            </a:extLst>
          </p:cNvPr>
          <p:cNvCxnSpPr/>
          <p:nvPr/>
        </p:nvCxnSpPr>
        <p:spPr>
          <a:xfrm flipV="1">
            <a:off x="5004048" y="4721480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CE7682-9F86-4C3F-A008-AA643A25F892}"/>
              </a:ext>
            </a:extLst>
          </p:cNvPr>
          <p:cNvSpPr txBox="1"/>
          <p:nvPr/>
        </p:nvSpPr>
        <p:spPr>
          <a:xfrm>
            <a:off x="4932039" y="6017624"/>
            <a:ext cx="48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8F92A-5873-42F3-9B8C-C9B6C386403D}"/>
              </a:ext>
            </a:extLst>
          </p:cNvPr>
          <p:cNvSpPr txBox="1"/>
          <p:nvPr/>
        </p:nvSpPr>
        <p:spPr>
          <a:xfrm>
            <a:off x="5796136" y="60137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1D4D9-83A0-4B43-830D-156CC2105804}"/>
              </a:ext>
            </a:extLst>
          </p:cNvPr>
          <p:cNvSpPr txBox="1"/>
          <p:nvPr/>
        </p:nvSpPr>
        <p:spPr>
          <a:xfrm>
            <a:off x="6444208" y="6013572"/>
            <a:ext cx="5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594F720-E72D-4AF8-AF6F-06A32F71625B}"/>
              </a:ext>
            </a:extLst>
          </p:cNvPr>
          <p:cNvSpPr/>
          <p:nvPr/>
        </p:nvSpPr>
        <p:spPr>
          <a:xfrm>
            <a:off x="3587627" y="5120820"/>
            <a:ext cx="12548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806D9-9813-423D-979F-5385DED2F46A}"/>
              </a:ext>
            </a:extLst>
          </p:cNvPr>
          <p:cNvSpPr txBox="1"/>
          <p:nvPr/>
        </p:nvSpPr>
        <p:spPr>
          <a:xfrm>
            <a:off x="3409040" y="4675346"/>
            <a:ext cx="15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3E0AE4-2C7C-4695-9FD1-1415F93CB460}"/>
              </a:ext>
            </a:extLst>
          </p:cNvPr>
          <p:cNvSpPr/>
          <p:nvPr/>
        </p:nvSpPr>
        <p:spPr>
          <a:xfrm>
            <a:off x="1835696" y="4457029"/>
            <a:ext cx="5256584" cy="2088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32E28-DFF5-46FB-858E-77041C46899E}"/>
              </a:ext>
            </a:extLst>
          </p:cNvPr>
          <p:cNvSpPr txBox="1"/>
          <p:nvPr/>
        </p:nvSpPr>
        <p:spPr>
          <a:xfrm>
            <a:off x="1928274" y="4410634"/>
            <a:ext cx="21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Data: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3A9252-D93F-4283-B9FD-A05B48E31D2C}"/>
              </a:ext>
            </a:extLst>
          </p:cNvPr>
          <p:cNvSpPr/>
          <p:nvPr/>
        </p:nvSpPr>
        <p:spPr>
          <a:xfrm>
            <a:off x="5044261" y="4687363"/>
            <a:ext cx="1616364" cy="1175668"/>
          </a:xfrm>
          <a:custGeom>
            <a:avLst/>
            <a:gdLst>
              <a:gd name="connsiteX0" fmla="*/ 0 w 1616364"/>
              <a:gd name="connsiteY0" fmla="*/ 1144476 h 1175668"/>
              <a:gd name="connsiteX1" fmla="*/ 341745 w 1616364"/>
              <a:gd name="connsiteY1" fmla="*/ 1116767 h 1175668"/>
              <a:gd name="connsiteX2" fmla="*/ 600364 w 1616364"/>
              <a:gd name="connsiteY2" fmla="*/ 747313 h 1175668"/>
              <a:gd name="connsiteX3" fmla="*/ 729673 w 1616364"/>
              <a:gd name="connsiteY3" fmla="*/ 146949 h 1175668"/>
              <a:gd name="connsiteX4" fmla="*/ 868218 w 1616364"/>
              <a:gd name="connsiteY4" fmla="*/ 26876 h 1175668"/>
              <a:gd name="connsiteX5" fmla="*/ 979054 w 1616364"/>
              <a:gd name="connsiteY5" fmla="*/ 553349 h 1175668"/>
              <a:gd name="connsiteX6" fmla="*/ 1126836 w 1616364"/>
              <a:gd name="connsiteY6" fmla="*/ 959749 h 1175668"/>
              <a:gd name="connsiteX7" fmla="*/ 1394691 w 1616364"/>
              <a:gd name="connsiteY7" fmla="*/ 1153713 h 1175668"/>
              <a:gd name="connsiteX8" fmla="*/ 1616364 w 1616364"/>
              <a:gd name="connsiteY8" fmla="*/ 1162949 h 11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6364" h="1175668">
                <a:moveTo>
                  <a:pt x="0" y="1144476"/>
                </a:moveTo>
                <a:cubicBezTo>
                  <a:pt x="120842" y="1163718"/>
                  <a:pt x="241684" y="1182961"/>
                  <a:pt x="341745" y="1116767"/>
                </a:cubicBezTo>
                <a:cubicBezTo>
                  <a:pt x="441806" y="1050573"/>
                  <a:pt x="535709" y="908949"/>
                  <a:pt x="600364" y="747313"/>
                </a:cubicBezTo>
                <a:cubicBezTo>
                  <a:pt x="665019" y="585677"/>
                  <a:pt x="685031" y="267022"/>
                  <a:pt x="729673" y="146949"/>
                </a:cubicBezTo>
                <a:cubicBezTo>
                  <a:pt x="774315" y="26876"/>
                  <a:pt x="826655" y="-40857"/>
                  <a:pt x="868218" y="26876"/>
                </a:cubicBezTo>
                <a:cubicBezTo>
                  <a:pt x="909781" y="94609"/>
                  <a:pt x="935951" y="397870"/>
                  <a:pt x="979054" y="553349"/>
                </a:cubicBezTo>
                <a:cubicBezTo>
                  <a:pt x="1022157" y="708828"/>
                  <a:pt x="1057563" y="859688"/>
                  <a:pt x="1126836" y="959749"/>
                </a:cubicBezTo>
                <a:cubicBezTo>
                  <a:pt x="1196109" y="1059810"/>
                  <a:pt x="1313103" y="1119846"/>
                  <a:pt x="1394691" y="1153713"/>
                </a:cubicBezTo>
                <a:cubicBezTo>
                  <a:pt x="1476279" y="1187580"/>
                  <a:pt x="1546321" y="1175264"/>
                  <a:pt x="1616364" y="1162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Feature Engineering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7039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Feature Engineering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Feature Engineering is a big field. We will see how to create features in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https://www.youtube.com/watch?v=digKA-YqAgw&amp;list=PL1w8k37X_6L-fBgXCiCsn6ugDsr1Nmfqk&amp;index=18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99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82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Feature Engineering?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Feature Engineering creative New Features of transforming existing features using Domain Knowledge of the data, that makes machine learning algorithm work better.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knowledge factors of Spam/Ham classification for Creating New Features?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Spam uses large of documents.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Spam uses large word size.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Spam uses a lot of Punctuation.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Spam frequently use capitalization of the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https://www.youtube.com/watch?v=digKA-YqAgw&amp;list=PL1w8k37X_6L-fBgXCiCsn6ugDsr1Nmfqk&amp;index=18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25697" y="1259368"/>
                <a:ext cx="8106743" cy="2025616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Quiz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3. What kinds of techniques used in feature transformation?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Ans: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Power Transformation, such as, x</a:t>
                </a:r>
                <a:r>
                  <a:rPr lang="en-US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1800" dirty="0">
                    <a:solidFill>
                      <a:schemeClr val="tx1"/>
                    </a:solidFill>
                  </a:rPr>
                  <a:t>, x</a:t>
                </a:r>
                <a:r>
                  <a:rPr lang="en-US" sz="18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US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and etc.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Standardizing Data: for example, use the log transform.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Normalization: Bring different features to similar scale. 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5697" y="1259368"/>
                <a:ext cx="8106743" cy="2025616"/>
              </a:xfrm>
              <a:blipFill>
                <a:blip r:embed="rId2"/>
                <a:stretch>
                  <a:fillRect l="-75" t="-1497" b="-419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https://www.youtube.com/watch?v=digKA-YqAgw&amp;list=PL1w8k37X_6L-fBgXCiCsn6ugDsr1Nmfqk&amp;index=18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26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796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佈景主題</vt:lpstr>
      <vt:lpstr>18 Feature Engineering</vt:lpstr>
      <vt:lpstr>18 Feature Engineering</vt:lpstr>
      <vt:lpstr>18 Feature Engineering</vt:lpstr>
      <vt:lpstr>18 Feature Engineering</vt:lpstr>
      <vt:lpstr>18 Feature Engineering</vt:lpstr>
      <vt:lpstr>18 Feature Engineering</vt:lpstr>
      <vt:lpstr>18.1 Quiz</vt:lpstr>
      <vt:lpstr>18.1 Quiz</vt:lpstr>
      <vt:lpstr>18.1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1029</cp:revision>
  <dcterms:created xsi:type="dcterms:W3CDTF">2018-09-28T16:40:41Z</dcterms:created>
  <dcterms:modified xsi:type="dcterms:W3CDTF">2020-06-20T18:56:31Z</dcterms:modified>
</cp:coreProperties>
</file>