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8" r:id="rId4"/>
    <p:sldId id="269" r:id="rId5"/>
    <p:sldId id="270" r:id="rId6"/>
    <p:sldId id="272" r:id="rId7"/>
    <p:sldId id="271" r:id="rId8"/>
    <p:sldId id="266" r:id="rId9"/>
    <p:sldId id="267" r:id="rId10"/>
    <p:sldId id="273"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4" d="100"/>
          <a:sy n="104" d="100"/>
        </p:scale>
        <p:origin x="17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Vectorization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14.1 Quiz</a:t>
            </a:r>
            <a:endParaRPr lang="zh-TW" altLang="en-US" b="1" dirty="0">
              <a:solidFill>
                <a:srgbClr val="FFFF00"/>
              </a:solidFill>
            </a:endParaRPr>
          </a:p>
        </p:txBody>
      </p:sp>
      <p:sp>
        <p:nvSpPr>
          <p:cNvPr id="3" name="副標題 2"/>
          <p:cNvSpPr>
            <a:spLocks noGrp="1"/>
          </p:cNvSpPr>
          <p:nvPr>
            <p:ph type="subTitle" idx="1"/>
          </p:nvPr>
        </p:nvSpPr>
        <p:spPr>
          <a:xfrm>
            <a:off x="425697" y="1259368"/>
            <a:ext cx="8106743" cy="26736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5. What is n-grams?</a:t>
            </a:r>
          </a:p>
          <a:p>
            <a:pPr marL="342900" indent="-342900" algn="l">
              <a:buClr>
                <a:srgbClr val="0070C0"/>
              </a:buClr>
              <a:buSzPct val="80000"/>
              <a:buFont typeface="Wingdings" pitchFamily="2" charset="2"/>
              <a:buChar char="u"/>
            </a:pPr>
            <a:r>
              <a:rPr lang="en-US" sz="1800" dirty="0">
                <a:solidFill>
                  <a:schemeClr val="tx1"/>
                </a:solidFill>
              </a:rPr>
              <a:t>Ans: </a:t>
            </a:r>
            <a:r>
              <a:rPr lang="en-US" sz="1800" i="1" dirty="0">
                <a:solidFill>
                  <a:schemeClr val="tx1"/>
                </a:solidFill>
              </a:rPr>
              <a:t>n</a:t>
            </a:r>
            <a:r>
              <a:rPr lang="en-US" sz="1800" dirty="0">
                <a:solidFill>
                  <a:schemeClr val="tx1"/>
                </a:solidFill>
              </a:rPr>
              <a:t>-gram is a contiguous sequence of </a:t>
            </a:r>
            <a:r>
              <a:rPr lang="en-US" sz="1800" i="1" dirty="0">
                <a:solidFill>
                  <a:schemeClr val="tx1"/>
                </a:solidFill>
              </a:rPr>
              <a:t>n</a:t>
            </a:r>
            <a:r>
              <a:rPr lang="en-US" sz="1800" dirty="0">
                <a:solidFill>
                  <a:schemeClr val="tx1"/>
                </a:solidFill>
              </a:rPr>
              <a:t> items from a given sample of text or speech. </a:t>
            </a:r>
          </a:p>
          <a:p>
            <a:pPr marL="342900" indent="-342900" algn="l">
              <a:buClr>
                <a:srgbClr val="0070C0"/>
              </a:buClr>
              <a:buSzPct val="80000"/>
              <a:buFont typeface="Wingdings" pitchFamily="2" charset="2"/>
              <a:buChar char="u"/>
            </a:pPr>
            <a:r>
              <a:rPr lang="en-US" sz="1800" dirty="0">
                <a:solidFill>
                  <a:schemeClr val="tx1"/>
                </a:solidFill>
              </a:rPr>
              <a:t>6.What is TF-IDF?</a:t>
            </a:r>
          </a:p>
          <a:p>
            <a:pPr marL="342900" indent="-342900" algn="l">
              <a:buClr>
                <a:srgbClr val="0070C0"/>
              </a:buClr>
              <a:buSzPct val="80000"/>
              <a:buFont typeface="Wingdings" pitchFamily="2" charset="2"/>
              <a:buChar char="u"/>
            </a:pPr>
            <a:r>
              <a:rPr lang="en-US" sz="1800" dirty="0">
                <a:solidFill>
                  <a:schemeClr val="tx1"/>
                </a:solidFill>
              </a:rPr>
              <a:t>Ans: TF-IDF (Term Frequency-Inverse Document Frequency): a numerical statistics that is indented to reflect how important a word to a document in a collection (corpus). It counts the frequency in the other documents. </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algn="l">
              <a:buClr>
                <a:srgbClr val="0070C0"/>
              </a:buClr>
              <a:buSzPct val="80000"/>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41621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17797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Vectorization</a:t>
            </a:r>
          </a:p>
          <a:p>
            <a:pPr marL="342900" indent="-342900" algn="l">
              <a:buClr>
                <a:srgbClr val="0070C0"/>
              </a:buClr>
              <a:buSzPct val="80000"/>
              <a:buFont typeface="Wingdings" pitchFamily="2" charset="2"/>
              <a:buChar char="u"/>
            </a:pPr>
            <a:r>
              <a:rPr lang="en-US" sz="1800" dirty="0">
                <a:solidFill>
                  <a:schemeClr val="tx1"/>
                </a:solidFill>
              </a:rPr>
              <a:t>We are done with the raw text data and clean punctuation, then tokenization into array, and text cleaning with stemming and feminization, we have clean list of words.</a:t>
            </a:r>
          </a:p>
          <a:p>
            <a:pPr marL="342900" indent="-342900" algn="l">
              <a:buClr>
                <a:srgbClr val="0070C0"/>
              </a:buClr>
              <a:buSzPct val="80000"/>
              <a:buFont typeface="Wingdings" pitchFamily="2" charset="2"/>
              <a:buChar char="u"/>
            </a:pPr>
            <a:r>
              <a:rPr lang="en-US" sz="1800" dirty="0">
                <a:solidFill>
                  <a:schemeClr val="tx1"/>
                </a:solidFill>
              </a:rPr>
              <a:t>But Python only understand the numbers instead of the characters. The vectorization is the process to convert the words into numbers.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22" name="Rectangle: Rounded Corners 21">
            <a:extLst>
              <a:ext uri="{FF2B5EF4-FFF2-40B4-BE49-F238E27FC236}">
                <a16:creationId xmlns:a16="http://schemas.microsoft.com/office/drawing/2014/main" id="{7C009569-7C63-4DBB-B788-2DA25BA6105E}"/>
              </a:ext>
            </a:extLst>
          </p:cNvPr>
          <p:cNvSpPr/>
          <p:nvPr/>
        </p:nvSpPr>
        <p:spPr>
          <a:xfrm>
            <a:off x="1547664"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sp>
        <p:nvSpPr>
          <p:cNvPr id="23" name="Rectangle: Rounded Corners 22">
            <a:extLst>
              <a:ext uri="{FF2B5EF4-FFF2-40B4-BE49-F238E27FC236}">
                <a16:creationId xmlns:a16="http://schemas.microsoft.com/office/drawing/2014/main" id="{24FB9322-A326-437E-822F-0F271954C594}"/>
              </a:ext>
            </a:extLst>
          </p:cNvPr>
          <p:cNvSpPr/>
          <p:nvPr/>
        </p:nvSpPr>
        <p:spPr>
          <a:xfrm>
            <a:off x="3754252"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Tokenization</a:t>
            </a:r>
          </a:p>
        </p:txBody>
      </p:sp>
      <p:sp>
        <p:nvSpPr>
          <p:cNvPr id="24" name="Arrow: Right 23">
            <a:extLst>
              <a:ext uri="{FF2B5EF4-FFF2-40B4-BE49-F238E27FC236}">
                <a16:creationId xmlns:a16="http://schemas.microsoft.com/office/drawing/2014/main" id="{41106200-CB65-4B22-BEF5-7DD6F58F7DE0}"/>
              </a:ext>
            </a:extLst>
          </p:cNvPr>
          <p:cNvSpPr/>
          <p:nvPr/>
        </p:nvSpPr>
        <p:spPr>
          <a:xfrm>
            <a:off x="3275856" y="3606449"/>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17E117DA-5991-478D-828A-BFCBF66548B0}"/>
              </a:ext>
            </a:extLst>
          </p:cNvPr>
          <p:cNvSpPr/>
          <p:nvPr/>
        </p:nvSpPr>
        <p:spPr>
          <a:xfrm>
            <a:off x="5975369" y="3377358"/>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sp>
        <p:nvSpPr>
          <p:cNvPr id="26" name="Arrow: Right 25">
            <a:extLst>
              <a:ext uri="{FF2B5EF4-FFF2-40B4-BE49-F238E27FC236}">
                <a16:creationId xmlns:a16="http://schemas.microsoft.com/office/drawing/2014/main" id="{8E34FBF2-677C-49C9-B0F0-66C6CCF694EC}"/>
              </a:ext>
            </a:extLst>
          </p:cNvPr>
          <p:cNvSpPr/>
          <p:nvPr/>
        </p:nvSpPr>
        <p:spPr>
          <a:xfrm>
            <a:off x="5553349" y="3593695"/>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E55DEE17-1420-4930-BEC6-1972EB079F2F}"/>
              </a:ext>
            </a:extLst>
          </p:cNvPr>
          <p:cNvSpPr/>
          <p:nvPr/>
        </p:nvSpPr>
        <p:spPr>
          <a:xfrm>
            <a:off x="6556883" y="4404564"/>
            <a:ext cx="576851" cy="408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8FC35B37-F0F9-4E61-8F41-7592CBA34048}"/>
              </a:ext>
            </a:extLst>
          </p:cNvPr>
          <p:cNvSpPr/>
          <p:nvPr/>
        </p:nvSpPr>
        <p:spPr>
          <a:xfrm>
            <a:off x="6089225" y="5033092"/>
            <a:ext cx="1512168" cy="9361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Vectorization</a:t>
            </a:r>
          </a:p>
        </p:txBody>
      </p:sp>
      <p:sp>
        <p:nvSpPr>
          <p:cNvPr id="29" name="Arrow: Left 28">
            <a:extLst>
              <a:ext uri="{FF2B5EF4-FFF2-40B4-BE49-F238E27FC236}">
                <a16:creationId xmlns:a16="http://schemas.microsoft.com/office/drawing/2014/main" id="{6551899A-19B7-40AE-95ED-02AD070A147E}"/>
              </a:ext>
            </a:extLst>
          </p:cNvPr>
          <p:cNvSpPr/>
          <p:nvPr/>
        </p:nvSpPr>
        <p:spPr>
          <a:xfrm>
            <a:off x="5508104"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A288E73F-BC15-4143-89F1-E66297A32D04}"/>
              </a:ext>
            </a:extLst>
          </p:cNvPr>
          <p:cNvSpPr/>
          <p:nvPr/>
        </p:nvSpPr>
        <p:spPr>
          <a:xfrm>
            <a:off x="3815915" y="5039840"/>
            <a:ext cx="151216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31" name="Arrow: Left 30">
            <a:extLst>
              <a:ext uri="{FF2B5EF4-FFF2-40B4-BE49-F238E27FC236}">
                <a16:creationId xmlns:a16="http://schemas.microsoft.com/office/drawing/2014/main" id="{3515D521-9BBF-41DE-B9CC-FFE332253E68}"/>
              </a:ext>
            </a:extLst>
          </p:cNvPr>
          <p:cNvSpPr/>
          <p:nvPr/>
        </p:nvSpPr>
        <p:spPr>
          <a:xfrm>
            <a:off x="3297382"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CF5485F4-31C7-48C0-AFF8-20932D45CF33}"/>
              </a:ext>
            </a:extLst>
          </p:cNvPr>
          <p:cNvSpPr/>
          <p:nvPr/>
        </p:nvSpPr>
        <p:spPr>
          <a:xfrm>
            <a:off x="1547899" y="4994014"/>
            <a:ext cx="151216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Spam Filter</a:t>
            </a:r>
          </a:p>
        </p:txBody>
      </p:sp>
      <p:sp>
        <p:nvSpPr>
          <p:cNvPr id="33" name="Rectangle 32">
            <a:extLst>
              <a:ext uri="{FF2B5EF4-FFF2-40B4-BE49-F238E27FC236}">
                <a16:creationId xmlns:a16="http://schemas.microsoft.com/office/drawing/2014/main" id="{DCBCE178-84BA-41B4-814D-A4897A4523D4}"/>
              </a:ext>
            </a:extLst>
          </p:cNvPr>
          <p:cNvSpPr/>
          <p:nvPr/>
        </p:nvSpPr>
        <p:spPr>
          <a:xfrm>
            <a:off x="1331640" y="3229064"/>
            <a:ext cx="6408712" cy="29362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B2CE63F-ACCC-4103-A209-60A383D4451E}"/>
              </a:ext>
            </a:extLst>
          </p:cNvPr>
          <p:cNvSpPr txBox="1"/>
          <p:nvPr/>
        </p:nvSpPr>
        <p:spPr>
          <a:xfrm>
            <a:off x="7225029" y="4445136"/>
            <a:ext cx="1235404" cy="369332"/>
          </a:xfrm>
          <a:prstGeom prst="rect">
            <a:avLst/>
          </a:prstGeom>
          <a:solidFill>
            <a:schemeClr val="bg1"/>
          </a:solidFill>
          <a:ln>
            <a:solidFill>
              <a:srgbClr val="C00000"/>
            </a:solidFill>
          </a:ln>
        </p:spPr>
        <p:txBody>
          <a:bodyPr wrap="square" rtlCol="0">
            <a:spAutoFit/>
          </a:bodyPr>
          <a:lstStyle/>
          <a:p>
            <a:r>
              <a:rPr lang="en-US" dirty="0"/>
              <a:t>Stem Texts</a:t>
            </a:r>
          </a:p>
        </p:txBody>
      </p:sp>
      <p:sp>
        <p:nvSpPr>
          <p:cNvPr id="37" name="TextBox 36">
            <a:extLst>
              <a:ext uri="{FF2B5EF4-FFF2-40B4-BE49-F238E27FC236}">
                <a16:creationId xmlns:a16="http://schemas.microsoft.com/office/drawing/2014/main" id="{4EAFFDE5-055B-47A8-B4BC-066B5F648480}"/>
              </a:ext>
            </a:extLst>
          </p:cNvPr>
          <p:cNvSpPr txBox="1"/>
          <p:nvPr/>
        </p:nvSpPr>
        <p:spPr>
          <a:xfrm>
            <a:off x="5115667" y="5991214"/>
            <a:ext cx="1235404" cy="369332"/>
          </a:xfrm>
          <a:prstGeom prst="rect">
            <a:avLst/>
          </a:prstGeom>
          <a:solidFill>
            <a:schemeClr val="bg1"/>
          </a:solidFill>
          <a:ln>
            <a:solidFill>
              <a:srgbClr val="C00000"/>
            </a:solidFill>
          </a:ln>
        </p:spPr>
        <p:txBody>
          <a:bodyPr wrap="square" rtlCol="0">
            <a:spAutoFit/>
          </a:bodyPr>
          <a:lstStyle/>
          <a:p>
            <a:r>
              <a:rPr lang="en-US" dirty="0"/>
              <a:t>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16012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Vectorization</a:t>
            </a:r>
          </a:p>
          <a:p>
            <a:pPr marL="342900" indent="-342900" algn="l">
              <a:buClr>
                <a:srgbClr val="0070C0"/>
              </a:buClr>
              <a:buSzPct val="80000"/>
              <a:buFont typeface="Wingdings" pitchFamily="2" charset="2"/>
              <a:buChar char="u"/>
            </a:pPr>
            <a:r>
              <a:rPr lang="en-US" sz="1800" dirty="0">
                <a:solidFill>
                  <a:schemeClr val="tx1"/>
                </a:solidFill>
              </a:rPr>
              <a:t>Vectorization is the process of taking the clean words and convert into the numbers, the numerical representation of feature vectors.</a:t>
            </a:r>
          </a:p>
          <a:p>
            <a:pPr marL="342900" indent="-342900" algn="l">
              <a:buClr>
                <a:srgbClr val="0070C0"/>
              </a:buClr>
              <a:buSzPct val="80000"/>
              <a:buFont typeface="Wingdings" pitchFamily="2" charset="2"/>
              <a:buChar char="u"/>
            </a:pPr>
            <a:r>
              <a:rPr lang="en-US" sz="1800" dirty="0">
                <a:solidFill>
                  <a:schemeClr val="tx1"/>
                </a:solidFill>
              </a:rPr>
              <a:t>We will see how can we represent the each of these words converting into the feature vectors.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21" name="Rectangle: Rounded Corners 20">
            <a:extLst>
              <a:ext uri="{FF2B5EF4-FFF2-40B4-BE49-F238E27FC236}">
                <a16:creationId xmlns:a16="http://schemas.microsoft.com/office/drawing/2014/main" id="{73AA7A07-CFAA-42C3-AAA8-C359A46123E9}"/>
              </a:ext>
            </a:extLst>
          </p:cNvPr>
          <p:cNvSpPr/>
          <p:nvPr/>
        </p:nvSpPr>
        <p:spPr>
          <a:xfrm>
            <a:off x="1547664"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sp>
        <p:nvSpPr>
          <p:cNvPr id="34" name="Rectangle: Rounded Corners 33">
            <a:extLst>
              <a:ext uri="{FF2B5EF4-FFF2-40B4-BE49-F238E27FC236}">
                <a16:creationId xmlns:a16="http://schemas.microsoft.com/office/drawing/2014/main" id="{0BC79271-859D-4391-B934-0B15F13E1E85}"/>
              </a:ext>
            </a:extLst>
          </p:cNvPr>
          <p:cNvSpPr/>
          <p:nvPr/>
        </p:nvSpPr>
        <p:spPr>
          <a:xfrm>
            <a:off x="3754252"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Tokenization</a:t>
            </a:r>
          </a:p>
        </p:txBody>
      </p:sp>
      <p:sp>
        <p:nvSpPr>
          <p:cNvPr id="36" name="Arrow: Right 35">
            <a:extLst>
              <a:ext uri="{FF2B5EF4-FFF2-40B4-BE49-F238E27FC236}">
                <a16:creationId xmlns:a16="http://schemas.microsoft.com/office/drawing/2014/main" id="{09C9C8F7-6D5E-4CF2-A727-C200E8201C30}"/>
              </a:ext>
            </a:extLst>
          </p:cNvPr>
          <p:cNvSpPr/>
          <p:nvPr/>
        </p:nvSpPr>
        <p:spPr>
          <a:xfrm>
            <a:off x="3275856" y="3606449"/>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E63701E2-CCC8-4165-9A10-4D2997AC9054}"/>
              </a:ext>
            </a:extLst>
          </p:cNvPr>
          <p:cNvSpPr/>
          <p:nvPr/>
        </p:nvSpPr>
        <p:spPr>
          <a:xfrm>
            <a:off x="5975369" y="3377358"/>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sp>
        <p:nvSpPr>
          <p:cNvPr id="39" name="Arrow: Right 38">
            <a:extLst>
              <a:ext uri="{FF2B5EF4-FFF2-40B4-BE49-F238E27FC236}">
                <a16:creationId xmlns:a16="http://schemas.microsoft.com/office/drawing/2014/main" id="{88519C8B-E65B-4F62-8279-B782A365EBF9}"/>
              </a:ext>
            </a:extLst>
          </p:cNvPr>
          <p:cNvSpPr/>
          <p:nvPr/>
        </p:nvSpPr>
        <p:spPr>
          <a:xfrm>
            <a:off x="5553349" y="3593695"/>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461E8F97-2B1B-4345-A333-8CBD52C70C53}"/>
              </a:ext>
            </a:extLst>
          </p:cNvPr>
          <p:cNvSpPr/>
          <p:nvPr/>
        </p:nvSpPr>
        <p:spPr>
          <a:xfrm>
            <a:off x="6556883" y="4404564"/>
            <a:ext cx="576851" cy="408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986F74D7-3B76-42B2-8613-1FC78A663E5F}"/>
              </a:ext>
            </a:extLst>
          </p:cNvPr>
          <p:cNvSpPr/>
          <p:nvPr/>
        </p:nvSpPr>
        <p:spPr>
          <a:xfrm>
            <a:off x="6089225" y="5033092"/>
            <a:ext cx="1512168" cy="9361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Vectorization</a:t>
            </a:r>
          </a:p>
        </p:txBody>
      </p:sp>
      <p:sp>
        <p:nvSpPr>
          <p:cNvPr id="42" name="Arrow: Left 41">
            <a:extLst>
              <a:ext uri="{FF2B5EF4-FFF2-40B4-BE49-F238E27FC236}">
                <a16:creationId xmlns:a16="http://schemas.microsoft.com/office/drawing/2014/main" id="{0082F620-347E-4C58-B1B0-23F33DE15578}"/>
              </a:ext>
            </a:extLst>
          </p:cNvPr>
          <p:cNvSpPr/>
          <p:nvPr/>
        </p:nvSpPr>
        <p:spPr>
          <a:xfrm>
            <a:off x="5508104"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F644C943-4B0F-499E-A849-791B4836359D}"/>
              </a:ext>
            </a:extLst>
          </p:cNvPr>
          <p:cNvSpPr/>
          <p:nvPr/>
        </p:nvSpPr>
        <p:spPr>
          <a:xfrm>
            <a:off x="3815915" y="5039840"/>
            <a:ext cx="151216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44" name="Arrow: Left 43">
            <a:extLst>
              <a:ext uri="{FF2B5EF4-FFF2-40B4-BE49-F238E27FC236}">
                <a16:creationId xmlns:a16="http://schemas.microsoft.com/office/drawing/2014/main" id="{BFA7668A-E5EB-46C7-8D9C-780E0C40FFE1}"/>
              </a:ext>
            </a:extLst>
          </p:cNvPr>
          <p:cNvSpPr/>
          <p:nvPr/>
        </p:nvSpPr>
        <p:spPr>
          <a:xfrm>
            <a:off x="3297382"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40BD5DF8-75E5-4843-92D0-7CD95F88B449}"/>
              </a:ext>
            </a:extLst>
          </p:cNvPr>
          <p:cNvSpPr/>
          <p:nvPr/>
        </p:nvSpPr>
        <p:spPr>
          <a:xfrm>
            <a:off x="1547899" y="4994014"/>
            <a:ext cx="151216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Spam Filter</a:t>
            </a:r>
          </a:p>
        </p:txBody>
      </p:sp>
      <p:sp>
        <p:nvSpPr>
          <p:cNvPr id="46" name="Rectangle 45">
            <a:extLst>
              <a:ext uri="{FF2B5EF4-FFF2-40B4-BE49-F238E27FC236}">
                <a16:creationId xmlns:a16="http://schemas.microsoft.com/office/drawing/2014/main" id="{ED7DA521-3EDD-49F9-A0E4-76D59ED1018D}"/>
              </a:ext>
            </a:extLst>
          </p:cNvPr>
          <p:cNvSpPr/>
          <p:nvPr/>
        </p:nvSpPr>
        <p:spPr>
          <a:xfrm>
            <a:off x="1331640" y="3229064"/>
            <a:ext cx="6408712" cy="29362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78A2CEF-DE9B-4022-AF00-F9733F450033}"/>
              </a:ext>
            </a:extLst>
          </p:cNvPr>
          <p:cNvSpPr txBox="1"/>
          <p:nvPr/>
        </p:nvSpPr>
        <p:spPr>
          <a:xfrm>
            <a:off x="7225028" y="4445136"/>
            <a:ext cx="1512167" cy="369332"/>
          </a:xfrm>
          <a:prstGeom prst="rect">
            <a:avLst/>
          </a:prstGeom>
          <a:solidFill>
            <a:schemeClr val="bg1"/>
          </a:solidFill>
          <a:ln>
            <a:solidFill>
              <a:srgbClr val="C00000"/>
            </a:solidFill>
          </a:ln>
        </p:spPr>
        <p:txBody>
          <a:bodyPr wrap="square" rtlCol="0">
            <a:spAutoFit/>
          </a:bodyPr>
          <a:lstStyle/>
          <a:p>
            <a:r>
              <a:rPr lang="en-US" dirty="0"/>
              <a:t>[‘w1’, ‘w2’, …]</a:t>
            </a:r>
          </a:p>
        </p:txBody>
      </p:sp>
      <p:sp>
        <p:nvSpPr>
          <p:cNvPr id="48" name="TextBox 47">
            <a:extLst>
              <a:ext uri="{FF2B5EF4-FFF2-40B4-BE49-F238E27FC236}">
                <a16:creationId xmlns:a16="http://schemas.microsoft.com/office/drawing/2014/main" id="{E6DFB64B-CB01-40F3-9578-8CC659FA34EC}"/>
              </a:ext>
            </a:extLst>
          </p:cNvPr>
          <p:cNvSpPr txBox="1"/>
          <p:nvPr/>
        </p:nvSpPr>
        <p:spPr>
          <a:xfrm>
            <a:off x="4920688" y="6003154"/>
            <a:ext cx="2109362" cy="369332"/>
          </a:xfrm>
          <a:prstGeom prst="rect">
            <a:avLst/>
          </a:prstGeom>
          <a:solidFill>
            <a:schemeClr val="bg1"/>
          </a:solidFill>
          <a:ln>
            <a:solidFill>
              <a:srgbClr val="C00000"/>
            </a:solidFill>
          </a:ln>
        </p:spPr>
        <p:txBody>
          <a:bodyPr wrap="square" rtlCol="0">
            <a:spAutoFit/>
          </a:bodyPr>
          <a:lstStyle/>
          <a:p>
            <a:r>
              <a:rPr lang="en-US" dirty="0"/>
              <a:t>[…]: Feature vectors</a:t>
            </a:r>
          </a:p>
        </p:txBody>
      </p:sp>
    </p:spTree>
    <p:extLst>
      <p:ext uri="{BB962C8B-B14F-4D97-AF65-F5344CB8AC3E}">
        <p14:creationId xmlns:p14="http://schemas.microsoft.com/office/powerpoint/2010/main" val="346089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5"/>
            <a:ext cx="8352928" cy="2360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Vectorization</a:t>
            </a:r>
          </a:p>
          <a:p>
            <a:pPr marL="342900" indent="-342900" algn="l">
              <a:buClr>
                <a:srgbClr val="0070C0"/>
              </a:buClr>
              <a:buSzPct val="80000"/>
              <a:buFont typeface="Wingdings" pitchFamily="2" charset="2"/>
              <a:buChar char="u"/>
            </a:pPr>
            <a:r>
              <a:rPr lang="en-US" sz="1800" b="1" dirty="0">
                <a:solidFill>
                  <a:srgbClr val="C00000"/>
                </a:solidFill>
              </a:rPr>
              <a:t>Vectorization </a:t>
            </a:r>
            <a:r>
              <a:rPr lang="en-US" sz="1800" dirty="0">
                <a:solidFill>
                  <a:schemeClr val="tx1"/>
                </a:solidFill>
              </a:rPr>
              <a:t>is the Process of encoding text as integers to create </a:t>
            </a:r>
            <a:r>
              <a:rPr lang="en-US" sz="1800" b="1" dirty="0">
                <a:solidFill>
                  <a:srgbClr val="C00000"/>
                </a:solidFill>
              </a:rPr>
              <a:t>Feature Vectors</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rgbClr val="C00000"/>
                </a:solidFill>
              </a:rPr>
              <a:t>Feature Vector: </a:t>
            </a:r>
            <a:r>
              <a:rPr lang="en-US" sz="1800" dirty="0">
                <a:solidFill>
                  <a:schemeClr val="tx1"/>
                </a:solidFill>
              </a:rPr>
              <a:t>Vector of numerical features that represent an object.</a:t>
            </a:r>
          </a:p>
          <a:p>
            <a:pPr marL="342900" indent="-342900" algn="l">
              <a:buClr>
                <a:srgbClr val="0070C0"/>
              </a:buClr>
              <a:buSzPct val="80000"/>
              <a:buFont typeface="Wingdings" pitchFamily="2" charset="2"/>
              <a:buChar char="u"/>
            </a:pPr>
            <a:r>
              <a:rPr lang="en-US" sz="1800" dirty="0">
                <a:solidFill>
                  <a:schemeClr val="tx1"/>
                </a:solidFill>
              </a:rPr>
              <a:t>For example: we have a word list [w1, w2, …]. The word w1 = ‘cat’: </a:t>
            </a:r>
          </a:p>
          <a:p>
            <a:pPr marL="342900" indent="-342900" algn="l">
              <a:buClr>
                <a:srgbClr val="0070C0"/>
              </a:buClr>
              <a:buSzPct val="80000"/>
              <a:buFont typeface="Wingdings" pitchFamily="2" charset="2"/>
              <a:buChar char="u"/>
            </a:pPr>
            <a:r>
              <a:rPr lang="en-US" sz="1800" dirty="0">
                <a:solidFill>
                  <a:schemeClr val="tx1"/>
                </a:solidFill>
              </a:rPr>
              <a:t>If the dictionary has 5 words and the position of cat is fourth, then we can keep fourth as 1 and rest as 0.</a:t>
            </a:r>
          </a:p>
          <a:p>
            <a:pPr marL="342900" indent="-342900" algn="l">
              <a:buClr>
                <a:srgbClr val="0070C0"/>
              </a:buClr>
              <a:buSzPct val="80000"/>
              <a:buFont typeface="Wingdings" pitchFamily="2" charset="2"/>
              <a:buChar char="u"/>
            </a:pPr>
            <a:r>
              <a:rPr lang="en-US" sz="1800" dirty="0">
                <a:solidFill>
                  <a:schemeClr val="tx1"/>
                </a:solidFill>
              </a:rPr>
              <a:t>The ‘cat’ is a feature vector.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03C0271-9A91-46AA-B865-9E2048088665}"/>
                  </a:ext>
                </a:extLst>
              </p:cNvPr>
              <p:cNvSpPr txBox="1"/>
              <p:nvPr/>
            </p:nvSpPr>
            <p:spPr>
              <a:xfrm>
                <a:off x="3851920" y="3963615"/>
                <a:ext cx="1079734" cy="1550874"/>
              </a:xfrm>
              <a:prstGeom prst="rect">
                <a:avLst/>
              </a:prstGeom>
              <a:noFill/>
              <a:ln>
                <a:solidFill>
                  <a:srgbClr val="C00000"/>
                </a:solidFill>
              </a:ln>
            </p:spPr>
            <p:txBody>
              <a:bodyPr wrap="square" lIns="0" tIns="0" rIns="0" bIns="0" rtlCol="0">
                <a:spAutoFit/>
              </a:bodyPr>
              <a:lstStyle/>
              <a:p>
                <a:r>
                  <a:rPr lang="en-US" dirty="0"/>
                  <a:t>W1</a:t>
                </a:r>
              </a:p>
              <a:p>
                <a:r>
                  <a:rPr lang="en-US" dirty="0"/>
                  <a:t>Cat =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qArr>
                      </m:e>
                    </m:d>
                  </m:oMath>
                </a14:m>
                <a:endParaRPr lang="en-US" dirty="0"/>
              </a:p>
            </p:txBody>
          </p:sp>
        </mc:Choice>
        <mc:Fallback xmlns="">
          <p:sp>
            <p:nvSpPr>
              <p:cNvPr id="8" name="TextBox 7">
                <a:extLst>
                  <a:ext uri="{FF2B5EF4-FFF2-40B4-BE49-F238E27FC236}">
                    <a16:creationId xmlns:a16="http://schemas.microsoft.com/office/drawing/2014/main" id="{003C0271-9A91-46AA-B865-9E2048088665}"/>
                  </a:ext>
                </a:extLst>
              </p:cNvPr>
              <p:cNvSpPr txBox="1">
                <a:spLocks noRot="1" noChangeAspect="1" noMove="1" noResize="1" noEditPoints="1" noAdjustHandles="1" noChangeArrowheads="1" noChangeShapeType="1" noTextEdit="1"/>
              </p:cNvSpPr>
              <p:nvPr/>
            </p:nvSpPr>
            <p:spPr>
              <a:xfrm>
                <a:off x="3851920" y="3963615"/>
                <a:ext cx="1079734" cy="1550874"/>
              </a:xfrm>
              <a:prstGeom prst="rect">
                <a:avLst/>
              </a:prstGeom>
              <a:blipFill>
                <a:blip r:embed="rId3"/>
                <a:stretch>
                  <a:fillRect l="-12849" t="-4669"/>
                </a:stretch>
              </a:blipFill>
              <a:ln>
                <a:solidFill>
                  <a:srgbClr val="C00000"/>
                </a:solidFill>
              </a:ln>
            </p:spPr>
            <p:txBody>
              <a:bodyPr/>
              <a:lstStyle/>
              <a:p>
                <a:r>
                  <a:rPr lang="en-US">
                    <a:noFill/>
                  </a:rPr>
                  <a:t> </a:t>
                </a:r>
              </a:p>
            </p:txBody>
          </p:sp>
        </mc:Fallback>
      </mc:AlternateContent>
      <p:sp>
        <p:nvSpPr>
          <p:cNvPr id="9" name="TextBox 8">
            <a:extLst>
              <a:ext uri="{FF2B5EF4-FFF2-40B4-BE49-F238E27FC236}">
                <a16:creationId xmlns:a16="http://schemas.microsoft.com/office/drawing/2014/main" id="{9D23BBC8-4F82-4878-89DA-4BEDFAFCF43A}"/>
              </a:ext>
            </a:extLst>
          </p:cNvPr>
          <p:cNvSpPr txBox="1"/>
          <p:nvPr/>
        </p:nvSpPr>
        <p:spPr>
          <a:xfrm>
            <a:off x="3990109" y="2909454"/>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77276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4"/>
            <a:ext cx="8352928" cy="36563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Count Vectorization</a:t>
            </a:r>
          </a:p>
          <a:p>
            <a:pPr marL="342900" indent="-342900" algn="l">
              <a:buClr>
                <a:srgbClr val="0070C0"/>
              </a:buClr>
              <a:buSzPct val="80000"/>
              <a:buFont typeface="Wingdings" pitchFamily="2" charset="2"/>
              <a:buChar char="u"/>
            </a:pPr>
            <a:r>
              <a:rPr lang="en-US" sz="1800" dirty="0">
                <a:solidFill>
                  <a:schemeClr val="tx1"/>
                </a:solidFill>
              </a:rPr>
              <a:t>Let’s see the dictionary with 100 words.</a:t>
            </a:r>
          </a:p>
          <a:p>
            <a:pPr marL="342900" indent="-342900" algn="l">
              <a:buClr>
                <a:srgbClr val="0070C0"/>
              </a:buClr>
              <a:buSzPct val="80000"/>
              <a:buFont typeface="Wingdings" pitchFamily="2" charset="2"/>
              <a:buChar char="u"/>
            </a:pPr>
            <a:r>
              <a:rPr lang="en-US" sz="1800" dirty="0">
                <a:solidFill>
                  <a:schemeClr val="tx1"/>
                </a:solidFill>
              </a:rPr>
              <a:t>We have messages (in file </a:t>
            </a:r>
            <a:r>
              <a:rPr lang="en-US" sz="1800" dirty="0" err="1">
                <a:solidFill>
                  <a:schemeClr val="tx1"/>
                </a:solidFill>
              </a:rPr>
              <a:t>SMSSpamCollection</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Each row is a message contains 100 unique words that associate with a label (Spam or Ham). </a:t>
            </a:r>
          </a:p>
          <a:p>
            <a:pPr marL="342900" indent="-342900" algn="l">
              <a:buClr>
                <a:srgbClr val="0070C0"/>
              </a:buClr>
              <a:buSzPct val="80000"/>
              <a:buFont typeface="Wingdings" pitchFamily="2" charset="2"/>
              <a:buChar char="u"/>
            </a:pPr>
            <a:r>
              <a:rPr lang="en-US" sz="1800" dirty="0">
                <a:solidFill>
                  <a:schemeClr val="tx1"/>
                </a:solidFill>
              </a:rPr>
              <a:t>For the first message: How many times that occurs for w1 is 0, w2 is 2, w3 is 0, and etc. Let say ham is 0, and Spam is 1. If we have ham in this case, we have 0 (Ham) for message 1. </a:t>
            </a:r>
          </a:p>
          <a:p>
            <a:pPr marL="342900" indent="-342900" algn="l">
              <a:buClr>
                <a:srgbClr val="0070C0"/>
              </a:buClr>
              <a:buSzPct val="80000"/>
              <a:buFont typeface="Wingdings" pitchFamily="2" charset="2"/>
              <a:buChar char="u"/>
            </a:pPr>
            <a:r>
              <a:rPr lang="en-US" sz="1800" dirty="0">
                <a:solidFill>
                  <a:schemeClr val="tx1"/>
                </a:solidFill>
              </a:rPr>
              <a:t>For the second message, we have second message with w1 is 0, w2 is 3, w3 is 1, …, and w100 is 1. We have label 0 (Ham).</a:t>
            </a:r>
          </a:p>
          <a:p>
            <a:pPr marL="342900" indent="-342900" algn="l">
              <a:buClr>
                <a:srgbClr val="0070C0"/>
              </a:buClr>
              <a:buSzPct val="80000"/>
              <a:buFont typeface="Wingdings" pitchFamily="2" charset="2"/>
              <a:buChar char="u"/>
            </a:pPr>
            <a:r>
              <a:rPr lang="en-US" sz="1800" dirty="0">
                <a:solidFill>
                  <a:schemeClr val="tx1"/>
                </a:solidFill>
              </a:rPr>
              <a:t>For the third message, we have w1 is 4, w2 is 0, w3 is 3, …, and w100 is 0, the label is 1 (Spam).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TextBox 8">
            <a:extLst>
              <a:ext uri="{FF2B5EF4-FFF2-40B4-BE49-F238E27FC236}">
                <a16:creationId xmlns:a16="http://schemas.microsoft.com/office/drawing/2014/main" id="{9D23BBC8-4F82-4878-89DA-4BEDFAFCF43A}"/>
              </a:ext>
            </a:extLst>
          </p:cNvPr>
          <p:cNvSpPr txBox="1"/>
          <p:nvPr/>
        </p:nvSpPr>
        <p:spPr>
          <a:xfrm>
            <a:off x="3990109" y="2909454"/>
            <a:ext cx="65" cy="276999"/>
          </a:xfrm>
          <a:prstGeom prst="rect">
            <a:avLst/>
          </a:prstGeom>
          <a:noFill/>
        </p:spPr>
        <p:txBody>
          <a:bodyPr wrap="none" lIns="0" tIns="0" rIns="0" bIns="0" rtlCol="0">
            <a:spAutoFit/>
          </a:bodyPr>
          <a:lstStyle/>
          <a:p>
            <a:endParaRPr lang="en-US" dirty="0"/>
          </a:p>
        </p:txBody>
      </p:sp>
      <p:graphicFrame>
        <p:nvGraphicFramePr>
          <p:cNvPr id="10" name="Table 10">
            <a:extLst>
              <a:ext uri="{FF2B5EF4-FFF2-40B4-BE49-F238E27FC236}">
                <a16:creationId xmlns:a16="http://schemas.microsoft.com/office/drawing/2014/main" id="{F0F60E42-FD43-4763-9BF8-48109056D9A6}"/>
              </a:ext>
            </a:extLst>
          </p:cNvPr>
          <p:cNvGraphicFramePr>
            <a:graphicFrameLocks noGrp="1"/>
          </p:cNvGraphicFramePr>
          <p:nvPr>
            <p:extLst>
              <p:ext uri="{D42A27DB-BD31-4B8C-83A1-F6EECF244321}">
                <p14:modId xmlns:p14="http://schemas.microsoft.com/office/powerpoint/2010/main" val="1355588028"/>
              </p:ext>
            </p:extLst>
          </p:nvPr>
        </p:nvGraphicFramePr>
        <p:xfrm>
          <a:off x="2600769" y="5173451"/>
          <a:ext cx="3928111" cy="14833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220863034"/>
                    </a:ext>
                  </a:extLst>
                </a:gridCol>
                <a:gridCol w="609600">
                  <a:extLst>
                    <a:ext uri="{9D8B030D-6E8A-4147-A177-3AD203B41FA5}">
                      <a16:colId xmlns:a16="http://schemas.microsoft.com/office/drawing/2014/main" val="2105632976"/>
                    </a:ext>
                  </a:extLst>
                </a:gridCol>
                <a:gridCol w="609600">
                  <a:extLst>
                    <a:ext uri="{9D8B030D-6E8A-4147-A177-3AD203B41FA5}">
                      <a16:colId xmlns:a16="http://schemas.microsoft.com/office/drawing/2014/main" val="2661076304"/>
                    </a:ext>
                  </a:extLst>
                </a:gridCol>
                <a:gridCol w="609600">
                  <a:extLst>
                    <a:ext uri="{9D8B030D-6E8A-4147-A177-3AD203B41FA5}">
                      <a16:colId xmlns:a16="http://schemas.microsoft.com/office/drawing/2014/main" val="1910445432"/>
                    </a:ext>
                  </a:extLst>
                </a:gridCol>
                <a:gridCol w="752793">
                  <a:extLst>
                    <a:ext uri="{9D8B030D-6E8A-4147-A177-3AD203B41FA5}">
                      <a16:colId xmlns:a16="http://schemas.microsoft.com/office/drawing/2014/main" val="816856745"/>
                    </a:ext>
                  </a:extLst>
                </a:gridCol>
                <a:gridCol w="736918">
                  <a:extLst>
                    <a:ext uri="{9D8B030D-6E8A-4147-A177-3AD203B41FA5}">
                      <a16:colId xmlns:a16="http://schemas.microsoft.com/office/drawing/2014/main" val="1524923893"/>
                    </a:ext>
                  </a:extLst>
                </a:gridCol>
              </a:tblGrid>
              <a:tr h="370840">
                <a:tc>
                  <a:txBody>
                    <a:bodyPr/>
                    <a:lstStyle/>
                    <a:p>
                      <a:r>
                        <a:rPr lang="en-US" dirty="0"/>
                        <a:t>w1</a:t>
                      </a:r>
                    </a:p>
                  </a:txBody>
                  <a:tcPr/>
                </a:tc>
                <a:tc>
                  <a:txBody>
                    <a:bodyPr/>
                    <a:lstStyle/>
                    <a:p>
                      <a:r>
                        <a:rPr lang="en-US" dirty="0"/>
                        <a:t>w2</a:t>
                      </a:r>
                    </a:p>
                  </a:txBody>
                  <a:tcPr/>
                </a:tc>
                <a:tc>
                  <a:txBody>
                    <a:bodyPr/>
                    <a:lstStyle/>
                    <a:p>
                      <a:r>
                        <a:rPr lang="en-US" dirty="0"/>
                        <a:t>w3</a:t>
                      </a:r>
                    </a:p>
                  </a:txBody>
                  <a:tcPr/>
                </a:tc>
                <a:tc>
                  <a:txBody>
                    <a:bodyPr/>
                    <a:lstStyle/>
                    <a:p>
                      <a:r>
                        <a:rPr lang="en-US" dirty="0"/>
                        <a:t>…</a:t>
                      </a:r>
                    </a:p>
                  </a:txBody>
                  <a:tcPr/>
                </a:tc>
                <a:tc>
                  <a:txBody>
                    <a:bodyPr/>
                    <a:lstStyle/>
                    <a:p>
                      <a:r>
                        <a:rPr lang="en-US" dirty="0"/>
                        <a:t>w100</a:t>
                      </a:r>
                    </a:p>
                  </a:txBody>
                  <a:tcPr/>
                </a:tc>
                <a:tc>
                  <a:txBody>
                    <a:bodyPr/>
                    <a:lstStyle/>
                    <a:p>
                      <a:r>
                        <a:rPr lang="en-US" dirty="0"/>
                        <a:t>Label</a:t>
                      </a:r>
                    </a:p>
                  </a:txBody>
                  <a:tcPr>
                    <a:solidFill>
                      <a:srgbClr val="00B050"/>
                    </a:solidFill>
                  </a:tcPr>
                </a:tc>
                <a:extLst>
                  <a:ext uri="{0D108BD9-81ED-4DB2-BD59-A6C34878D82A}">
                    <a16:rowId xmlns:a16="http://schemas.microsoft.com/office/drawing/2014/main" val="295841786"/>
                  </a:ext>
                </a:extLst>
              </a:tr>
              <a:tr h="370840">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solidFill>
                      <a:srgbClr val="00B050"/>
                    </a:solidFill>
                  </a:tcPr>
                </a:tc>
                <a:extLst>
                  <a:ext uri="{0D108BD9-81ED-4DB2-BD59-A6C34878D82A}">
                    <a16:rowId xmlns:a16="http://schemas.microsoft.com/office/drawing/2014/main" val="2296828023"/>
                  </a:ext>
                </a:extLst>
              </a:tr>
              <a:tr h="370840">
                <a:tc>
                  <a:txBody>
                    <a:bodyPr/>
                    <a:lstStyle/>
                    <a:p>
                      <a:r>
                        <a:rPr lang="en-US" dirty="0"/>
                        <a:t>0</a:t>
                      </a:r>
                    </a:p>
                  </a:txBody>
                  <a:tcPr/>
                </a:tc>
                <a:tc>
                  <a:txBody>
                    <a:bodyPr/>
                    <a:lstStyle/>
                    <a:p>
                      <a:r>
                        <a:rPr lang="en-US" dirty="0"/>
                        <a:t>3</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solidFill>
                      <a:srgbClr val="00B050"/>
                    </a:solidFill>
                  </a:tcPr>
                </a:tc>
                <a:extLst>
                  <a:ext uri="{0D108BD9-81ED-4DB2-BD59-A6C34878D82A}">
                    <a16:rowId xmlns:a16="http://schemas.microsoft.com/office/drawing/2014/main" val="1558710618"/>
                  </a:ext>
                </a:extLst>
              </a:tr>
              <a:tr h="370840">
                <a:tc>
                  <a:txBody>
                    <a:bodyPr/>
                    <a:lstStyle/>
                    <a:p>
                      <a:r>
                        <a:rPr lang="en-US" dirty="0"/>
                        <a:t>4</a:t>
                      </a:r>
                    </a:p>
                  </a:txBody>
                  <a:tcPr/>
                </a:tc>
                <a:tc>
                  <a:txBody>
                    <a:bodyPr/>
                    <a:lstStyle/>
                    <a:p>
                      <a:r>
                        <a:rPr lang="en-US" dirty="0"/>
                        <a:t>0</a:t>
                      </a:r>
                    </a:p>
                  </a:txBody>
                  <a:tcPr/>
                </a:tc>
                <a:tc>
                  <a:txBody>
                    <a:bodyPr/>
                    <a:lstStyle/>
                    <a:p>
                      <a:r>
                        <a:rPr lang="en-US" dirty="0"/>
                        <a:t>3</a:t>
                      </a:r>
                    </a:p>
                  </a:txBody>
                  <a:tcPr/>
                </a:tc>
                <a:tc>
                  <a:txBody>
                    <a:bodyPr/>
                    <a:lstStyle/>
                    <a:p>
                      <a:r>
                        <a:rPr lang="en-US" dirty="0"/>
                        <a:t>…</a:t>
                      </a:r>
                    </a:p>
                  </a:txBody>
                  <a:tcPr/>
                </a:tc>
                <a:tc>
                  <a:txBody>
                    <a:bodyPr/>
                    <a:lstStyle/>
                    <a:p>
                      <a:r>
                        <a:rPr lang="en-US" dirty="0"/>
                        <a:t>0</a:t>
                      </a:r>
                    </a:p>
                  </a:txBody>
                  <a:tcPr/>
                </a:tc>
                <a:tc>
                  <a:txBody>
                    <a:bodyPr/>
                    <a:lstStyle/>
                    <a:p>
                      <a:r>
                        <a:rPr lang="en-US" dirty="0"/>
                        <a:t>1</a:t>
                      </a:r>
                    </a:p>
                  </a:txBody>
                  <a:tcPr>
                    <a:solidFill>
                      <a:srgbClr val="00B050"/>
                    </a:solidFill>
                  </a:tcPr>
                </a:tc>
                <a:extLst>
                  <a:ext uri="{0D108BD9-81ED-4DB2-BD59-A6C34878D82A}">
                    <a16:rowId xmlns:a16="http://schemas.microsoft.com/office/drawing/2014/main" val="111020512"/>
                  </a:ext>
                </a:extLst>
              </a:tr>
            </a:tbl>
          </a:graphicData>
        </a:graphic>
      </p:graphicFrame>
    </p:spTree>
    <p:extLst>
      <p:ext uri="{BB962C8B-B14F-4D97-AF65-F5344CB8AC3E}">
        <p14:creationId xmlns:p14="http://schemas.microsoft.com/office/powerpoint/2010/main" val="387603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4"/>
            <a:ext cx="8352928" cy="2864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Count Vectorization</a:t>
            </a:r>
          </a:p>
          <a:p>
            <a:pPr marL="342900" indent="-342900" algn="l">
              <a:buClr>
                <a:srgbClr val="0070C0"/>
              </a:buClr>
              <a:buSzPct val="80000"/>
              <a:buFont typeface="Wingdings" pitchFamily="2" charset="2"/>
              <a:buChar char="u"/>
            </a:pPr>
            <a:r>
              <a:rPr lang="en-US" sz="1800" dirty="0">
                <a:solidFill>
                  <a:schemeClr val="tx1"/>
                </a:solidFill>
              </a:rPr>
              <a:t>This technique is called </a:t>
            </a:r>
            <a:r>
              <a:rPr lang="en-US" sz="1800" b="1" dirty="0">
                <a:solidFill>
                  <a:srgbClr val="C00000"/>
                </a:solidFill>
              </a:rPr>
              <a:t>Count Vectorization</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A Count vectorization uses a matrix to represent count of word list and label.</a:t>
            </a:r>
          </a:p>
          <a:p>
            <a:pPr marL="342900" indent="-342900" algn="l">
              <a:buClr>
                <a:srgbClr val="0070C0"/>
              </a:buClr>
              <a:buSzPct val="80000"/>
              <a:buFont typeface="Wingdings" pitchFamily="2" charset="2"/>
              <a:buChar char="u"/>
            </a:pPr>
            <a:r>
              <a:rPr lang="en-US" sz="1800" dirty="0">
                <a:solidFill>
                  <a:schemeClr val="tx1"/>
                </a:solidFill>
              </a:rPr>
              <a:t>The cell values are actually representing the count of that word in the particular message. </a:t>
            </a:r>
          </a:p>
          <a:p>
            <a:pPr marL="342900" indent="-342900" algn="l">
              <a:buClr>
                <a:srgbClr val="0070C0"/>
              </a:buClr>
              <a:buSzPct val="80000"/>
              <a:buFont typeface="Wingdings" pitchFamily="2" charset="2"/>
              <a:buChar char="u"/>
            </a:pPr>
            <a:r>
              <a:rPr lang="en-US" sz="1800" dirty="0">
                <a:solidFill>
                  <a:schemeClr val="tx1"/>
                </a:solidFill>
              </a:rPr>
              <a:t>The matrix with cell values (count of word list) and label is called </a:t>
            </a:r>
            <a:r>
              <a:rPr lang="en-US" sz="1800" b="1" dirty="0">
                <a:solidFill>
                  <a:srgbClr val="C00000"/>
                </a:solidFill>
              </a:rPr>
              <a:t>Document Matrix </a:t>
            </a:r>
            <a:r>
              <a:rPr lang="en-US" sz="1800" dirty="0">
                <a:solidFill>
                  <a:schemeClr val="tx1"/>
                </a:solidFill>
              </a:rPr>
              <a:t>or </a:t>
            </a:r>
            <a:r>
              <a:rPr lang="en-US" sz="1800" b="1" dirty="0">
                <a:solidFill>
                  <a:srgbClr val="C00000"/>
                </a:solidFill>
              </a:rPr>
              <a:t>Document Term Matrix</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What is vectorization? We can represent all the messages into a document matrix.  </a:t>
            </a:r>
          </a:p>
          <a:p>
            <a:pPr marL="342900" indent="-342900" algn="l">
              <a:buClr>
                <a:srgbClr val="0070C0"/>
              </a:buClr>
              <a:buSzPct val="80000"/>
              <a:buFont typeface="Wingdings" pitchFamily="2" charset="2"/>
              <a:buChar char="u"/>
            </a:pPr>
            <a:r>
              <a:rPr lang="en-US" sz="1800" dirty="0">
                <a:solidFill>
                  <a:schemeClr val="tx1"/>
                </a:solidFill>
              </a:rPr>
              <a:t>The matrix is a list of word with count with label.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TextBox 8">
            <a:extLst>
              <a:ext uri="{FF2B5EF4-FFF2-40B4-BE49-F238E27FC236}">
                <a16:creationId xmlns:a16="http://schemas.microsoft.com/office/drawing/2014/main" id="{9D23BBC8-4F82-4878-89DA-4BEDFAFCF43A}"/>
              </a:ext>
            </a:extLst>
          </p:cNvPr>
          <p:cNvSpPr txBox="1"/>
          <p:nvPr/>
        </p:nvSpPr>
        <p:spPr>
          <a:xfrm>
            <a:off x="3990109" y="2909454"/>
            <a:ext cx="65" cy="276999"/>
          </a:xfrm>
          <a:prstGeom prst="rect">
            <a:avLst/>
          </a:prstGeom>
          <a:noFill/>
        </p:spPr>
        <p:txBody>
          <a:bodyPr wrap="none" lIns="0" tIns="0" rIns="0" bIns="0" rtlCol="0">
            <a:spAutoFit/>
          </a:bodyPr>
          <a:lstStyle/>
          <a:p>
            <a:endParaRPr lang="en-US" dirty="0"/>
          </a:p>
        </p:txBody>
      </p:sp>
      <p:graphicFrame>
        <p:nvGraphicFramePr>
          <p:cNvPr id="10" name="Table 10">
            <a:extLst>
              <a:ext uri="{FF2B5EF4-FFF2-40B4-BE49-F238E27FC236}">
                <a16:creationId xmlns:a16="http://schemas.microsoft.com/office/drawing/2014/main" id="{F0F60E42-FD43-4763-9BF8-48109056D9A6}"/>
              </a:ext>
            </a:extLst>
          </p:cNvPr>
          <p:cNvGraphicFramePr>
            <a:graphicFrameLocks noGrp="1"/>
          </p:cNvGraphicFramePr>
          <p:nvPr>
            <p:extLst>
              <p:ext uri="{D42A27DB-BD31-4B8C-83A1-F6EECF244321}">
                <p14:modId xmlns:p14="http://schemas.microsoft.com/office/powerpoint/2010/main" val="3363999583"/>
              </p:ext>
            </p:extLst>
          </p:nvPr>
        </p:nvGraphicFramePr>
        <p:xfrm>
          <a:off x="2123728" y="4445914"/>
          <a:ext cx="3928111" cy="14833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220863034"/>
                    </a:ext>
                  </a:extLst>
                </a:gridCol>
                <a:gridCol w="609600">
                  <a:extLst>
                    <a:ext uri="{9D8B030D-6E8A-4147-A177-3AD203B41FA5}">
                      <a16:colId xmlns:a16="http://schemas.microsoft.com/office/drawing/2014/main" val="2105632976"/>
                    </a:ext>
                  </a:extLst>
                </a:gridCol>
                <a:gridCol w="609600">
                  <a:extLst>
                    <a:ext uri="{9D8B030D-6E8A-4147-A177-3AD203B41FA5}">
                      <a16:colId xmlns:a16="http://schemas.microsoft.com/office/drawing/2014/main" val="2661076304"/>
                    </a:ext>
                  </a:extLst>
                </a:gridCol>
                <a:gridCol w="609600">
                  <a:extLst>
                    <a:ext uri="{9D8B030D-6E8A-4147-A177-3AD203B41FA5}">
                      <a16:colId xmlns:a16="http://schemas.microsoft.com/office/drawing/2014/main" val="1910445432"/>
                    </a:ext>
                  </a:extLst>
                </a:gridCol>
                <a:gridCol w="752793">
                  <a:extLst>
                    <a:ext uri="{9D8B030D-6E8A-4147-A177-3AD203B41FA5}">
                      <a16:colId xmlns:a16="http://schemas.microsoft.com/office/drawing/2014/main" val="816856745"/>
                    </a:ext>
                  </a:extLst>
                </a:gridCol>
                <a:gridCol w="736918">
                  <a:extLst>
                    <a:ext uri="{9D8B030D-6E8A-4147-A177-3AD203B41FA5}">
                      <a16:colId xmlns:a16="http://schemas.microsoft.com/office/drawing/2014/main" val="1524923893"/>
                    </a:ext>
                  </a:extLst>
                </a:gridCol>
              </a:tblGrid>
              <a:tr h="370840">
                <a:tc>
                  <a:txBody>
                    <a:bodyPr/>
                    <a:lstStyle/>
                    <a:p>
                      <a:r>
                        <a:rPr lang="en-US" dirty="0"/>
                        <a:t>w1</a:t>
                      </a:r>
                    </a:p>
                  </a:txBody>
                  <a:tcPr/>
                </a:tc>
                <a:tc>
                  <a:txBody>
                    <a:bodyPr/>
                    <a:lstStyle/>
                    <a:p>
                      <a:r>
                        <a:rPr lang="en-US" dirty="0"/>
                        <a:t>w2</a:t>
                      </a:r>
                    </a:p>
                  </a:txBody>
                  <a:tcPr/>
                </a:tc>
                <a:tc>
                  <a:txBody>
                    <a:bodyPr/>
                    <a:lstStyle/>
                    <a:p>
                      <a:r>
                        <a:rPr lang="en-US" dirty="0"/>
                        <a:t>w3</a:t>
                      </a:r>
                    </a:p>
                  </a:txBody>
                  <a:tcPr/>
                </a:tc>
                <a:tc>
                  <a:txBody>
                    <a:bodyPr/>
                    <a:lstStyle/>
                    <a:p>
                      <a:r>
                        <a:rPr lang="en-US" dirty="0"/>
                        <a:t>…</a:t>
                      </a:r>
                    </a:p>
                  </a:txBody>
                  <a:tcPr/>
                </a:tc>
                <a:tc>
                  <a:txBody>
                    <a:bodyPr/>
                    <a:lstStyle/>
                    <a:p>
                      <a:r>
                        <a:rPr lang="en-US" dirty="0"/>
                        <a:t>w100</a:t>
                      </a:r>
                    </a:p>
                  </a:txBody>
                  <a:tcPr/>
                </a:tc>
                <a:tc>
                  <a:txBody>
                    <a:bodyPr/>
                    <a:lstStyle/>
                    <a:p>
                      <a:r>
                        <a:rPr lang="en-US" dirty="0"/>
                        <a:t>Label</a:t>
                      </a:r>
                    </a:p>
                  </a:txBody>
                  <a:tcPr>
                    <a:solidFill>
                      <a:srgbClr val="00B050"/>
                    </a:solidFill>
                  </a:tcPr>
                </a:tc>
                <a:extLst>
                  <a:ext uri="{0D108BD9-81ED-4DB2-BD59-A6C34878D82A}">
                    <a16:rowId xmlns:a16="http://schemas.microsoft.com/office/drawing/2014/main" val="295841786"/>
                  </a:ext>
                </a:extLst>
              </a:tr>
              <a:tr h="370840">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solidFill>
                      <a:srgbClr val="00B050"/>
                    </a:solidFill>
                  </a:tcPr>
                </a:tc>
                <a:extLst>
                  <a:ext uri="{0D108BD9-81ED-4DB2-BD59-A6C34878D82A}">
                    <a16:rowId xmlns:a16="http://schemas.microsoft.com/office/drawing/2014/main" val="2296828023"/>
                  </a:ext>
                </a:extLst>
              </a:tr>
              <a:tr h="370840">
                <a:tc>
                  <a:txBody>
                    <a:bodyPr/>
                    <a:lstStyle/>
                    <a:p>
                      <a:r>
                        <a:rPr lang="en-US" dirty="0"/>
                        <a:t>0</a:t>
                      </a:r>
                    </a:p>
                  </a:txBody>
                  <a:tcPr/>
                </a:tc>
                <a:tc>
                  <a:txBody>
                    <a:bodyPr/>
                    <a:lstStyle/>
                    <a:p>
                      <a:r>
                        <a:rPr lang="en-US" dirty="0"/>
                        <a:t>3</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solidFill>
                      <a:srgbClr val="00B050"/>
                    </a:solidFill>
                  </a:tcPr>
                </a:tc>
                <a:extLst>
                  <a:ext uri="{0D108BD9-81ED-4DB2-BD59-A6C34878D82A}">
                    <a16:rowId xmlns:a16="http://schemas.microsoft.com/office/drawing/2014/main" val="1558710618"/>
                  </a:ext>
                </a:extLst>
              </a:tr>
              <a:tr h="370840">
                <a:tc>
                  <a:txBody>
                    <a:bodyPr/>
                    <a:lstStyle/>
                    <a:p>
                      <a:r>
                        <a:rPr lang="en-US" dirty="0"/>
                        <a:t>4</a:t>
                      </a:r>
                    </a:p>
                  </a:txBody>
                  <a:tcPr/>
                </a:tc>
                <a:tc>
                  <a:txBody>
                    <a:bodyPr/>
                    <a:lstStyle/>
                    <a:p>
                      <a:r>
                        <a:rPr lang="en-US" dirty="0"/>
                        <a:t>0</a:t>
                      </a:r>
                    </a:p>
                  </a:txBody>
                  <a:tcPr/>
                </a:tc>
                <a:tc>
                  <a:txBody>
                    <a:bodyPr/>
                    <a:lstStyle/>
                    <a:p>
                      <a:r>
                        <a:rPr lang="en-US" dirty="0"/>
                        <a:t>3</a:t>
                      </a:r>
                    </a:p>
                  </a:txBody>
                  <a:tcPr/>
                </a:tc>
                <a:tc>
                  <a:txBody>
                    <a:bodyPr/>
                    <a:lstStyle/>
                    <a:p>
                      <a:r>
                        <a:rPr lang="en-US" dirty="0"/>
                        <a:t>…</a:t>
                      </a:r>
                    </a:p>
                  </a:txBody>
                  <a:tcPr/>
                </a:tc>
                <a:tc>
                  <a:txBody>
                    <a:bodyPr/>
                    <a:lstStyle/>
                    <a:p>
                      <a:r>
                        <a:rPr lang="en-US" dirty="0"/>
                        <a:t>0</a:t>
                      </a:r>
                    </a:p>
                  </a:txBody>
                  <a:tcPr/>
                </a:tc>
                <a:tc>
                  <a:txBody>
                    <a:bodyPr/>
                    <a:lstStyle/>
                    <a:p>
                      <a:r>
                        <a:rPr lang="en-US" dirty="0"/>
                        <a:t>1</a:t>
                      </a:r>
                    </a:p>
                  </a:txBody>
                  <a:tcPr>
                    <a:solidFill>
                      <a:srgbClr val="00B050"/>
                    </a:solidFill>
                  </a:tcPr>
                </a:tc>
                <a:extLst>
                  <a:ext uri="{0D108BD9-81ED-4DB2-BD59-A6C34878D82A}">
                    <a16:rowId xmlns:a16="http://schemas.microsoft.com/office/drawing/2014/main" val="111020512"/>
                  </a:ext>
                </a:extLst>
              </a:tr>
            </a:tbl>
          </a:graphicData>
        </a:graphic>
      </p:graphicFrame>
    </p:spTree>
    <p:extLst>
      <p:ext uri="{BB962C8B-B14F-4D97-AF65-F5344CB8AC3E}">
        <p14:creationId xmlns:p14="http://schemas.microsoft.com/office/powerpoint/2010/main" val="287719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4"/>
            <a:ext cx="4382144" cy="42429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Vectorization</a:t>
            </a:r>
          </a:p>
          <a:p>
            <a:pPr marL="342900" indent="-342900" algn="l">
              <a:buClr>
                <a:srgbClr val="0070C0"/>
              </a:buClr>
              <a:buSzPct val="80000"/>
              <a:buFont typeface="Wingdings" pitchFamily="2" charset="2"/>
              <a:buChar char="u"/>
            </a:pPr>
            <a:r>
              <a:rPr lang="en-US" sz="1800" dirty="0">
                <a:solidFill>
                  <a:schemeClr val="tx1"/>
                </a:solidFill>
              </a:rPr>
              <a:t>Count Vectorization: Each word has counts in each message (each row in the document matrix).</a:t>
            </a:r>
          </a:p>
          <a:p>
            <a:pPr marL="342900" indent="-342900" algn="l">
              <a:buClr>
                <a:srgbClr val="0070C0"/>
              </a:buClr>
              <a:buSzPct val="80000"/>
              <a:buFont typeface="Wingdings" pitchFamily="2" charset="2"/>
              <a:buChar char="u"/>
            </a:pPr>
            <a:r>
              <a:rPr lang="en-US" sz="1800" dirty="0">
                <a:solidFill>
                  <a:schemeClr val="tx1"/>
                </a:solidFill>
              </a:rPr>
              <a:t>N-grams: </a:t>
            </a:r>
            <a:r>
              <a:rPr lang="en-US" sz="1800" b="1" i="1" dirty="0">
                <a:solidFill>
                  <a:schemeClr val="tx1"/>
                </a:solidFill>
              </a:rPr>
              <a:t>n</a:t>
            </a:r>
            <a:r>
              <a:rPr lang="en-US" sz="1800" b="1" dirty="0">
                <a:solidFill>
                  <a:schemeClr val="tx1"/>
                </a:solidFill>
              </a:rPr>
              <a:t>-gram</a:t>
            </a:r>
            <a:r>
              <a:rPr lang="en-US" sz="1800" dirty="0">
                <a:solidFill>
                  <a:schemeClr val="tx1"/>
                </a:solidFill>
              </a:rPr>
              <a:t> is a contiguous sequence of </a:t>
            </a:r>
            <a:r>
              <a:rPr lang="en-US" sz="1800" i="1" dirty="0">
                <a:solidFill>
                  <a:schemeClr val="tx1"/>
                </a:solidFill>
              </a:rPr>
              <a:t>n</a:t>
            </a:r>
            <a:r>
              <a:rPr lang="en-US" sz="1800" dirty="0">
                <a:solidFill>
                  <a:schemeClr val="tx1"/>
                </a:solidFill>
              </a:rPr>
              <a:t> items from a given sample of text or speech. </a:t>
            </a:r>
          </a:p>
          <a:p>
            <a:pPr marL="342900" indent="-342900" algn="l">
              <a:buClr>
                <a:srgbClr val="0070C0"/>
              </a:buClr>
              <a:buSzPct val="80000"/>
              <a:buFont typeface="Wingdings" pitchFamily="2" charset="2"/>
              <a:buChar char="u"/>
            </a:pPr>
            <a:r>
              <a:rPr lang="en-US" sz="1800" dirty="0">
                <a:solidFill>
                  <a:schemeClr val="tx1"/>
                </a:solidFill>
              </a:rPr>
              <a:t>TF-IDF (Term Frequency-Inverse Document Frequency): a numerical statistics that is indented to reflect how important a word to a document in a collection (corpus). It counts the frequency in the other documents. </a:t>
            </a:r>
          </a:p>
          <a:p>
            <a:pPr marL="342900" indent="-342900" algn="l">
              <a:buClr>
                <a:srgbClr val="0070C0"/>
              </a:buClr>
              <a:buSzPct val="80000"/>
              <a:buFont typeface="Wingdings" pitchFamily="2" charset="2"/>
              <a:buChar char="u"/>
            </a:pPr>
            <a:r>
              <a:rPr lang="en-US" sz="1800" dirty="0">
                <a:solidFill>
                  <a:schemeClr val="tx1"/>
                </a:solidFill>
              </a:rPr>
              <a:t>Note: Each message is a document.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TextBox 8">
            <a:extLst>
              <a:ext uri="{FF2B5EF4-FFF2-40B4-BE49-F238E27FC236}">
                <a16:creationId xmlns:a16="http://schemas.microsoft.com/office/drawing/2014/main" id="{9D23BBC8-4F82-4878-89DA-4BEDFAFCF43A}"/>
              </a:ext>
            </a:extLst>
          </p:cNvPr>
          <p:cNvSpPr txBox="1"/>
          <p:nvPr/>
        </p:nvSpPr>
        <p:spPr>
          <a:xfrm>
            <a:off x="3990109" y="2909454"/>
            <a:ext cx="65" cy="276999"/>
          </a:xfrm>
          <a:prstGeom prst="rect">
            <a:avLst/>
          </a:prstGeom>
          <a:noFill/>
        </p:spPr>
        <p:txBody>
          <a:bodyPr wrap="none" lIns="0" tIns="0" rIns="0" bIns="0" rtlCol="0">
            <a:spAutoFit/>
          </a:bodyPr>
          <a:lstStyle/>
          <a:p>
            <a:endParaRPr lang="en-US" dirty="0"/>
          </a:p>
        </p:txBody>
      </p:sp>
      <p:graphicFrame>
        <p:nvGraphicFramePr>
          <p:cNvPr id="10" name="Table 10">
            <a:extLst>
              <a:ext uri="{FF2B5EF4-FFF2-40B4-BE49-F238E27FC236}">
                <a16:creationId xmlns:a16="http://schemas.microsoft.com/office/drawing/2014/main" id="{F0F60E42-FD43-4763-9BF8-48109056D9A6}"/>
              </a:ext>
            </a:extLst>
          </p:cNvPr>
          <p:cNvGraphicFramePr>
            <a:graphicFrameLocks noGrp="1"/>
          </p:cNvGraphicFramePr>
          <p:nvPr>
            <p:extLst>
              <p:ext uri="{D42A27DB-BD31-4B8C-83A1-F6EECF244321}">
                <p14:modId xmlns:p14="http://schemas.microsoft.com/office/powerpoint/2010/main" val="577537604"/>
              </p:ext>
            </p:extLst>
          </p:nvPr>
        </p:nvGraphicFramePr>
        <p:xfrm>
          <a:off x="4881304" y="263162"/>
          <a:ext cx="2656208" cy="1005600"/>
        </p:xfrm>
        <a:graphic>
          <a:graphicData uri="http://schemas.openxmlformats.org/drawingml/2006/table">
            <a:tbl>
              <a:tblPr firstRow="1" bandRow="1">
                <a:tableStyleId>{5C22544A-7EE6-4342-B048-85BDC9FD1C3A}</a:tableStyleId>
              </a:tblPr>
              <a:tblGrid>
                <a:gridCol w="371793">
                  <a:extLst>
                    <a:ext uri="{9D8B030D-6E8A-4147-A177-3AD203B41FA5}">
                      <a16:colId xmlns:a16="http://schemas.microsoft.com/office/drawing/2014/main" val="2220863034"/>
                    </a:ext>
                  </a:extLst>
                </a:gridCol>
                <a:gridCol w="371793">
                  <a:extLst>
                    <a:ext uri="{9D8B030D-6E8A-4147-A177-3AD203B41FA5}">
                      <a16:colId xmlns:a16="http://schemas.microsoft.com/office/drawing/2014/main" val="2105632976"/>
                    </a:ext>
                  </a:extLst>
                </a:gridCol>
                <a:gridCol w="371793">
                  <a:extLst>
                    <a:ext uri="{9D8B030D-6E8A-4147-A177-3AD203B41FA5}">
                      <a16:colId xmlns:a16="http://schemas.microsoft.com/office/drawing/2014/main" val="2661076304"/>
                    </a:ext>
                  </a:extLst>
                </a:gridCol>
                <a:gridCol w="301943">
                  <a:extLst>
                    <a:ext uri="{9D8B030D-6E8A-4147-A177-3AD203B41FA5}">
                      <a16:colId xmlns:a16="http://schemas.microsoft.com/office/drawing/2014/main" val="1910445432"/>
                    </a:ext>
                  </a:extLst>
                </a:gridCol>
                <a:gridCol w="501968">
                  <a:extLst>
                    <a:ext uri="{9D8B030D-6E8A-4147-A177-3AD203B41FA5}">
                      <a16:colId xmlns:a16="http://schemas.microsoft.com/office/drawing/2014/main" val="816856745"/>
                    </a:ext>
                  </a:extLst>
                </a:gridCol>
                <a:gridCol w="736918">
                  <a:extLst>
                    <a:ext uri="{9D8B030D-6E8A-4147-A177-3AD203B41FA5}">
                      <a16:colId xmlns:a16="http://schemas.microsoft.com/office/drawing/2014/main" val="1524923893"/>
                    </a:ext>
                  </a:extLst>
                </a:gridCol>
              </a:tblGrid>
              <a:tr h="251400">
                <a:tc>
                  <a:txBody>
                    <a:bodyPr/>
                    <a:lstStyle/>
                    <a:p>
                      <a:r>
                        <a:rPr lang="en-US" sz="1000" dirty="0"/>
                        <a:t>w1</a:t>
                      </a:r>
                    </a:p>
                  </a:txBody>
                  <a:tcPr/>
                </a:tc>
                <a:tc>
                  <a:txBody>
                    <a:bodyPr/>
                    <a:lstStyle/>
                    <a:p>
                      <a:r>
                        <a:rPr lang="en-US" sz="1000" dirty="0"/>
                        <a:t>w2</a:t>
                      </a:r>
                    </a:p>
                  </a:txBody>
                  <a:tcPr/>
                </a:tc>
                <a:tc>
                  <a:txBody>
                    <a:bodyPr/>
                    <a:lstStyle/>
                    <a:p>
                      <a:r>
                        <a:rPr lang="en-US" sz="1000" dirty="0"/>
                        <a:t>w3</a:t>
                      </a:r>
                    </a:p>
                  </a:txBody>
                  <a:tcPr/>
                </a:tc>
                <a:tc>
                  <a:txBody>
                    <a:bodyPr/>
                    <a:lstStyle/>
                    <a:p>
                      <a:r>
                        <a:rPr lang="en-US" sz="1000" dirty="0"/>
                        <a:t>…</a:t>
                      </a:r>
                    </a:p>
                  </a:txBody>
                  <a:tcPr/>
                </a:tc>
                <a:tc>
                  <a:txBody>
                    <a:bodyPr/>
                    <a:lstStyle/>
                    <a:p>
                      <a:r>
                        <a:rPr lang="en-US" sz="1000" dirty="0"/>
                        <a:t>w100</a:t>
                      </a:r>
                    </a:p>
                  </a:txBody>
                  <a:tcPr/>
                </a:tc>
                <a:tc>
                  <a:txBody>
                    <a:bodyPr/>
                    <a:lstStyle/>
                    <a:p>
                      <a:r>
                        <a:rPr lang="en-US" sz="1000" dirty="0"/>
                        <a:t>Label</a:t>
                      </a:r>
                    </a:p>
                  </a:txBody>
                  <a:tcPr>
                    <a:solidFill>
                      <a:srgbClr val="00B050"/>
                    </a:solidFill>
                  </a:tcPr>
                </a:tc>
                <a:extLst>
                  <a:ext uri="{0D108BD9-81ED-4DB2-BD59-A6C34878D82A}">
                    <a16:rowId xmlns:a16="http://schemas.microsoft.com/office/drawing/2014/main" val="295841786"/>
                  </a:ext>
                </a:extLst>
              </a:tr>
              <a:tr h="251400">
                <a:tc>
                  <a:txBody>
                    <a:bodyPr/>
                    <a:lstStyle/>
                    <a:p>
                      <a:r>
                        <a:rPr lang="en-US" sz="1000" dirty="0"/>
                        <a:t>0</a:t>
                      </a:r>
                    </a:p>
                  </a:txBody>
                  <a:tcPr/>
                </a:tc>
                <a:tc>
                  <a:txBody>
                    <a:bodyPr/>
                    <a:lstStyle/>
                    <a:p>
                      <a:r>
                        <a:rPr lang="en-US" sz="1000" dirty="0"/>
                        <a:t>2</a:t>
                      </a:r>
                    </a:p>
                  </a:txBody>
                  <a:tcPr/>
                </a:tc>
                <a:tc>
                  <a:txBody>
                    <a:bodyPr/>
                    <a:lstStyle/>
                    <a:p>
                      <a:r>
                        <a:rPr lang="en-US" sz="1000" dirty="0"/>
                        <a:t>0</a:t>
                      </a:r>
                    </a:p>
                  </a:txBody>
                  <a:tcPr/>
                </a:tc>
                <a:tc>
                  <a:txBody>
                    <a:bodyPr/>
                    <a:lstStyle/>
                    <a:p>
                      <a:r>
                        <a:rPr lang="en-US" sz="1000" dirty="0"/>
                        <a:t>…</a:t>
                      </a:r>
                    </a:p>
                  </a:txBody>
                  <a:tcPr/>
                </a:tc>
                <a:tc>
                  <a:txBody>
                    <a:bodyPr/>
                    <a:lstStyle/>
                    <a:p>
                      <a:r>
                        <a:rPr lang="en-US" sz="1000" dirty="0"/>
                        <a:t>1</a:t>
                      </a:r>
                    </a:p>
                  </a:txBody>
                  <a:tcPr/>
                </a:tc>
                <a:tc>
                  <a:txBody>
                    <a:bodyPr/>
                    <a:lstStyle/>
                    <a:p>
                      <a:r>
                        <a:rPr lang="en-US" sz="1000" dirty="0"/>
                        <a:t>0</a:t>
                      </a:r>
                    </a:p>
                  </a:txBody>
                  <a:tcPr>
                    <a:solidFill>
                      <a:srgbClr val="00B050"/>
                    </a:solidFill>
                  </a:tcPr>
                </a:tc>
                <a:extLst>
                  <a:ext uri="{0D108BD9-81ED-4DB2-BD59-A6C34878D82A}">
                    <a16:rowId xmlns:a16="http://schemas.microsoft.com/office/drawing/2014/main" val="2296828023"/>
                  </a:ext>
                </a:extLst>
              </a:tr>
              <a:tr h="251400">
                <a:tc>
                  <a:txBody>
                    <a:bodyPr/>
                    <a:lstStyle/>
                    <a:p>
                      <a:r>
                        <a:rPr lang="en-US" sz="1000" dirty="0"/>
                        <a:t>0</a:t>
                      </a:r>
                    </a:p>
                  </a:txBody>
                  <a:tcPr/>
                </a:tc>
                <a:tc>
                  <a:txBody>
                    <a:bodyPr/>
                    <a:lstStyle/>
                    <a:p>
                      <a:r>
                        <a:rPr lang="en-US" sz="1000" dirty="0"/>
                        <a:t>3</a:t>
                      </a:r>
                    </a:p>
                  </a:txBody>
                  <a:tcPr/>
                </a:tc>
                <a:tc>
                  <a:txBody>
                    <a:bodyPr/>
                    <a:lstStyle/>
                    <a:p>
                      <a:r>
                        <a:rPr lang="en-US" sz="1000" dirty="0"/>
                        <a:t>1</a:t>
                      </a:r>
                    </a:p>
                  </a:txBody>
                  <a:tcPr/>
                </a:tc>
                <a:tc>
                  <a:txBody>
                    <a:bodyPr/>
                    <a:lstStyle/>
                    <a:p>
                      <a:r>
                        <a:rPr lang="en-US" sz="1000" dirty="0"/>
                        <a:t>…</a:t>
                      </a:r>
                    </a:p>
                  </a:txBody>
                  <a:tcPr/>
                </a:tc>
                <a:tc>
                  <a:txBody>
                    <a:bodyPr/>
                    <a:lstStyle/>
                    <a:p>
                      <a:r>
                        <a:rPr lang="en-US" sz="1000" dirty="0"/>
                        <a:t>1</a:t>
                      </a:r>
                    </a:p>
                  </a:txBody>
                  <a:tcPr/>
                </a:tc>
                <a:tc>
                  <a:txBody>
                    <a:bodyPr/>
                    <a:lstStyle/>
                    <a:p>
                      <a:r>
                        <a:rPr lang="en-US" sz="1000" dirty="0"/>
                        <a:t>0</a:t>
                      </a:r>
                    </a:p>
                  </a:txBody>
                  <a:tcPr>
                    <a:solidFill>
                      <a:srgbClr val="00B050"/>
                    </a:solidFill>
                  </a:tcPr>
                </a:tc>
                <a:extLst>
                  <a:ext uri="{0D108BD9-81ED-4DB2-BD59-A6C34878D82A}">
                    <a16:rowId xmlns:a16="http://schemas.microsoft.com/office/drawing/2014/main" val="1558710618"/>
                  </a:ext>
                </a:extLst>
              </a:tr>
              <a:tr h="251400">
                <a:tc>
                  <a:txBody>
                    <a:bodyPr/>
                    <a:lstStyle/>
                    <a:p>
                      <a:r>
                        <a:rPr lang="en-US" sz="1000" dirty="0"/>
                        <a:t>4</a:t>
                      </a:r>
                    </a:p>
                  </a:txBody>
                  <a:tcPr/>
                </a:tc>
                <a:tc>
                  <a:txBody>
                    <a:bodyPr/>
                    <a:lstStyle/>
                    <a:p>
                      <a:r>
                        <a:rPr lang="en-US" sz="1000" dirty="0"/>
                        <a:t>0</a:t>
                      </a:r>
                    </a:p>
                  </a:txBody>
                  <a:tcPr/>
                </a:tc>
                <a:tc>
                  <a:txBody>
                    <a:bodyPr/>
                    <a:lstStyle/>
                    <a:p>
                      <a:r>
                        <a:rPr lang="en-US" sz="1000" dirty="0"/>
                        <a:t>3</a:t>
                      </a:r>
                    </a:p>
                  </a:txBody>
                  <a:tcPr/>
                </a:tc>
                <a:tc>
                  <a:txBody>
                    <a:bodyPr/>
                    <a:lstStyle/>
                    <a:p>
                      <a:r>
                        <a:rPr lang="en-US" sz="1000" dirty="0"/>
                        <a:t>…</a:t>
                      </a:r>
                    </a:p>
                  </a:txBody>
                  <a:tcPr/>
                </a:tc>
                <a:tc>
                  <a:txBody>
                    <a:bodyPr/>
                    <a:lstStyle/>
                    <a:p>
                      <a:r>
                        <a:rPr lang="en-US" sz="1000" dirty="0"/>
                        <a:t>0</a:t>
                      </a:r>
                    </a:p>
                  </a:txBody>
                  <a:tcPr/>
                </a:tc>
                <a:tc>
                  <a:txBody>
                    <a:bodyPr/>
                    <a:lstStyle/>
                    <a:p>
                      <a:r>
                        <a:rPr lang="en-US" sz="1000" dirty="0"/>
                        <a:t>1</a:t>
                      </a:r>
                    </a:p>
                  </a:txBody>
                  <a:tcPr>
                    <a:solidFill>
                      <a:srgbClr val="00B050"/>
                    </a:solidFill>
                  </a:tcPr>
                </a:tc>
                <a:extLst>
                  <a:ext uri="{0D108BD9-81ED-4DB2-BD59-A6C34878D82A}">
                    <a16:rowId xmlns:a16="http://schemas.microsoft.com/office/drawing/2014/main" val="111020512"/>
                  </a:ext>
                </a:extLst>
              </a:tr>
            </a:tbl>
          </a:graphicData>
        </a:graphic>
      </p:graphicFrame>
      <p:pic>
        <p:nvPicPr>
          <p:cNvPr id="7" name="Picture 6">
            <a:extLst>
              <a:ext uri="{FF2B5EF4-FFF2-40B4-BE49-F238E27FC236}">
                <a16:creationId xmlns:a16="http://schemas.microsoft.com/office/drawing/2014/main" id="{3344044C-276B-4EBE-981D-EC1B60A42C04}"/>
              </a:ext>
            </a:extLst>
          </p:cNvPr>
          <p:cNvPicPr>
            <a:picLocks noChangeAspect="1"/>
          </p:cNvPicPr>
          <p:nvPr/>
        </p:nvPicPr>
        <p:blipFill>
          <a:blip r:embed="rId3"/>
          <a:stretch>
            <a:fillRect/>
          </a:stretch>
        </p:blipFill>
        <p:spPr>
          <a:xfrm>
            <a:off x="4921306" y="1354073"/>
            <a:ext cx="3707154" cy="3283665"/>
          </a:xfrm>
          <a:prstGeom prst="rect">
            <a:avLst/>
          </a:prstGeom>
          <a:ln>
            <a:solidFill>
              <a:srgbClr val="C00000"/>
            </a:solidFill>
          </a:ln>
        </p:spPr>
      </p:pic>
      <p:sp>
        <p:nvSpPr>
          <p:cNvPr id="8" name="Rectangle 7">
            <a:extLst>
              <a:ext uri="{FF2B5EF4-FFF2-40B4-BE49-F238E27FC236}">
                <a16:creationId xmlns:a16="http://schemas.microsoft.com/office/drawing/2014/main" id="{FF035A32-24CF-42AE-9F50-19E7F6F1EDDF}"/>
              </a:ext>
            </a:extLst>
          </p:cNvPr>
          <p:cNvSpPr/>
          <p:nvPr/>
        </p:nvSpPr>
        <p:spPr>
          <a:xfrm>
            <a:off x="683568" y="1663915"/>
            <a:ext cx="3888042" cy="9729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FE2389F-2139-4179-A7CB-CDF4DAD220CD}"/>
              </a:ext>
            </a:extLst>
          </p:cNvPr>
          <p:cNvCxnSpPr>
            <a:cxnSpLocks/>
            <a:stCxn id="8" idx="0"/>
            <a:endCxn id="10" idx="1"/>
          </p:cNvCxnSpPr>
          <p:nvPr/>
        </p:nvCxnSpPr>
        <p:spPr>
          <a:xfrm flipV="1">
            <a:off x="2627589" y="765962"/>
            <a:ext cx="2253715" cy="89795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E5BA19D-7E59-421B-8AC5-B05DA5803691}"/>
              </a:ext>
            </a:extLst>
          </p:cNvPr>
          <p:cNvSpPr/>
          <p:nvPr/>
        </p:nvSpPr>
        <p:spPr>
          <a:xfrm>
            <a:off x="683568" y="2636913"/>
            <a:ext cx="3888042"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85581B9-0D06-4969-AF94-FE6E4ED150E4}"/>
              </a:ext>
            </a:extLst>
          </p:cNvPr>
          <p:cNvCxnSpPr>
            <a:cxnSpLocks/>
            <a:stCxn id="17" idx="3"/>
            <a:endCxn id="7" idx="1"/>
          </p:cNvCxnSpPr>
          <p:nvPr/>
        </p:nvCxnSpPr>
        <p:spPr>
          <a:xfrm flipV="1">
            <a:off x="4571610" y="2995906"/>
            <a:ext cx="349696" cy="370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4598BD6A-0693-4C85-9204-2D627CF4CD44}"/>
              </a:ext>
            </a:extLst>
          </p:cNvPr>
          <p:cNvPicPr>
            <a:picLocks noChangeAspect="1"/>
          </p:cNvPicPr>
          <p:nvPr/>
        </p:nvPicPr>
        <p:blipFill>
          <a:blip r:embed="rId4"/>
          <a:stretch>
            <a:fillRect/>
          </a:stretch>
        </p:blipFill>
        <p:spPr>
          <a:xfrm>
            <a:off x="5121359" y="4673537"/>
            <a:ext cx="3567285" cy="1852539"/>
          </a:xfrm>
          <a:prstGeom prst="rect">
            <a:avLst/>
          </a:prstGeom>
          <a:ln>
            <a:solidFill>
              <a:srgbClr val="C00000"/>
            </a:solidFill>
          </a:ln>
        </p:spPr>
      </p:pic>
      <p:sp>
        <p:nvSpPr>
          <p:cNvPr id="28" name="Rectangle 27">
            <a:extLst>
              <a:ext uri="{FF2B5EF4-FFF2-40B4-BE49-F238E27FC236}">
                <a16:creationId xmlns:a16="http://schemas.microsoft.com/office/drawing/2014/main" id="{4079A712-3D68-4654-8639-1380992EAFF6}"/>
              </a:ext>
            </a:extLst>
          </p:cNvPr>
          <p:cNvSpPr/>
          <p:nvPr/>
        </p:nvSpPr>
        <p:spPr>
          <a:xfrm>
            <a:off x="683568" y="3519454"/>
            <a:ext cx="3888042" cy="19816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BC70523A-368A-4E75-9FF7-52E247BF2288}"/>
              </a:ext>
            </a:extLst>
          </p:cNvPr>
          <p:cNvCxnSpPr>
            <a:cxnSpLocks/>
            <a:stCxn id="28" idx="3"/>
            <a:endCxn id="23" idx="1"/>
          </p:cNvCxnSpPr>
          <p:nvPr/>
        </p:nvCxnSpPr>
        <p:spPr>
          <a:xfrm>
            <a:off x="4571610" y="4510300"/>
            <a:ext cx="549749" cy="10895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79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7355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14.1 Quiz</a:t>
            </a:r>
            <a:endParaRPr lang="zh-TW" altLang="en-US" b="1" dirty="0">
              <a:solidFill>
                <a:srgbClr val="FFFF00"/>
              </a:solidFill>
            </a:endParaRPr>
          </a:p>
        </p:txBody>
      </p:sp>
      <p:sp>
        <p:nvSpPr>
          <p:cNvPr id="3" name="副標題 2"/>
          <p:cNvSpPr>
            <a:spLocks noGrp="1"/>
          </p:cNvSpPr>
          <p:nvPr>
            <p:ph type="subTitle" idx="1"/>
          </p:nvPr>
        </p:nvSpPr>
        <p:spPr>
          <a:xfrm>
            <a:off x="425697" y="1259368"/>
            <a:ext cx="8106743" cy="36097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1. What is vectorization?</a:t>
            </a:r>
          </a:p>
          <a:p>
            <a:pPr marL="342900" indent="-342900" algn="l">
              <a:buClr>
                <a:srgbClr val="0070C0"/>
              </a:buClr>
              <a:buSzPct val="80000"/>
              <a:buFont typeface="Wingdings" pitchFamily="2" charset="2"/>
              <a:buChar char="u"/>
            </a:pPr>
            <a:r>
              <a:rPr lang="en-US" sz="1800" dirty="0">
                <a:solidFill>
                  <a:schemeClr val="tx1"/>
                </a:solidFill>
              </a:rPr>
              <a:t>Ans: Vectorization is the Process of encoding text as integers to create Feature Vectors</a:t>
            </a:r>
          </a:p>
          <a:p>
            <a:pPr marL="342900" indent="-342900" algn="l">
              <a:buClr>
                <a:srgbClr val="0070C0"/>
              </a:buClr>
              <a:buSzPct val="80000"/>
              <a:buFont typeface="Wingdings" pitchFamily="2" charset="2"/>
              <a:buChar char="u"/>
            </a:pPr>
            <a:r>
              <a:rPr lang="en-US" sz="1800" dirty="0">
                <a:solidFill>
                  <a:schemeClr val="tx1"/>
                </a:solidFill>
              </a:rPr>
              <a:t>2. What is feature vector?</a:t>
            </a:r>
          </a:p>
          <a:p>
            <a:pPr marL="342900" indent="-342900" algn="l">
              <a:buClr>
                <a:srgbClr val="0070C0"/>
              </a:buClr>
              <a:buSzPct val="80000"/>
              <a:buFont typeface="Wingdings" pitchFamily="2" charset="2"/>
              <a:buChar char="u"/>
            </a:pPr>
            <a:r>
              <a:rPr lang="en-US" sz="1800" dirty="0">
                <a:solidFill>
                  <a:schemeClr val="tx1"/>
                </a:solidFill>
              </a:rPr>
              <a:t>Ans: Vector of numerical features that represent an object.</a:t>
            </a:r>
          </a:p>
          <a:p>
            <a:pPr marL="342900" indent="-342900" algn="l">
              <a:buClr>
                <a:srgbClr val="0070C0"/>
              </a:buClr>
              <a:buSzPct val="80000"/>
              <a:buFont typeface="Wingdings" pitchFamily="2" charset="2"/>
              <a:buChar char="u"/>
            </a:pPr>
            <a:r>
              <a:rPr lang="en-US" sz="1800" dirty="0">
                <a:solidFill>
                  <a:schemeClr val="tx1"/>
                </a:solidFill>
              </a:rPr>
              <a:t>3. What is count vectorization?</a:t>
            </a:r>
          </a:p>
          <a:p>
            <a:pPr marL="342900" indent="-342900" algn="l">
              <a:buClr>
                <a:srgbClr val="0070C0"/>
              </a:buClr>
              <a:buSzPct val="80000"/>
              <a:buFont typeface="Wingdings" pitchFamily="2" charset="2"/>
              <a:buChar char="u"/>
            </a:pPr>
            <a:r>
              <a:rPr lang="en-US" sz="1800" dirty="0">
                <a:solidFill>
                  <a:schemeClr val="tx1"/>
                </a:solidFill>
              </a:rPr>
              <a:t>Ans: A count vectorization uses a matrix to represent count of word list and label.</a:t>
            </a:r>
          </a:p>
          <a:p>
            <a:pPr marL="342900" indent="-342900" algn="l">
              <a:buClr>
                <a:srgbClr val="0070C0"/>
              </a:buClr>
              <a:buSzPct val="80000"/>
              <a:buFont typeface="Wingdings" pitchFamily="2" charset="2"/>
              <a:buChar char="u"/>
            </a:pPr>
            <a:r>
              <a:rPr lang="en-US" sz="1800" dirty="0">
                <a:solidFill>
                  <a:schemeClr val="tx1"/>
                </a:solidFill>
              </a:rPr>
              <a:t>4. What is Document Matrix?</a:t>
            </a:r>
          </a:p>
          <a:p>
            <a:pPr marL="342900" indent="-342900" algn="l">
              <a:buClr>
                <a:srgbClr val="0070C0"/>
              </a:buClr>
              <a:buSzPct val="80000"/>
              <a:buFont typeface="Wingdings" pitchFamily="2" charset="2"/>
              <a:buChar char="u"/>
            </a:pPr>
            <a:r>
              <a:rPr lang="en-US" sz="1800" dirty="0">
                <a:solidFill>
                  <a:schemeClr val="tx1"/>
                </a:solidFill>
              </a:rPr>
              <a:t>Ans: The matrix with cell values (count of word list) and label is called Document Matrix or Document Term Matrix.</a:t>
            </a:r>
          </a:p>
          <a:p>
            <a:pPr marL="342900" indent="-342900" algn="l">
              <a:buClr>
                <a:srgbClr val="0070C0"/>
              </a:buClr>
              <a:buSzPct val="80000"/>
              <a:buFont typeface="Wingdings" pitchFamily="2" charset="2"/>
              <a:buChar char="u"/>
            </a:pPr>
            <a:endParaRPr lang="en-US" sz="1800" dirty="0">
              <a:solidFill>
                <a:schemeClr val="tx1"/>
              </a:solidFill>
            </a:endParaRPr>
          </a:p>
          <a:p>
            <a:pPr algn="l">
              <a:buClr>
                <a:srgbClr val="0070C0"/>
              </a:buClr>
              <a:buSzPct val="80000"/>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77444368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2038</TotalTime>
  <Words>1037</Words>
  <Application>Microsoft Office PowerPoint</Application>
  <PresentationFormat>On-screen Show (4:3)</PresentationFormat>
  <Paragraphs>189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Wingdings</vt:lpstr>
      <vt:lpstr>Office 佈景主題</vt:lpstr>
      <vt:lpstr>14 Vectorization</vt:lpstr>
      <vt:lpstr>14 Vectorization</vt:lpstr>
      <vt:lpstr>14 Vectorization</vt:lpstr>
      <vt:lpstr>14 Vectorization</vt:lpstr>
      <vt:lpstr>14 Vectorization</vt:lpstr>
      <vt:lpstr>14 Vectorization</vt:lpstr>
      <vt:lpstr>14 Vectorization</vt:lpstr>
      <vt:lpstr>14.1 Quiz</vt:lpstr>
      <vt:lpstr>14.1 Quiz</vt:lpstr>
      <vt:lpstr>14.1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834</cp:revision>
  <dcterms:created xsi:type="dcterms:W3CDTF">2018-09-28T16:40:41Z</dcterms:created>
  <dcterms:modified xsi:type="dcterms:W3CDTF">2020-06-19T17:33:19Z</dcterms:modified>
</cp:coreProperties>
</file>