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6" r:id="rId4"/>
    <p:sldId id="277" r:id="rId5"/>
    <p:sldId id="278" r:id="rId6"/>
    <p:sldId id="279" r:id="rId7"/>
    <p:sldId id="281" r:id="rId8"/>
    <p:sldId id="280" r:id="rId9"/>
    <p:sldId id="275" r:id="rId10"/>
    <p:sldId id="282" r:id="rId11"/>
    <p:sldId id="283" r:id="rId12"/>
    <p:sldId id="284" r:id="rId13"/>
    <p:sldId id="267" r:id="rId14"/>
    <p:sldId id="25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17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ZeQgNhc0vag&amp;list=PL1w8k37X_6L-fBgXCiCsn6ugDsr1Nmfqk&amp;index=17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 TF-IDF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TF-IDF for SMS Spam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for data[0:10]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58876-D13E-49A8-9919-EC1BD40AD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04864"/>
            <a:ext cx="5572125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257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17.1 TF-IDF for SMS Spam Message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for data[0:10]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0E816-FB1C-4307-B8D6-405793EC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92" y="2292960"/>
            <a:ext cx="8316416" cy="23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1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17.2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7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17.2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0337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TF-IDF stand for?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How to import TF-IDF?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from </a:t>
            </a:r>
            <a:r>
              <a:rPr lang="en-US" sz="1800" dirty="0" err="1">
                <a:solidFill>
                  <a:schemeClr val="tx1"/>
                </a:solidFill>
              </a:rPr>
              <a:t>sklearn.feature_extraction.text</a:t>
            </a:r>
            <a:r>
              <a:rPr lang="en-US" sz="1800" dirty="0">
                <a:solidFill>
                  <a:schemeClr val="tx1"/>
                </a:solidFill>
              </a:rPr>
              <a:t> import </a:t>
            </a:r>
            <a:r>
              <a:rPr lang="en-US" sz="1800" dirty="0" err="1">
                <a:solidFill>
                  <a:schemeClr val="tx1"/>
                </a:solidFill>
              </a:rPr>
              <a:t>TfidfVectorizer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How to use TF-IDF Vectorization Function to setup 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tfidf_cv1 = </a:t>
            </a:r>
            <a:r>
              <a:rPr lang="en-US" sz="1800" dirty="0" err="1">
                <a:solidFill>
                  <a:schemeClr val="tx1"/>
                </a:solidFill>
              </a:rPr>
              <a:t>TfidfVectorizer</a:t>
            </a:r>
            <a:r>
              <a:rPr lang="en-US" sz="1800" dirty="0">
                <a:solidFill>
                  <a:schemeClr val="tx1"/>
                </a:solidFill>
              </a:rPr>
              <a:t>(analyzer=</a:t>
            </a:r>
            <a:r>
              <a:rPr lang="en-US" sz="1800" dirty="0" err="1">
                <a:solidFill>
                  <a:schemeClr val="tx1"/>
                </a:solidFill>
              </a:rPr>
              <a:t>clean_text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Given </a:t>
            </a:r>
            <a:r>
              <a:rPr lang="en-US" sz="1800" dirty="0" err="1">
                <a:solidFill>
                  <a:schemeClr val="tx1"/>
                </a:solidFill>
              </a:rPr>
              <a:t>data_sample</a:t>
            </a:r>
            <a:r>
              <a:rPr lang="en-US" sz="1800" dirty="0">
                <a:solidFill>
                  <a:schemeClr val="tx1"/>
                </a:solidFill>
              </a:rPr>
              <a:t>[‘msg’], how to fit and transform data?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X = tfidf_cv2.fit_tarnsform(</a:t>
            </a:r>
            <a:r>
              <a:rPr lang="en-US" sz="1800" dirty="0" err="1">
                <a:solidFill>
                  <a:schemeClr val="tx1"/>
                </a:solidFill>
              </a:rPr>
              <a:t>data_sample</a:t>
            </a:r>
            <a:r>
              <a:rPr lang="en-US" sz="1800" dirty="0">
                <a:solidFill>
                  <a:schemeClr val="tx1"/>
                </a:solidFill>
              </a:rPr>
              <a:t>['msg’])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166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have discussed the Count Vectorization and N-Grams Vectorization.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the TF-IDF here.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CE63F-ACCC-4103-A209-60A383D4451E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AFFDE5-055B-47A8-B4BC-066B5F648480}"/>
              </a:ext>
            </a:extLst>
          </p:cNvPr>
          <p:cNvSpPr txBox="1"/>
          <p:nvPr/>
        </p:nvSpPr>
        <p:spPr>
          <a:xfrm>
            <a:off x="5115667" y="5991214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307073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712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Document-Term Matrix: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Columns are individual unique words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Cells contains a weight which signifies how important a word is, for an individual text message: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DC442-CC93-4FE3-9D5A-E8CC2D927A19}"/>
                  </a:ext>
                </a:extLst>
              </p:cNvPr>
              <p:cNvSpPr txBox="1"/>
              <p:nvPr/>
            </p:nvSpPr>
            <p:spPr>
              <a:xfrm>
                <a:off x="1403648" y="3275620"/>
                <a:ext cx="2159694" cy="567143"/>
              </a:xfrm>
              <a:prstGeom prst="rect">
                <a:avLst/>
              </a:prstGeom>
              <a:noFill/>
              <a:ln w="3175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DC442-CC93-4FE3-9D5A-E8CC2D927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275620"/>
                <a:ext cx="2159694" cy="567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61C16A9-A98E-4CDB-805D-E46F91BC2511}"/>
              </a:ext>
            </a:extLst>
          </p:cNvPr>
          <p:cNvSpPr txBox="1"/>
          <p:nvPr/>
        </p:nvSpPr>
        <p:spPr>
          <a:xfrm>
            <a:off x="358172" y="4569983"/>
            <a:ext cx="6063722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tf</a:t>
            </a:r>
            <a:r>
              <a:rPr lang="en-US" dirty="0"/>
              <a:t>: term frequency, i: term, j: document (row). </a:t>
            </a:r>
          </a:p>
          <a:p>
            <a:r>
              <a:rPr lang="en-US" dirty="0"/>
              <a:t>number of times a term </a:t>
            </a:r>
            <a:r>
              <a:rPr lang="en-US" dirty="0" err="1"/>
              <a:t>i</a:t>
            </a:r>
            <a:r>
              <a:rPr lang="en-US" dirty="0"/>
              <a:t> occurs in a document j divided by total number of terms in document j.</a:t>
            </a:r>
          </a:p>
          <a:p>
            <a:r>
              <a:rPr lang="en-US" dirty="0"/>
              <a:t>If we have a sentence which contains five words and a word occurred two times in that sentence, then it will be 2/5.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515CB-3320-4DA8-B7BD-AA6C78565F5C}"/>
              </a:ext>
            </a:extLst>
          </p:cNvPr>
          <p:cNvCxnSpPr>
            <a:cxnSpLocks/>
            <a:stCxn id="9" idx="0"/>
            <a:endCxn id="40" idx="2"/>
          </p:cNvCxnSpPr>
          <p:nvPr/>
        </p:nvCxnSpPr>
        <p:spPr>
          <a:xfrm flipH="1" flipV="1">
            <a:off x="2293324" y="3724432"/>
            <a:ext cx="1096709" cy="8455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92574AD-91D6-4700-B54C-841E23DA3E71}"/>
              </a:ext>
            </a:extLst>
          </p:cNvPr>
          <p:cNvSpPr txBox="1"/>
          <p:nvPr/>
        </p:nvSpPr>
        <p:spPr>
          <a:xfrm>
            <a:off x="5047355" y="3124271"/>
            <a:ext cx="2909021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total number of documents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EF0ED9-5EF3-486A-8988-673355B58755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3476192" y="3308937"/>
            <a:ext cx="1571163" cy="944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3245F-E9F4-4D6B-970E-E18866E21AAC}"/>
              </a:ext>
            </a:extLst>
          </p:cNvPr>
          <p:cNvSpPr txBox="1"/>
          <p:nvPr/>
        </p:nvSpPr>
        <p:spPr>
          <a:xfrm>
            <a:off x="5047355" y="3750283"/>
            <a:ext cx="345638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of documents containing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5125E3-D83F-49BB-9546-0FC153495E8A}"/>
              </a:ext>
            </a:extLst>
          </p:cNvPr>
          <p:cNvCxnSpPr>
            <a:cxnSpLocks/>
            <a:stCxn id="38" idx="1"/>
            <a:endCxn id="47" idx="3"/>
          </p:cNvCxnSpPr>
          <p:nvPr/>
        </p:nvCxnSpPr>
        <p:spPr>
          <a:xfrm flipH="1" flipV="1">
            <a:off x="3483536" y="3750284"/>
            <a:ext cx="1563819" cy="1846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CE54EB8-18CF-4E1E-B15C-02EF2B97AA41}"/>
              </a:ext>
            </a:extLst>
          </p:cNvPr>
          <p:cNvSpPr/>
          <p:nvPr/>
        </p:nvSpPr>
        <p:spPr>
          <a:xfrm>
            <a:off x="2046560" y="3394920"/>
            <a:ext cx="493527" cy="329512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4AC14C-F82C-46F0-B029-82301E8E5170}"/>
              </a:ext>
            </a:extLst>
          </p:cNvPr>
          <p:cNvSpPr/>
          <p:nvPr/>
        </p:nvSpPr>
        <p:spPr>
          <a:xfrm>
            <a:off x="3069816" y="3275620"/>
            <a:ext cx="406376" cy="25544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65DF06-88B7-479F-A47F-F3AC3BC11727}"/>
              </a:ext>
            </a:extLst>
          </p:cNvPr>
          <p:cNvSpPr/>
          <p:nvPr/>
        </p:nvSpPr>
        <p:spPr>
          <a:xfrm>
            <a:off x="3077160" y="3622562"/>
            <a:ext cx="406376" cy="255443"/>
          </a:xfrm>
          <a:prstGeom prst="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2864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word occurred very often, the frequency will be high.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corpus has 10,000 sentences and we are looking at particular sentence.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some term is occurring, we see that is not very frequent in other terms that means that word is rarely used, that is not commonly used.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That is not present in other documents. It will be smaller and the overall term will be larger.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the word appears more number of times in a given sentence but it is a rare word, then this complete term will be large. So, </a:t>
            </a:r>
            <a:r>
              <a:rPr lang="en-US" sz="1800" dirty="0" err="1">
                <a:solidFill>
                  <a:schemeClr val="tx1"/>
                </a:solidFill>
              </a:rPr>
              <a:t>wij</a:t>
            </a:r>
            <a:r>
              <a:rPr lang="en-US" sz="1800" dirty="0">
                <a:solidFill>
                  <a:schemeClr val="tx1"/>
                </a:solidFill>
              </a:rPr>
              <a:t> denotes how important the word is.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10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016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J: “I am studying NLP”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 = 200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df</a:t>
            </a:r>
            <a:r>
              <a:rPr lang="en-US" sz="1800" baseline="-25000" dirty="0" err="1">
                <a:solidFill>
                  <a:schemeClr val="tx1"/>
                </a:solidFill>
              </a:rPr>
              <a:t>am</a:t>
            </a:r>
            <a:r>
              <a:rPr lang="en-US" sz="1800" dirty="0">
                <a:solidFill>
                  <a:schemeClr val="tx1"/>
                </a:solidFill>
              </a:rPr>
              <a:t> =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w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x log (N/</a:t>
            </a:r>
            <a:r>
              <a:rPr lang="en-US" sz="1800" dirty="0" err="1">
                <a:solidFill>
                  <a:schemeClr val="tx1"/>
                </a:solidFill>
              </a:rPr>
              <a:t>df</a:t>
            </a:r>
            <a:r>
              <a:rPr lang="en-US" sz="1800" baseline="-25000" dirty="0" err="1">
                <a:solidFill>
                  <a:schemeClr val="tx1"/>
                </a:solidFill>
              </a:rPr>
              <a:t>am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First, we have to calculate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. Here, 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 = “am”. Total number of terms = 4 (I, am, studying, NLP).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Therefore,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1/4 = 0.25.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 = 200, we have 200 documents.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w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 </a:t>
            </a:r>
            <a:r>
              <a:rPr lang="en-US" sz="1800" dirty="0" err="1">
                <a:solidFill>
                  <a:schemeClr val="tx1"/>
                </a:solidFill>
              </a:rPr>
              <a:t>tf</a:t>
            </a:r>
            <a:r>
              <a:rPr lang="en-US" sz="1800" baseline="-25000" dirty="0" err="1">
                <a:solidFill>
                  <a:schemeClr val="tx1"/>
                </a:solidFill>
              </a:rPr>
              <a:t>am,j</a:t>
            </a:r>
            <a:r>
              <a:rPr lang="en-US" sz="1800" baseline="-25000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x log (N/</a:t>
            </a:r>
            <a:r>
              <a:rPr lang="en-US" sz="1800" dirty="0" err="1">
                <a:solidFill>
                  <a:schemeClr val="tx1"/>
                </a:solidFill>
              </a:rPr>
              <a:t>df</a:t>
            </a:r>
            <a:r>
              <a:rPr lang="en-US" sz="1800" baseline="-25000" dirty="0" err="1">
                <a:solidFill>
                  <a:schemeClr val="tx1"/>
                </a:solidFill>
              </a:rPr>
              <a:t>am</a:t>
            </a:r>
            <a:r>
              <a:rPr lang="en-US" sz="1800" dirty="0">
                <a:solidFill>
                  <a:schemeClr val="tx1"/>
                </a:solidFill>
              </a:rPr>
              <a:t>) = 0.25 x log (200/2) = 0.5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45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653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read_csv</a:t>
            </a:r>
            <a:r>
              <a:rPr lang="en-US" sz="1800" b="1" dirty="0">
                <a:solidFill>
                  <a:schemeClr val="tx1"/>
                </a:solidFill>
              </a:rPr>
              <a:t>(), Text Cleaning.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106B0-AD14-419A-B0C2-094D4313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46" y="2231409"/>
            <a:ext cx="5048324" cy="398096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164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5"/>
            <a:ext cx="8352928" cy="6534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IF-IDF Vectorize, Transform, Data Frame.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47BF3-F913-4D7F-B297-9C22250A8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823" y="2165294"/>
            <a:ext cx="5772150" cy="4162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2191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 TF-IDF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4879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TF-IDF (Term Frequency-Inverse Document Frequency)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>
                <a:hlinkClick r:id="rId2"/>
              </a:rPr>
              <a:t>https://www.youtube.com/watch?v=ZeQgNhc0vag&amp;list=PL1w8k37X_6L-fBgXCiCsn6ugDsr1Nmfqk&amp;index=17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47C671-53B0-4E72-9301-7FBE862FF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3" y="2076936"/>
            <a:ext cx="7896225" cy="42100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8510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17.1 TF-IDF for SMS Spam Message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5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850</Words>
  <Application>Microsoft Office PowerPoint</Application>
  <PresentationFormat>On-screen Show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Office 佈景主題</vt:lpstr>
      <vt:lpstr>17 TF-IDF</vt:lpstr>
      <vt:lpstr>17 TF-IDF</vt:lpstr>
      <vt:lpstr>17 TF-IDF</vt:lpstr>
      <vt:lpstr>17 TF-IDF</vt:lpstr>
      <vt:lpstr>17 TF-IDF</vt:lpstr>
      <vt:lpstr>17 TF-IDF</vt:lpstr>
      <vt:lpstr>17 TF-IDF</vt:lpstr>
      <vt:lpstr>17 TF-IDF</vt:lpstr>
      <vt:lpstr>17.1 TF-IDF for SMS Spam Message</vt:lpstr>
      <vt:lpstr>17.1 TF-IDF for SMS Spam Message</vt:lpstr>
      <vt:lpstr>17.1 TF-IDF for SMS Spam Message</vt:lpstr>
      <vt:lpstr>17.2 Quiz</vt:lpstr>
      <vt:lpstr>17.2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956</cp:revision>
  <dcterms:created xsi:type="dcterms:W3CDTF">2018-09-28T16:40:41Z</dcterms:created>
  <dcterms:modified xsi:type="dcterms:W3CDTF">2020-06-21T22:20:59Z</dcterms:modified>
</cp:coreProperties>
</file>