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5" r:id="rId3"/>
    <p:sldId id="289" r:id="rId4"/>
    <p:sldId id="286" r:id="rId5"/>
    <p:sldId id="290" r:id="rId6"/>
    <p:sldId id="287" r:id="rId7"/>
    <p:sldId id="291" r:id="rId8"/>
    <p:sldId id="288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3" r:id="rId18"/>
    <p:sldId id="304" r:id="rId19"/>
    <p:sldId id="284" r:id="rId20"/>
    <p:sldId id="267" r:id="rId21"/>
    <p:sldId id="300" r:id="rId22"/>
    <p:sldId id="301" r:id="rId23"/>
    <p:sldId id="302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8" autoAdjust="0"/>
    <p:restoredTop sz="96806" autoAdjust="0"/>
  </p:normalViewPr>
  <p:slideViewPr>
    <p:cSldViewPr>
      <p:cViewPr varScale="1">
        <p:scale>
          <a:sx n="105" d="100"/>
          <a:sy n="105" d="100"/>
        </p:scale>
        <p:origin x="16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18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A01DEE-B415-47F5-8C97-1DB873181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8B3E-C5CA-4C19-BAB5-A8C65CCE0C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80CFC-88D6-4BB6-B171-D322534DCEE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7EBC-69B2-4FE5-827E-8484E0C06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98AF-E43B-4C33-B082-A6DB2401C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D3F9D-51B5-493B-939A-7A8984F4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3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50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natural-language-processingnlp-with-python-and-nltk/learn/lecture/1669513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natural-language-processingnlp-with-python-and-nltk/learn/lecture/1669513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Random Forest Classifier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Combine </a:t>
            </a:r>
            <a:r>
              <a:rPr lang="en-US" sz="1800" b="1" dirty="0" err="1">
                <a:solidFill>
                  <a:schemeClr val="tx1"/>
                </a:solidFill>
              </a:rPr>
              <a:t>msg_len</a:t>
            </a:r>
            <a:r>
              <a:rPr lang="en-US" sz="1800" b="1" dirty="0">
                <a:solidFill>
                  <a:schemeClr val="tx1"/>
                </a:solidFill>
              </a:rPr>
              <a:t>, punctuation_%, and msg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50A6E-13D9-4548-90E4-44866921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1965162"/>
            <a:ext cx="5105400" cy="439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C0CDD50-4122-4D2E-ABEC-1634AEE0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10199"/>
              </p:ext>
            </p:extLst>
          </p:nvPr>
        </p:nvGraphicFramePr>
        <p:xfrm>
          <a:off x="4963320" y="3429000"/>
          <a:ext cx="38455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283005962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627732689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32226907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199001952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388860390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304404865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37165838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msg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9427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doc #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msg_len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punc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_%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15326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907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5554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34924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789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CA2C7CA-90F1-432B-ABAE-9E482920019D}"/>
              </a:ext>
            </a:extLst>
          </p:cNvPr>
          <p:cNvSpPr/>
          <p:nvPr/>
        </p:nvSpPr>
        <p:spPr>
          <a:xfrm>
            <a:off x="4860032" y="3356992"/>
            <a:ext cx="3384376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8047B-0C06-41A4-8867-9C1BE41D0410}"/>
              </a:ext>
            </a:extLst>
          </p:cNvPr>
          <p:cNvSpPr txBox="1"/>
          <p:nvPr/>
        </p:nvSpPr>
        <p:spPr>
          <a:xfrm>
            <a:off x="5796136" y="2132856"/>
            <a:ext cx="14401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Vectorized 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8EE68-1E03-4EA9-8B22-6D65C7C7B965}"/>
              </a:ext>
            </a:extLst>
          </p:cNvPr>
          <p:cNvCxnSpPr>
            <a:stCxn id="16" idx="2"/>
          </p:cNvCxnSpPr>
          <p:nvPr/>
        </p:nvCxnSpPr>
        <p:spPr>
          <a:xfrm>
            <a:off x="6516216" y="2502188"/>
            <a:ext cx="36984" cy="854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1B7F9-E1F7-411C-BFD4-56FC1C951430}"/>
              </a:ext>
            </a:extLst>
          </p:cNvPr>
          <p:cNvSpPr/>
          <p:nvPr/>
        </p:nvSpPr>
        <p:spPr>
          <a:xfrm>
            <a:off x="8258269" y="3335288"/>
            <a:ext cx="550612" cy="2037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EAD2E-EA3A-4A86-ABE3-4EAD04E86ADB}"/>
              </a:ext>
            </a:extLst>
          </p:cNvPr>
          <p:cNvSpPr txBox="1"/>
          <p:nvPr/>
        </p:nvSpPr>
        <p:spPr>
          <a:xfrm>
            <a:off x="8388424" y="2223294"/>
            <a:ext cx="39760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B5752-5DFD-4EAD-97FF-8CE94DFF631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8533575" y="2592626"/>
            <a:ext cx="53650" cy="742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Combine </a:t>
            </a:r>
            <a:r>
              <a:rPr lang="en-US" sz="1800" b="1" dirty="0" err="1">
                <a:solidFill>
                  <a:schemeClr val="tx1"/>
                </a:solidFill>
              </a:rPr>
              <a:t>msg_len</a:t>
            </a:r>
            <a:r>
              <a:rPr lang="en-US" sz="1800" b="1" dirty="0">
                <a:solidFill>
                  <a:schemeClr val="tx1"/>
                </a:solidFill>
              </a:rPr>
              <a:t>, punctuation_%, and msg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B9F40-BBA5-4AB0-9F30-8C0E4F66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66" y="2004929"/>
            <a:ext cx="7068467" cy="33676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D9F1A2-D685-4417-AB79-8A9AEEA730DA}"/>
              </a:ext>
            </a:extLst>
          </p:cNvPr>
          <p:cNvSpPr/>
          <p:nvPr/>
        </p:nvSpPr>
        <p:spPr>
          <a:xfrm>
            <a:off x="2621942" y="4380604"/>
            <a:ext cx="5472608" cy="839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966B-FBC8-4FE7-9375-ACE99DDBBB36}"/>
              </a:ext>
            </a:extLst>
          </p:cNvPr>
          <p:cNvSpPr txBox="1"/>
          <p:nvPr/>
        </p:nvSpPr>
        <p:spPr>
          <a:xfrm>
            <a:off x="3990094" y="3048738"/>
            <a:ext cx="3528392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Vectorization: generate Title columns and frequencies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F7C13A-D802-4504-91EC-E4A7EFF6BEA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358246" y="3695069"/>
            <a:ext cx="396044" cy="685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7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Msg: document index and columns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B9F40-BBA5-4AB0-9F30-8C0E4F66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66" y="2004929"/>
            <a:ext cx="7068467" cy="33676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D9F1A2-D685-4417-AB79-8A9AEEA730DA}"/>
              </a:ext>
            </a:extLst>
          </p:cNvPr>
          <p:cNvSpPr/>
          <p:nvPr/>
        </p:nvSpPr>
        <p:spPr>
          <a:xfrm>
            <a:off x="2590800" y="4380605"/>
            <a:ext cx="5503750" cy="200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966B-FBC8-4FE7-9375-ACE99DDBBB36}"/>
              </a:ext>
            </a:extLst>
          </p:cNvPr>
          <p:cNvSpPr txBox="1"/>
          <p:nvPr/>
        </p:nvSpPr>
        <p:spPr>
          <a:xfrm>
            <a:off x="3851920" y="2546435"/>
            <a:ext cx="352839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from 0 to 8339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F7C13A-D802-4504-91EC-E4A7EFF6BEA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342675" y="2915767"/>
            <a:ext cx="273441" cy="1464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0926B8-74DB-4160-BD9E-DB4544D21F36}"/>
              </a:ext>
            </a:extLst>
          </p:cNvPr>
          <p:cNvSpPr/>
          <p:nvPr/>
        </p:nvSpPr>
        <p:spPr>
          <a:xfrm>
            <a:off x="1436680" y="3140756"/>
            <a:ext cx="402542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5F908-72CC-4BA2-8EF6-879BE4A92FD9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1839222" y="2731101"/>
            <a:ext cx="2012698" cy="5341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81B4F9-E594-466F-8D17-AB1B1ACDA36C}"/>
              </a:ext>
            </a:extLst>
          </p:cNvPr>
          <p:cNvSpPr txBox="1"/>
          <p:nvPr/>
        </p:nvSpPr>
        <p:spPr>
          <a:xfrm>
            <a:off x="107504" y="3675668"/>
            <a:ext cx="3142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index from 0 to 5571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62145-7311-4421-A593-F7E433C57D65}"/>
              </a:ext>
            </a:extLst>
          </p:cNvPr>
          <p:cNvSpPr/>
          <p:nvPr/>
        </p:nvSpPr>
        <p:spPr>
          <a:xfrm>
            <a:off x="1037766" y="4478375"/>
            <a:ext cx="212954" cy="698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A1CBD-B59A-4EE7-B5F6-6768D5A5F4E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144243" y="4045000"/>
            <a:ext cx="534746" cy="4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AF1DA81-0C3E-4EB3-8FBB-96451F9286E1}"/>
              </a:ext>
            </a:extLst>
          </p:cNvPr>
          <p:cNvSpPr/>
          <p:nvPr/>
        </p:nvSpPr>
        <p:spPr>
          <a:xfrm>
            <a:off x="1037765" y="3166185"/>
            <a:ext cx="332747" cy="1805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3C3A35-9AB9-4153-AB36-0BAD9C4E4185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>
            <a:off x="1204139" y="3346720"/>
            <a:ext cx="474850" cy="3289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0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7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 and Cross-Validation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D4E5-1B74-4E0D-B81E-AD4879E0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6" y="4647623"/>
            <a:ext cx="7997196" cy="1724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37C2A-01DE-45C1-95DE-71DBDE85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6" y="1876719"/>
            <a:ext cx="59912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CED393-F6B8-46C3-BFE7-BD610DDD843B}"/>
              </a:ext>
            </a:extLst>
          </p:cNvPr>
          <p:cNvSpPr/>
          <p:nvPr/>
        </p:nvSpPr>
        <p:spPr>
          <a:xfrm>
            <a:off x="3995937" y="2790633"/>
            <a:ext cx="1368152" cy="41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Vectorized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3EFDC-A23D-408A-B105-27D94D1F23C4}"/>
              </a:ext>
            </a:extLst>
          </p:cNvPr>
          <p:cNvSpPr/>
          <p:nvPr/>
        </p:nvSpPr>
        <p:spPr>
          <a:xfrm>
            <a:off x="2771800" y="4203744"/>
            <a:ext cx="288032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290C98-30CE-46FF-92EB-BFAABEB89ABD}"/>
              </a:ext>
            </a:extLst>
          </p:cNvPr>
          <p:cNvSpPr/>
          <p:nvPr/>
        </p:nvSpPr>
        <p:spPr>
          <a:xfrm>
            <a:off x="755576" y="2053357"/>
            <a:ext cx="288032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0D663-F0A1-4D3D-919A-1A9437A1A27B}"/>
              </a:ext>
            </a:extLst>
          </p:cNvPr>
          <p:cNvSpPr/>
          <p:nvPr/>
        </p:nvSpPr>
        <p:spPr>
          <a:xfrm>
            <a:off x="539552" y="4794438"/>
            <a:ext cx="7822890" cy="913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B65C-7644-4791-BA9C-620714B2091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4450997" y="3206592"/>
            <a:ext cx="229016" cy="15878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48F9C4-B309-4248-906B-D0E20C2EF26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>
            <a:off x="1043608" y="2177865"/>
            <a:ext cx="2952329" cy="820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5932A-9D31-4BF0-8E03-18385E96F7F5}"/>
              </a:ext>
            </a:extLst>
          </p:cNvPr>
          <p:cNvCxnSpPr>
            <a:cxnSpLocks/>
            <a:stCxn id="22" idx="0"/>
            <a:endCxn id="10" idx="1"/>
          </p:cNvCxnSpPr>
          <p:nvPr/>
        </p:nvCxnSpPr>
        <p:spPr>
          <a:xfrm flipV="1">
            <a:off x="2915816" y="2998613"/>
            <a:ext cx="1080121" cy="12051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3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 and Cross-Validation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D4E5-1B74-4E0D-B81E-AD4879E0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9" y="4638945"/>
            <a:ext cx="7997196" cy="1724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37C2A-01DE-45C1-95DE-71DBDE85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6" y="1876719"/>
            <a:ext cx="59912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CED393-F6B8-46C3-BFE7-BD610DDD843B}"/>
              </a:ext>
            </a:extLst>
          </p:cNvPr>
          <p:cNvSpPr/>
          <p:nvPr/>
        </p:nvSpPr>
        <p:spPr>
          <a:xfrm>
            <a:off x="2771799" y="5033319"/>
            <a:ext cx="1368152" cy="41595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Label: 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3EFDC-A23D-408A-B105-27D94D1F23C4}"/>
              </a:ext>
            </a:extLst>
          </p:cNvPr>
          <p:cNvSpPr/>
          <p:nvPr/>
        </p:nvSpPr>
        <p:spPr>
          <a:xfrm>
            <a:off x="3090306" y="4173658"/>
            <a:ext cx="1049645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0D663-F0A1-4D3D-919A-1A9437A1A27B}"/>
              </a:ext>
            </a:extLst>
          </p:cNvPr>
          <p:cNvSpPr/>
          <p:nvPr/>
        </p:nvSpPr>
        <p:spPr>
          <a:xfrm>
            <a:off x="1979712" y="5949280"/>
            <a:ext cx="936104" cy="222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B65C-7644-4791-BA9C-620714B2091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2447764" y="5449278"/>
            <a:ext cx="1008111" cy="500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5932A-9D31-4BF0-8E03-18385E96F7F5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3455875" y="4422674"/>
            <a:ext cx="159254" cy="610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5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Classifier and Cross-Validation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 and Cross-Validation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D4E5-1B74-4E0D-B81E-AD4879E0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9" y="4638945"/>
            <a:ext cx="7997196" cy="17243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37C2A-01DE-45C1-95DE-71DBDE85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6" y="1876719"/>
            <a:ext cx="599122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CED393-F6B8-46C3-BFE7-BD610DDD843B}"/>
              </a:ext>
            </a:extLst>
          </p:cNvPr>
          <p:cNvSpPr/>
          <p:nvPr/>
        </p:nvSpPr>
        <p:spPr>
          <a:xfrm>
            <a:off x="620777" y="4902547"/>
            <a:ext cx="3312368" cy="5985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KFold</a:t>
            </a:r>
            <a:r>
              <a:rPr lang="en-US" dirty="0">
                <a:solidFill>
                  <a:schemeClr val="tx1"/>
                </a:solidFill>
              </a:rPr>
              <a:t> = 5</a:t>
            </a:r>
          </a:p>
          <a:p>
            <a:r>
              <a:rPr lang="en-US" dirty="0">
                <a:solidFill>
                  <a:schemeClr val="tx1"/>
                </a:solidFill>
              </a:rPr>
              <a:t>Repeat 5 times Cross-validation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3EFDC-A23D-408A-B105-27D94D1F23C4}"/>
              </a:ext>
            </a:extLst>
          </p:cNvPr>
          <p:cNvSpPr/>
          <p:nvPr/>
        </p:nvSpPr>
        <p:spPr>
          <a:xfrm>
            <a:off x="1546982" y="3630834"/>
            <a:ext cx="1049645" cy="249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0D663-F0A1-4D3D-919A-1A9437A1A27B}"/>
              </a:ext>
            </a:extLst>
          </p:cNvPr>
          <p:cNvSpPr/>
          <p:nvPr/>
        </p:nvSpPr>
        <p:spPr>
          <a:xfrm>
            <a:off x="413971" y="6093296"/>
            <a:ext cx="3725980" cy="222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B65C-7644-4791-BA9C-620714B2091F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2276961" y="5501142"/>
            <a:ext cx="0" cy="592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5932A-9D31-4BF0-8E03-18385E96F7F5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2071805" y="3879850"/>
            <a:ext cx="205156" cy="1022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9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25.6 Create More Labels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Create More Labels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415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More Labels for Classification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58CA9-2542-4C06-8BD4-489F8C66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4" y="1844824"/>
            <a:ext cx="4725392" cy="39582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6EAA4A-E67C-4DD9-B453-8E3BB1666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053934"/>
            <a:ext cx="4032448" cy="36892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268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25.7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Random Forest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10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Random Forest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2869975" y="5912714"/>
            <a:ext cx="123540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C2DC4-0E61-4942-8203-1BCAD1A70DEB}"/>
              </a:ext>
            </a:extLst>
          </p:cNvPr>
          <p:cNvSpPr txBox="1"/>
          <p:nvPr/>
        </p:nvSpPr>
        <p:spPr>
          <a:xfrm>
            <a:off x="233249" y="5241067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4018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statements for read text and put label?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 = </a:t>
            </a:r>
            <a:r>
              <a:rPr lang="en-US" sz="1800" dirty="0" err="1">
                <a:solidFill>
                  <a:schemeClr val="tx1"/>
                </a:solidFill>
              </a:rPr>
              <a:t>pd.read_csv</a:t>
            </a:r>
            <a:r>
              <a:rPr lang="en-US" sz="1800" dirty="0">
                <a:solidFill>
                  <a:schemeClr val="tx1"/>
                </a:solidFill>
              </a:rPr>
              <a:t>('../data/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’, 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sep</a:t>
            </a:r>
            <a:r>
              <a:rPr lang="en-US" sz="1800" dirty="0">
                <a:solidFill>
                  <a:schemeClr val="tx1"/>
                </a:solidFill>
              </a:rPr>
              <a:t>='\t', header=None)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data.columns</a:t>
            </a:r>
            <a:r>
              <a:rPr lang="en-US" sz="1800" dirty="0">
                <a:solidFill>
                  <a:schemeClr val="tx1"/>
                </a:solidFill>
              </a:rPr>
              <a:t> = ['label', 'msg’]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statements for add features of message length and punctuation %?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(txt):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count = sum ([1 for c in txt if c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return 100*count/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'] = data['msg'].apply(lambda x: 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data['punctuation_%'] = data['msg'].apply (lambda x: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(x))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9779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statements for Clean up message and perform vectorization?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clean data by </a:t>
            </a:r>
            <a:r>
              <a:rPr lang="en-US" sz="1800" dirty="0" err="1">
                <a:solidFill>
                  <a:schemeClr val="tx1"/>
                </a:solidFill>
              </a:rPr>
              <a:t>fit_tranform</a:t>
            </a:r>
            <a:r>
              <a:rPr lang="en-US" sz="1800" dirty="0">
                <a:solidFill>
                  <a:schemeClr val="tx1"/>
                </a:solidFill>
              </a:rPr>
              <a:t>(data['msg’])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 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(txt):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#print ('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:', 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txt = "".join([c for c in txt if c not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tokens = </a:t>
            </a:r>
            <a:r>
              <a:rPr lang="en-US" sz="1800" dirty="0" err="1">
                <a:solidFill>
                  <a:schemeClr val="tx1"/>
                </a:solidFill>
              </a:rPr>
              <a:t>re.split</a:t>
            </a:r>
            <a:r>
              <a:rPr lang="en-US" sz="1800" dirty="0">
                <a:solidFill>
                  <a:schemeClr val="tx1"/>
                </a:solidFill>
              </a:rPr>
              <a:t>('\W+', 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txt = [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(word) for word in tokens if word not in </a:t>
            </a:r>
            <a:r>
              <a:rPr lang="en-US" sz="1800" dirty="0" err="1">
                <a:solidFill>
                  <a:schemeClr val="tx1"/>
                </a:solidFill>
              </a:rPr>
              <a:t>stopwords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return 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 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tfidf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r>
              <a:rPr lang="en-US" sz="1800" dirty="0">
                <a:solidFill>
                  <a:schemeClr val="tx1"/>
                </a:solidFill>
              </a:rPr>
              <a:t>(analyzer=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)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The </a:t>
            </a:r>
            <a:r>
              <a:rPr lang="en-US" sz="1800" dirty="0" err="1">
                <a:solidFill>
                  <a:schemeClr val="tx1"/>
                </a:solidFill>
              </a:rPr>
              <a:t>fit_transform</a:t>
            </a:r>
            <a:r>
              <a:rPr lang="en-US" sz="1800" dirty="0">
                <a:solidFill>
                  <a:schemeClr val="tx1"/>
                </a:solidFill>
              </a:rPr>
              <a:t> trigger the 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 and data['msg’]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X_tfidf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tfidf.fit_transform</a:t>
            </a:r>
            <a:r>
              <a:rPr lang="en-US" sz="1800" dirty="0">
                <a:solidFill>
                  <a:schemeClr val="tx1"/>
                </a:solidFill>
              </a:rPr>
              <a:t>(data['msg'])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75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25.7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665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statements for Combine message length, </a:t>
            </a:r>
            <a:r>
              <a:rPr lang="en-US" sz="1800" dirty="0" err="1">
                <a:solidFill>
                  <a:schemeClr val="tx1"/>
                </a:solidFill>
              </a:rPr>
              <a:t>punctionation</a:t>
            </a:r>
            <a:r>
              <a:rPr lang="en-US" sz="1800" dirty="0">
                <a:solidFill>
                  <a:schemeClr val="tx1"/>
                </a:solidFill>
              </a:rPr>
              <a:t>%, and X 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 = </a:t>
            </a:r>
            <a:r>
              <a:rPr lang="en-US" sz="1800" dirty="0" err="1">
                <a:solidFill>
                  <a:schemeClr val="tx1"/>
                </a:solidFill>
              </a:rPr>
              <a:t>pd.concat</a:t>
            </a:r>
            <a:r>
              <a:rPr lang="en-US" sz="1800" dirty="0">
                <a:solidFill>
                  <a:schemeClr val="tx1"/>
                </a:solidFill>
              </a:rPr>
              <a:t> ([data['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'], data['punctuation_%'], 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pd.DataFrame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X_tfidf.toarray</a:t>
            </a:r>
            <a:r>
              <a:rPr lang="en-US" sz="1800" dirty="0">
                <a:solidFill>
                  <a:schemeClr val="tx1"/>
                </a:solidFill>
              </a:rPr>
              <a:t>())], axis=1)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6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241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statements for repeat 5 </a:t>
            </a:r>
            <a:r>
              <a:rPr lang="en-US" sz="1800">
                <a:solidFill>
                  <a:schemeClr val="tx1"/>
                </a:solidFill>
              </a:rPr>
              <a:t>times of Random </a:t>
            </a:r>
            <a:r>
              <a:rPr lang="en-US" sz="1800" dirty="0">
                <a:solidFill>
                  <a:schemeClr val="tx1"/>
                </a:solidFill>
              </a:rPr>
              <a:t>Forest Classifier and Cross-Validation?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 </a:t>
            </a:r>
            <a:r>
              <a:rPr lang="en-US" sz="1800" dirty="0" err="1">
                <a:solidFill>
                  <a:schemeClr val="tx1"/>
                </a:solidFill>
              </a:rPr>
              <a:t>sklearn.model_selection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KFold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dirty="0" err="1">
                <a:solidFill>
                  <a:schemeClr val="tx1"/>
                </a:solidFill>
              </a:rPr>
              <a:t>cross_val_score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kf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KFold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dirty="0" err="1">
                <a:solidFill>
                  <a:schemeClr val="tx1"/>
                </a:solidFill>
              </a:rPr>
              <a:t>n_splits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rf = </a:t>
            </a:r>
            <a:r>
              <a:rPr lang="en-US" sz="1800" dirty="0" err="1">
                <a:solidFill>
                  <a:schemeClr val="tx1"/>
                </a:solidFill>
              </a:rPr>
              <a:t>RandomForestClassifier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dirty="0" err="1">
                <a:solidFill>
                  <a:schemeClr val="tx1"/>
                </a:solidFill>
              </a:rPr>
              <a:t>n_jobs</a:t>
            </a:r>
            <a:r>
              <a:rPr lang="en-US" sz="1800" dirty="0">
                <a:solidFill>
                  <a:schemeClr val="tx1"/>
                </a:solidFill>
              </a:rPr>
              <a:t>=-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8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Read 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70DDBE-9088-4028-B018-6D644020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009979"/>
            <a:ext cx="567690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Read 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Random Forest Classifier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Text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D6CC1-9145-494C-8B65-417F765C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596016"/>
            <a:ext cx="4667250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6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25.2 Columns </a:t>
            </a:r>
            <a:r>
              <a:rPr lang="en-US" altLang="zh-TW" sz="4000" b="1" dirty="0" err="1">
                <a:solidFill>
                  <a:srgbClr val="FFFF00"/>
                </a:solidFill>
              </a:rPr>
              <a:t>msg_len</a:t>
            </a:r>
            <a:r>
              <a:rPr lang="en-US" altLang="zh-TW" sz="4000" b="1" dirty="0">
                <a:solidFill>
                  <a:srgbClr val="FFFF00"/>
                </a:solidFill>
              </a:rPr>
              <a:t> and punctuation_%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25.2 Columns </a:t>
            </a:r>
            <a:r>
              <a:rPr lang="en-US" altLang="zh-TW" b="1" dirty="0" err="1">
                <a:solidFill>
                  <a:srgbClr val="FFFF00"/>
                </a:solidFill>
              </a:rPr>
              <a:t>msg_len</a:t>
            </a:r>
            <a:r>
              <a:rPr lang="en-US" altLang="zh-TW" b="1" dirty="0">
                <a:solidFill>
                  <a:srgbClr val="FFFF00"/>
                </a:solidFill>
              </a:rPr>
              <a:t> and punctuation_%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Columns </a:t>
            </a:r>
            <a:r>
              <a:rPr lang="en-US" sz="1800" b="1" dirty="0" err="1">
                <a:solidFill>
                  <a:schemeClr val="tx1"/>
                </a:solidFill>
              </a:rPr>
              <a:t>msg_len</a:t>
            </a:r>
            <a:r>
              <a:rPr lang="en-US" sz="1800" b="1" dirty="0">
                <a:solidFill>
                  <a:schemeClr val="tx1"/>
                </a:solidFill>
              </a:rPr>
              <a:t> and punctuation_%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Features: 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 and punctuation_%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9FB0C-389E-4C76-9ACB-DEC1E0EA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28" y="3930683"/>
            <a:ext cx="635317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73DD1-5EC4-4FF7-BC25-5DD90B87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28" y="2070067"/>
            <a:ext cx="6096000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103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25.3 Clean and Vectorized Msg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25.3 Clean and Vectorized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631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Clean up msg and vectorized msg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Clean up the msg and then vectorized the msg.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https://www.udemy.com/course/natural-language-processingnlp-with-python-and-nltk/learn/lecture/16695134#overview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277B9-8B51-4197-86E0-90A6EE64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2073572"/>
            <a:ext cx="4886325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BF92E-6831-46F0-8A59-01B39384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323" y="3521372"/>
            <a:ext cx="4419600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115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25.4 Combine </a:t>
            </a:r>
            <a:r>
              <a:rPr lang="en-US" altLang="zh-TW" b="1" dirty="0" err="1">
                <a:solidFill>
                  <a:srgbClr val="FFFF00"/>
                </a:solidFill>
              </a:rPr>
              <a:t>len</a:t>
            </a:r>
            <a:r>
              <a:rPr lang="en-US" altLang="zh-TW" b="1" dirty="0">
                <a:solidFill>
                  <a:srgbClr val="FFFF00"/>
                </a:solidFill>
              </a:rPr>
              <a:t>, pun, and msg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1009</Words>
  <Application>Microsoft Office PowerPoint</Application>
  <PresentationFormat>On-screen Show (4:3)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25 Random Forest Classifier</vt:lpstr>
      <vt:lpstr>25 Random Forest Classifier</vt:lpstr>
      <vt:lpstr>25.1 Read Text</vt:lpstr>
      <vt:lpstr>25.1 Read Text</vt:lpstr>
      <vt:lpstr>25.2 Columns msg_len and punctuation_%</vt:lpstr>
      <vt:lpstr>25.2 Columns msg_len and punctuation_%</vt:lpstr>
      <vt:lpstr>25.3 Clean and Vectorized Msg</vt:lpstr>
      <vt:lpstr>25.3 Clean and Vectorized Msg</vt:lpstr>
      <vt:lpstr>25.4 Combine len, pun, and msg</vt:lpstr>
      <vt:lpstr>25.4 Combine len, pun, and msg</vt:lpstr>
      <vt:lpstr>25.4 Combine len, pun, and msg</vt:lpstr>
      <vt:lpstr>25.4 Combine len, pun, and msg</vt:lpstr>
      <vt:lpstr>25.5 Classifier and Cross-Validation</vt:lpstr>
      <vt:lpstr>25.5 Classifier and Cross-Validation</vt:lpstr>
      <vt:lpstr>25.5 Classifier and Cross-Validation</vt:lpstr>
      <vt:lpstr>25.5 Classifier and Cross-Validation</vt:lpstr>
      <vt:lpstr>25.6 Create More Labels</vt:lpstr>
      <vt:lpstr>25.6 Create More Labels</vt:lpstr>
      <vt:lpstr>25.7 Quiz</vt:lpstr>
      <vt:lpstr>25.7 Quiz</vt:lpstr>
      <vt:lpstr>25.7 Quiz</vt:lpstr>
      <vt:lpstr>25.7 Quiz</vt:lpstr>
      <vt:lpstr>25.6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1318</cp:revision>
  <dcterms:created xsi:type="dcterms:W3CDTF">2018-09-28T16:40:41Z</dcterms:created>
  <dcterms:modified xsi:type="dcterms:W3CDTF">2020-06-22T01:48:59Z</dcterms:modified>
</cp:coreProperties>
</file>