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8" r:id="rId4"/>
    <p:sldId id="269" r:id="rId5"/>
    <p:sldId id="270" r:id="rId6"/>
    <p:sldId id="272" r:id="rId7"/>
    <p:sldId id="271" r:id="rId8"/>
    <p:sldId id="266" r:id="rId9"/>
    <p:sldId id="267" r:id="rId10"/>
    <p:sldId id="273"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104" d="100"/>
          <a:sy n="104" d="100"/>
        </p:scale>
        <p:origin x="234"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2020/6/19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xbPXUpRVy_k&amp;list=PL1w8k37X_6L-fBgXCiCsn6ugDsr1Nmfqk&amp;index=14"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xbPXUpRVy_k&amp;list=PL1w8k37X_6L-fBgXCiCsn6ugDsr1Nmfqk&amp;index=14"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xbPXUpRVy_k&amp;list=PL1w8k37X_6L-fBgXCiCsn6ugDsr1Nmfqk&amp;index=1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xbPXUpRVy_k&amp;list=PL1w8k37X_6L-fBgXCiCsn6ugDsr1Nmfqk&amp;index=1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xbPXUpRVy_k&amp;list=PL1w8k37X_6L-fBgXCiCsn6ugDsr1Nmfqk&amp;index=1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xbPXUpRVy_k&amp;list=PL1w8k37X_6L-fBgXCiCsn6ugDsr1Nmfqk&amp;index=1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xbPXUpRVy_k&amp;list=PL1w8k37X_6L-fBgXCiCsn6ugDsr1Nmfqk&amp;index=14"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xbPXUpRVy_k&amp;list=PL1w8k37X_6L-fBgXCiCsn6ugDsr1Nmfqk&amp;index=1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 Vectorization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14.1 Quiz</a:t>
            </a:r>
            <a:endParaRPr lang="zh-TW" altLang="en-US" b="1" dirty="0">
              <a:solidFill>
                <a:srgbClr val="FFFF00"/>
              </a:solidFill>
            </a:endParaRPr>
          </a:p>
        </p:txBody>
      </p:sp>
      <p:sp>
        <p:nvSpPr>
          <p:cNvPr id="3" name="副標題 2"/>
          <p:cNvSpPr>
            <a:spLocks noGrp="1"/>
          </p:cNvSpPr>
          <p:nvPr>
            <p:ph type="subTitle" idx="1"/>
          </p:nvPr>
        </p:nvSpPr>
        <p:spPr>
          <a:xfrm>
            <a:off x="425697" y="1259368"/>
            <a:ext cx="8106743" cy="26736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dirty="0">
                <a:solidFill>
                  <a:schemeClr val="tx1"/>
                </a:solidFill>
              </a:rPr>
              <a:t>5. What is n-grams?</a:t>
            </a:r>
          </a:p>
          <a:p>
            <a:pPr marL="342900" indent="-342900" algn="l">
              <a:buClr>
                <a:srgbClr val="0070C0"/>
              </a:buClr>
              <a:buSzPct val="80000"/>
              <a:buFont typeface="Wingdings" pitchFamily="2" charset="2"/>
              <a:buChar char="u"/>
            </a:pPr>
            <a:r>
              <a:rPr lang="en-US" sz="1800" dirty="0">
                <a:solidFill>
                  <a:schemeClr val="tx1"/>
                </a:solidFill>
              </a:rPr>
              <a:t>Ans: </a:t>
            </a:r>
            <a:r>
              <a:rPr lang="en-US" sz="1800" i="1" dirty="0">
                <a:solidFill>
                  <a:schemeClr val="tx1"/>
                </a:solidFill>
              </a:rPr>
              <a:t>n</a:t>
            </a:r>
            <a:r>
              <a:rPr lang="en-US" sz="1800" dirty="0">
                <a:solidFill>
                  <a:schemeClr val="tx1"/>
                </a:solidFill>
              </a:rPr>
              <a:t>-gram is a contiguous sequence of </a:t>
            </a:r>
            <a:r>
              <a:rPr lang="en-US" sz="1800" i="1" dirty="0">
                <a:solidFill>
                  <a:schemeClr val="tx1"/>
                </a:solidFill>
              </a:rPr>
              <a:t>n</a:t>
            </a:r>
            <a:r>
              <a:rPr lang="en-US" sz="1800" dirty="0">
                <a:solidFill>
                  <a:schemeClr val="tx1"/>
                </a:solidFill>
              </a:rPr>
              <a:t> items from a given sample of text or speech. </a:t>
            </a:r>
          </a:p>
          <a:p>
            <a:pPr marL="342900" indent="-342900" algn="l">
              <a:buClr>
                <a:srgbClr val="0070C0"/>
              </a:buClr>
              <a:buSzPct val="80000"/>
              <a:buFont typeface="Wingdings" pitchFamily="2" charset="2"/>
              <a:buChar char="u"/>
            </a:pPr>
            <a:r>
              <a:rPr lang="en-US" sz="1800" dirty="0">
                <a:solidFill>
                  <a:schemeClr val="tx1"/>
                </a:solidFill>
              </a:rPr>
              <a:t>6.What is TF-IDF?</a:t>
            </a:r>
          </a:p>
          <a:p>
            <a:pPr marL="342900" indent="-342900" algn="l">
              <a:buClr>
                <a:srgbClr val="0070C0"/>
              </a:buClr>
              <a:buSzPct val="80000"/>
              <a:buFont typeface="Wingdings" pitchFamily="2" charset="2"/>
              <a:buChar char="u"/>
            </a:pPr>
            <a:r>
              <a:rPr lang="en-US" sz="1800" dirty="0">
                <a:solidFill>
                  <a:schemeClr val="tx1"/>
                </a:solidFill>
              </a:rPr>
              <a:t>Ans: TF-IDF (Term Frequency-Inverse Document Frequency): a numerical statistics that is indented to reflect how important a word to a document in a collection (corpus). It counts the frequency in the other documents. </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algn="l">
              <a:buClr>
                <a:srgbClr val="0070C0"/>
              </a:buClr>
              <a:buSzPct val="80000"/>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https://www.youtube.com/watch?v=xbPXUpRVy_k&amp;list=PL1w8k37X_6L-fBgXCiCsn6ugDsr1Nmfqk&amp;index=14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2416213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Vectorization</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17797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Vectorization</a:t>
            </a:r>
          </a:p>
          <a:p>
            <a:pPr marL="342900" indent="-342900" algn="l">
              <a:buClr>
                <a:srgbClr val="0070C0"/>
              </a:buClr>
              <a:buSzPct val="80000"/>
              <a:buFont typeface="Wingdings" pitchFamily="2" charset="2"/>
              <a:buChar char="u"/>
            </a:pPr>
            <a:r>
              <a:rPr lang="en-US" sz="1800" dirty="0">
                <a:solidFill>
                  <a:schemeClr val="tx1"/>
                </a:solidFill>
              </a:rPr>
              <a:t>We are done with the raw text data and clean punctuation, then tokenization into array, and text cleaning with stemming and feminization, we have clean list of words.</a:t>
            </a:r>
          </a:p>
          <a:p>
            <a:pPr marL="342900" indent="-342900" algn="l">
              <a:buClr>
                <a:srgbClr val="0070C0"/>
              </a:buClr>
              <a:buSzPct val="80000"/>
              <a:buFont typeface="Wingdings" pitchFamily="2" charset="2"/>
              <a:buChar char="u"/>
            </a:pPr>
            <a:r>
              <a:rPr lang="en-US" sz="1800" dirty="0">
                <a:solidFill>
                  <a:schemeClr val="tx1"/>
                </a:solidFill>
              </a:rPr>
              <a:t>But Python only understand the numbers instead of the characters. The vectorization is the process to convert the words into numbers.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https://www.youtube.com/watch?v=xbPXUpRVy_k&amp;list=PL1w8k37X_6L-fBgXCiCsn6ugDsr1Nmfqk&amp;index=14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22" name="Rectangle: Rounded Corners 21">
            <a:extLst>
              <a:ext uri="{FF2B5EF4-FFF2-40B4-BE49-F238E27FC236}">
                <a16:creationId xmlns:a16="http://schemas.microsoft.com/office/drawing/2014/main" id="{7C009569-7C63-4DBB-B788-2DA25BA6105E}"/>
              </a:ext>
            </a:extLst>
          </p:cNvPr>
          <p:cNvSpPr/>
          <p:nvPr/>
        </p:nvSpPr>
        <p:spPr>
          <a:xfrm>
            <a:off x="1547664" y="3429000"/>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Data</a:t>
            </a:r>
          </a:p>
        </p:txBody>
      </p:sp>
      <p:sp>
        <p:nvSpPr>
          <p:cNvPr id="23" name="Rectangle: Rounded Corners 22">
            <a:extLst>
              <a:ext uri="{FF2B5EF4-FFF2-40B4-BE49-F238E27FC236}">
                <a16:creationId xmlns:a16="http://schemas.microsoft.com/office/drawing/2014/main" id="{24FB9322-A326-437E-822F-0F271954C594}"/>
              </a:ext>
            </a:extLst>
          </p:cNvPr>
          <p:cNvSpPr/>
          <p:nvPr/>
        </p:nvSpPr>
        <p:spPr>
          <a:xfrm>
            <a:off x="3754252" y="3429000"/>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Tokenization</a:t>
            </a:r>
          </a:p>
        </p:txBody>
      </p:sp>
      <p:sp>
        <p:nvSpPr>
          <p:cNvPr id="24" name="Arrow: Right 23">
            <a:extLst>
              <a:ext uri="{FF2B5EF4-FFF2-40B4-BE49-F238E27FC236}">
                <a16:creationId xmlns:a16="http://schemas.microsoft.com/office/drawing/2014/main" id="{41106200-CB65-4B22-BEF5-7DD6F58F7DE0}"/>
              </a:ext>
            </a:extLst>
          </p:cNvPr>
          <p:cNvSpPr/>
          <p:nvPr/>
        </p:nvSpPr>
        <p:spPr>
          <a:xfrm>
            <a:off x="3275856" y="3606449"/>
            <a:ext cx="36004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17E117DA-5991-478D-828A-BFCBF66548B0}"/>
              </a:ext>
            </a:extLst>
          </p:cNvPr>
          <p:cNvSpPr/>
          <p:nvPr/>
        </p:nvSpPr>
        <p:spPr>
          <a:xfrm>
            <a:off x="5975369" y="3377358"/>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sp>
        <p:nvSpPr>
          <p:cNvPr id="26" name="Arrow: Right 25">
            <a:extLst>
              <a:ext uri="{FF2B5EF4-FFF2-40B4-BE49-F238E27FC236}">
                <a16:creationId xmlns:a16="http://schemas.microsoft.com/office/drawing/2014/main" id="{8E34FBF2-677C-49C9-B0F0-66C6CCF694EC}"/>
              </a:ext>
            </a:extLst>
          </p:cNvPr>
          <p:cNvSpPr/>
          <p:nvPr/>
        </p:nvSpPr>
        <p:spPr>
          <a:xfrm>
            <a:off x="5553349" y="3593695"/>
            <a:ext cx="36004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E55DEE17-1420-4930-BEC6-1972EB079F2F}"/>
              </a:ext>
            </a:extLst>
          </p:cNvPr>
          <p:cNvSpPr/>
          <p:nvPr/>
        </p:nvSpPr>
        <p:spPr>
          <a:xfrm>
            <a:off x="6556883" y="4404564"/>
            <a:ext cx="576851" cy="408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8FC35B37-F0F9-4E61-8F41-7592CBA34048}"/>
              </a:ext>
            </a:extLst>
          </p:cNvPr>
          <p:cNvSpPr/>
          <p:nvPr/>
        </p:nvSpPr>
        <p:spPr>
          <a:xfrm>
            <a:off x="6089225" y="5033092"/>
            <a:ext cx="1512168" cy="93610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Vectorization</a:t>
            </a:r>
          </a:p>
        </p:txBody>
      </p:sp>
      <p:sp>
        <p:nvSpPr>
          <p:cNvPr id="29" name="Arrow: Left 28">
            <a:extLst>
              <a:ext uri="{FF2B5EF4-FFF2-40B4-BE49-F238E27FC236}">
                <a16:creationId xmlns:a16="http://schemas.microsoft.com/office/drawing/2014/main" id="{6551899A-19B7-40AE-95ED-02AD070A147E}"/>
              </a:ext>
            </a:extLst>
          </p:cNvPr>
          <p:cNvSpPr/>
          <p:nvPr/>
        </p:nvSpPr>
        <p:spPr>
          <a:xfrm>
            <a:off x="5508104" y="5225298"/>
            <a:ext cx="360040" cy="4735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A288E73F-BC15-4143-89F1-E66297A32D04}"/>
              </a:ext>
            </a:extLst>
          </p:cNvPr>
          <p:cNvSpPr/>
          <p:nvPr/>
        </p:nvSpPr>
        <p:spPr>
          <a:xfrm>
            <a:off x="3815915" y="5039840"/>
            <a:ext cx="151216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Algorithm</a:t>
            </a:r>
          </a:p>
        </p:txBody>
      </p:sp>
      <p:sp>
        <p:nvSpPr>
          <p:cNvPr id="31" name="Arrow: Left 30">
            <a:extLst>
              <a:ext uri="{FF2B5EF4-FFF2-40B4-BE49-F238E27FC236}">
                <a16:creationId xmlns:a16="http://schemas.microsoft.com/office/drawing/2014/main" id="{3515D521-9BBF-41DE-B9CC-FFE332253E68}"/>
              </a:ext>
            </a:extLst>
          </p:cNvPr>
          <p:cNvSpPr/>
          <p:nvPr/>
        </p:nvSpPr>
        <p:spPr>
          <a:xfrm>
            <a:off x="3297382" y="5225298"/>
            <a:ext cx="360040" cy="4735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CF5485F4-31C7-48C0-AFF8-20932D45CF33}"/>
              </a:ext>
            </a:extLst>
          </p:cNvPr>
          <p:cNvSpPr/>
          <p:nvPr/>
        </p:nvSpPr>
        <p:spPr>
          <a:xfrm>
            <a:off x="1547899" y="4994014"/>
            <a:ext cx="151216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Spam Filter</a:t>
            </a:r>
          </a:p>
        </p:txBody>
      </p:sp>
      <p:sp>
        <p:nvSpPr>
          <p:cNvPr id="33" name="Rectangle 32">
            <a:extLst>
              <a:ext uri="{FF2B5EF4-FFF2-40B4-BE49-F238E27FC236}">
                <a16:creationId xmlns:a16="http://schemas.microsoft.com/office/drawing/2014/main" id="{DCBCE178-84BA-41B4-814D-A4897A4523D4}"/>
              </a:ext>
            </a:extLst>
          </p:cNvPr>
          <p:cNvSpPr/>
          <p:nvPr/>
        </p:nvSpPr>
        <p:spPr>
          <a:xfrm>
            <a:off x="1331640" y="3229064"/>
            <a:ext cx="6408712" cy="29362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B2CE63F-ACCC-4103-A209-60A383D4451E}"/>
              </a:ext>
            </a:extLst>
          </p:cNvPr>
          <p:cNvSpPr txBox="1"/>
          <p:nvPr/>
        </p:nvSpPr>
        <p:spPr>
          <a:xfrm>
            <a:off x="7225029" y="4445136"/>
            <a:ext cx="1235404" cy="369332"/>
          </a:xfrm>
          <a:prstGeom prst="rect">
            <a:avLst/>
          </a:prstGeom>
          <a:solidFill>
            <a:schemeClr val="bg1"/>
          </a:solidFill>
          <a:ln>
            <a:solidFill>
              <a:srgbClr val="C00000"/>
            </a:solidFill>
          </a:ln>
        </p:spPr>
        <p:txBody>
          <a:bodyPr wrap="square" rtlCol="0">
            <a:spAutoFit/>
          </a:bodyPr>
          <a:lstStyle/>
          <a:p>
            <a:r>
              <a:rPr lang="en-US" dirty="0"/>
              <a:t>Stem Texts</a:t>
            </a:r>
          </a:p>
        </p:txBody>
      </p:sp>
      <p:sp>
        <p:nvSpPr>
          <p:cNvPr id="37" name="TextBox 36">
            <a:extLst>
              <a:ext uri="{FF2B5EF4-FFF2-40B4-BE49-F238E27FC236}">
                <a16:creationId xmlns:a16="http://schemas.microsoft.com/office/drawing/2014/main" id="{4EAFFDE5-055B-47A8-B4BC-066B5F648480}"/>
              </a:ext>
            </a:extLst>
          </p:cNvPr>
          <p:cNvSpPr txBox="1"/>
          <p:nvPr/>
        </p:nvSpPr>
        <p:spPr>
          <a:xfrm>
            <a:off x="5115667" y="5991214"/>
            <a:ext cx="1235404" cy="369332"/>
          </a:xfrm>
          <a:prstGeom prst="rect">
            <a:avLst/>
          </a:prstGeom>
          <a:solidFill>
            <a:schemeClr val="bg1"/>
          </a:solidFill>
          <a:ln>
            <a:solidFill>
              <a:srgbClr val="C00000"/>
            </a:solidFill>
          </a:ln>
        </p:spPr>
        <p:txBody>
          <a:bodyPr wrap="square" rtlCol="0">
            <a:spAutoFit/>
          </a:bodyPr>
          <a:lstStyle/>
          <a:p>
            <a:r>
              <a:rPr lang="en-US" dirty="0"/>
              <a:t>Numbers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Vectorization</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16012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Vectorization</a:t>
            </a:r>
          </a:p>
          <a:p>
            <a:pPr marL="342900" indent="-342900" algn="l">
              <a:buClr>
                <a:srgbClr val="0070C0"/>
              </a:buClr>
              <a:buSzPct val="80000"/>
              <a:buFont typeface="Wingdings" pitchFamily="2" charset="2"/>
              <a:buChar char="u"/>
            </a:pPr>
            <a:r>
              <a:rPr lang="en-US" sz="1800" dirty="0">
                <a:solidFill>
                  <a:schemeClr val="tx1"/>
                </a:solidFill>
              </a:rPr>
              <a:t>Vectorization is the process of taking the clean words and convert into the numbers, the numerical representation of feature vectors.</a:t>
            </a:r>
          </a:p>
          <a:p>
            <a:pPr marL="342900" indent="-342900" algn="l">
              <a:buClr>
                <a:srgbClr val="0070C0"/>
              </a:buClr>
              <a:buSzPct val="80000"/>
              <a:buFont typeface="Wingdings" pitchFamily="2" charset="2"/>
              <a:buChar char="u"/>
            </a:pPr>
            <a:r>
              <a:rPr lang="en-US" sz="1800" dirty="0">
                <a:solidFill>
                  <a:schemeClr val="tx1"/>
                </a:solidFill>
              </a:rPr>
              <a:t>We will see how can we represent the each of these words converting into the feature vectors.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https://www.youtube.com/watch?v=xbPXUpRVy_k&amp;list=PL1w8k37X_6L-fBgXCiCsn6ugDsr1Nmfqk&amp;index=14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21" name="Rectangle: Rounded Corners 20">
            <a:extLst>
              <a:ext uri="{FF2B5EF4-FFF2-40B4-BE49-F238E27FC236}">
                <a16:creationId xmlns:a16="http://schemas.microsoft.com/office/drawing/2014/main" id="{73AA7A07-CFAA-42C3-AAA8-C359A46123E9}"/>
              </a:ext>
            </a:extLst>
          </p:cNvPr>
          <p:cNvSpPr/>
          <p:nvPr/>
        </p:nvSpPr>
        <p:spPr>
          <a:xfrm>
            <a:off x="1547664" y="3429000"/>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Data</a:t>
            </a:r>
          </a:p>
        </p:txBody>
      </p:sp>
      <p:sp>
        <p:nvSpPr>
          <p:cNvPr id="34" name="Rectangle: Rounded Corners 33">
            <a:extLst>
              <a:ext uri="{FF2B5EF4-FFF2-40B4-BE49-F238E27FC236}">
                <a16:creationId xmlns:a16="http://schemas.microsoft.com/office/drawing/2014/main" id="{0BC79271-859D-4391-B934-0B15F13E1E85}"/>
              </a:ext>
            </a:extLst>
          </p:cNvPr>
          <p:cNvSpPr/>
          <p:nvPr/>
        </p:nvSpPr>
        <p:spPr>
          <a:xfrm>
            <a:off x="3754252" y="3429000"/>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Tokenization</a:t>
            </a:r>
          </a:p>
        </p:txBody>
      </p:sp>
      <p:sp>
        <p:nvSpPr>
          <p:cNvPr id="36" name="Arrow: Right 35">
            <a:extLst>
              <a:ext uri="{FF2B5EF4-FFF2-40B4-BE49-F238E27FC236}">
                <a16:creationId xmlns:a16="http://schemas.microsoft.com/office/drawing/2014/main" id="{09C9C8F7-6D5E-4CF2-A727-C200E8201C30}"/>
              </a:ext>
            </a:extLst>
          </p:cNvPr>
          <p:cNvSpPr/>
          <p:nvPr/>
        </p:nvSpPr>
        <p:spPr>
          <a:xfrm>
            <a:off x="3275856" y="3606449"/>
            <a:ext cx="36004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E63701E2-CCC8-4165-9A10-4D2997AC9054}"/>
              </a:ext>
            </a:extLst>
          </p:cNvPr>
          <p:cNvSpPr/>
          <p:nvPr/>
        </p:nvSpPr>
        <p:spPr>
          <a:xfrm>
            <a:off x="5975369" y="3377358"/>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sp>
        <p:nvSpPr>
          <p:cNvPr id="39" name="Arrow: Right 38">
            <a:extLst>
              <a:ext uri="{FF2B5EF4-FFF2-40B4-BE49-F238E27FC236}">
                <a16:creationId xmlns:a16="http://schemas.microsoft.com/office/drawing/2014/main" id="{88519C8B-E65B-4F62-8279-B782A365EBF9}"/>
              </a:ext>
            </a:extLst>
          </p:cNvPr>
          <p:cNvSpPr/>
          <p:nvPr/>
        </p:nvSpPr>
        <p:spPr>
          <a:xfrm>
            <a:off x="5553349" y="3593695"/>
            <a:ext cx="36004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461E8F97-2B1B-4345-A333-8CBD52C70C53}"/>
              </a:ext>
            </a:extLst>
          </p:cNvPr>
          <p:cNvSpPr/>
          <p:nvPr/>
        </p:nvSpPr>
        <p:spPr>
          <a:xfrm>
            <a:off x="6556883" y="4404564"/>
            <a:ext cx="576851" cy="408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986F74D7-3B76-42B2-8613-1FC78A663E5F}"/>
              </a:ext>
            </a:extLst>
          </p:cNvPr>
          <p:cNvSpPr/>
          <p:nvPr/>
        </p:nvSpPr>
        <p:spPr>
          <a:xfrm>
            <a:off x="6089225" y="5033092"/>
            <a:ext cx="1512168" cy="93610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Vectorization</a:t>
            </a:r>
          </a:p>
        </p:txBody>
      </p:sp>
      <p:sp>
        <p:nvSpPr>
          <p:cNvPr id="42" name="Arrow: Left 41">
            <a:extLst>
              <a:ext uri="{FF2B5EF4-FFF2-40B4-BE49-F238E27FC236}">
                <a16:creationId xmlns:a16="http://schemas.microsoft.com/office/drawing/2014/main" id="{0082F620-347E-4C58-B1B0-23F33DE15578}"/>
              </a:ext>
            </a:extLst>
          </p:cNvPr>
          <p:cNvSpPr/>
          <p:nvPr/>
        </p:nvSpPr>
        <p:spPr>
          <a:xfrm>
            <a:off x="5508104" y="5225298"/>
            <a:ext cx="360040" cy="4735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F644C943-4B0F-499E-A849-791B4836359D}"/>
              </a:ext>
            </a:extLst>
          </p:cNvPr>
          <p:cNvSpPr/>
          <p:nvPr/>
        </p:nvSpPr>
        <p:spPr>
          <a:xfrm>
            <a:off x="3815915" y="5039840"/>
            <a:ext cx="151216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Algorithm</a:t>
            </a:r>
          </a:p>
        </p:txBody>
      </p:sp>
      <p:sp>
        <p:nvSpPr>
          <p:cNvPr id="44" name="Arrow: Left 43">
            <a:extLst>
              <a:ext uri="{FF2B5EF4-FFF2-40B4-BE49-F238E27FC236}">
                <a16:creationId xmlns:a16="http://schemas.microsoft.com/office/drawing/2014/main" id="{BFA7668A-E5EB-46C7-8D9C-780E0C40FFE1}"/>
              </a:ext>
            </a:extLst>
          </p:cNvPr>
          <p:cNvSpPr/>
          <p:nvPr/>
        </p:nvSpPr>
        <p:spPr>
          <a:xfrm>
            <a:off x="3297382" y="5225298"/>
            <a:ext cx="360040" cy="4735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40BD5DF8-75E5-4843-92D0-7CD95F88B449}"/>
              </a:ext>
            </a:extLst>
          </p:cNvPr>
          <p:cNvSpPr/>
          <p:nvPr/>
        </p:nvSpPr>
        <p:spPr>
          <a:xfrm>
            <a:off x="1547899" y="4994014"/>
            <a:ext cx="151216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Spam Filter</a:t>
            </a:r>
          </a:p>
        </p:txBody>
      </p:sp>
      <p:sp>
        <p:nvSpPr>
          <p:cNvPr id="46" name="Rectangle 45">
            <a:extLst>
              <a:ext uri="{FF2B5EF4-FFF2-40B4-BE49-F238E27FC236}">
                <a16:creationId xmlns:a16="http://schemas.microsoft.com/office/drawing/2014/main" id="{ED7DA521-3EDD-49F9-A0E4-76D59ED1018D}"/>
              </a:ext>
            </a:extLst>
          </p:cNvPr>
          <p:cNvSpPr/>
          <p:nvPr/>
        </p:nvSpPr>
        <p:spPr>
          <a:xfrm>
            <a:off x="1331640" y="3229064"/>
            <a:ext cx="6408712" cy="29362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478A2CEF-DE9B-4022-AF00-F9733F450033}"/>
              </a:ext>
            </a:extLst>
          </p:cNvPr>
          <p:cNvSpPr txBox="1"/>
          <p:nvPr/>
        </p:nvSpPr>
        <p:spPr>
          <a:xfrm>
            <a:off x="7225028" y="4445136"/>
            <a:ext cx="1512167" cy="369332"/>
          </a:xfrm>
          <a:prstGeom prst="rect">
            <a:avLst/>
          </a:prstGeom>
          <a:solidFill>
            <a:schemeClr val="bg1"/>
          </a:solidFill>
          <a:ln>
            <a:solidFill>
              <a:srgbClr val="C00000"/>
            </a:solidFill>
          </a:ln>
        </p:spPr>
        <p:txBody>
          <a:bodyPr wrap="square" rtlCol="0">
            <a:spAutoFit/>
          </a:bodyPr>
          <a:lstStyle/>
          <a:p>
            <a:r>
              <a:rPr lang="en-US" dirty="0"/>
              <a:t>[‘w1’, ‘w2’, …]</a:t>
            </a:r>
          </a:p>
        </p:txBody>
      </p:sp>
      <p:sp>
        <p:nvSpPr>
          <p:cNvPr id="48" name="TextBox 47">
            <a:extLst>
              <a:ext uri="{FF2B5EF4-FFF2-40B4-BE49-F238E27FC236}">
                <a16:creationId xmlns:a16="http://schemas.microsoft.com/office/drawing/2014/main" id="{E6DFB64B-CB01-40F3-9578-8CC659FA34EC}"/>
              </a:ext>
            </a:extLst>
          </p:cNvPr>
          <p:cNvSpPr txBox="1"/>
          <p:nvPr/>
        </p:nvSpPr>
        <p:spPr>
          <a:xfrm>
            <a:off x="4920688" y="6003154"/>
            <a:ext cx="2109362" cy="369332"/>
          </a:xfrm>
          <a:prstGeom prst="rect">
            <a:avLst/>
          </a:prstGeom>
          <a:solidFill>
            <a:schemeClr val="bg1"/>
          </a:solidFill>
          <a:ln>
            <a:solidFill>
              <a:srgbClr val="C00000"/>
            </a:solidFill>
          </a:ln>
        </p:spPr>
        <p:txBody>
          <a:bodyPr wrap="square" rtlCol="0">
            <a:spAutoFit/>
          </a:bodyPr>
          <a:lstStyle/>
          <a:p>
            <a:r>
              <a:rPr lang="en-US" dirty="0"/>
              <a:t>[…]: Feature vectors</a:t>
            </a:r>
          </a:p>
        </p:txBody>
      </p:sp>
    </p:spTree>
    <p:extLst>
      <p:ext uri="{BB962C8B-B14F-4D97-AF65-F5344CB8AC3E}">
        <p14:creationId xmlns:p14="http://schemas.microsoft.com/office/powerpoint/2010/main" val="346089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Vectorization</a:t>
            </a:r>
            <a:endParaRPr lang="zh-TW" altLang="en-US" b="1" dirty="0">
              <a:solidFill>
                <a:srgbClr val="FFFF00"/>
              </a:solidFill>
            </a:endParaRPr>
          </a:p>
        </p:txBody>
      </p:sp>
      <p:sp>
        <p:nvSpPr>
          <p:cNvPr id="3" name="副標題 2"/>
          <p:cNvSpPr>
            <a:spLocks noGrp="1"/>
          </p:cNvSpPr>
          <p:nvPr>
            <p:ph type="subTitle" idx="1"/>
          </p:nvPr>
        </p:nvSpPr>
        <p:spPr>
          <a:xfrm>
            <a:off x="333872" y="1356855"/>
            <a:ext cx="8352928" cy="23601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Vectorization</a:t>
            </a:r>
          </a:p>
          <a:p>
            <a:pPr marL="342900" indent="-342900" algn="l">
              <a:buClr>
                <a:srgbClr val="0070C0"/>
              </a:buClr>
              <a:buSzPct val="80000"/>
              <a:buFont typeface="Wingdings" pitchFamily="2" charset="2"/>
              <a:buChar char="u"/>
            </a:pPr>
            <a:r>
              <a:rPr lang="en-US" sz="1800" b="1" dirty="0">
                <a:solidFill>
                  <a:srgbClr val="C00000"/>
                </a:solidFill>
              </a:rPr>
              <a:t>Vectorization </a:t>
            </a:r>
            <a:r>
              <a:rPr lang="en-US" sz="1800" dirty="0">
                <a:solidFill>
                  <a:schemeClr val="tx1"/>
                </a:solidFill>
              </a:rPr>
              <a:t>is the Process of encoding text as integers to create </a:t>
            </a:r>
            <a:r>
              <a:rPr lang="en-US" sz="1800" b="1" dirty="0">
                <a:solidFill>
                  <a:srgbClr val="C00000"/>
                </a:solidFill>
              </a:rPr>
              <a:t>Feature Vectors</a:t>
            </a:r>
            <a:r>
              <a:rPr lang="en-US" sz="1800" dirty="0">
                <a:solidFill>
                  <a:schemeClr val="tx1"/>
                </a:solidFill>
              </a:rPr>
              <a:t>.</a:t>
            </a:r>
          </a:p>
          <a:p>
            <a:pPr marL="342900" indent="-342900" algn="l">
              <a:buClr>
                <a:srgbClr val="0070C0"/>
              </a:buClr>
              <a:buSzPct val="80000"/>
              <a:buFont typeface="Wingdings" pitchFamily="2" charset="2"/>
              <a:buChar char="u"/>
            </a:pPr>
            <a:r>
              <a:rPr lang="en-US" sz="1800" b="1" dirty="0">
                <a:solidFill>
                  <a:srgbClr val="C00000"/>
                </a:solidFill>
              </a:rPr>
              <a:t>Feature Vector: </a:t>
            </a:r>
            <a:r>
              <a:rPr lang="en-US" sz="1800" dirty="0">
                <a:solidFill>
                  <a:schemeClr val="tx1"/>
                </a:solidFill>
              </a:rPr>
              <a:t>Vector of numerical features that represent an object.</a:t>
            </a:r>
          </a:p>
          <a:p>
            <a:pPr marL="342900" indent="-342900" algn="l">
              <a:buClr>
                <a:srgbClr val="0070C0"/>
              </a:buClr>
              <a:buSzPct val="80000"/>
              <a:buFont typeface="Wingdings" pitchFamily="2" charset="2"/>
              <a:buChar char="u"/>
            </a:pPr>
            <a:r>
              <a:rPr lang="en-US" sz="1800" dirty="0">
                <a:solidFill>
                  <a:schemeClr val="tx1"/>
                </a:solidFill>
              </a:rPr>
              <a:t>For example: we have a word list [w1, w2, …]. The word w1 = ‘cat’: </a:t>
            </a:r>
          </a:p>
          <a:p>
            <a:pPr marL="342900" indent="-342900" algn="l">
              <a:buClr>
                <a:srgbClr val="0070C0"/>
              </a:buClr>
              <a:buSzPct val="80000"/>
              <a:buFont typeface="Wingdings" pitchFamily="2" charset="2"/>
              <a:buChar char="u"/>
            </a:pPr>
            <a:r>
              <a:rPr lang="en-US" sz="1800" dirty="0">
                <a:solidFill>
                  <a:schemeClr val="tx1"/>
                </a:solidFill>
              </a:rPr>
              <a:t>If the dictionary has 5 words and the position of cat is fourth, then we can keep fourth as 1 and rest as 0.</a:t>
            </a:r>
          </a:p>
          <a:p>
            <a:pPr marL="342900" indent="-342900" algn="l">
              <a:buClr>
                <a:srgbClr val="0070C0"/>
              </a:buClr>
              <a:buSzPct val="80000"/>
              <a:buFont typeface="Wingdings" pitchFamily="2" charset="2"/>
              <a:buChar char="u"/>
            </a:pPr>
            <a:r>
              <a:rPr lang="en-US" sz="1800" dirty="0">
                <a:solidFill>
                  <a:schemeClr val="tx1"/>
                </a:solidFill>
              </a:rPr>
              <a:t>The ‘cat’ is a feature vector.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https://www.youtube.com/watch?v=xbPXUpRVy_k&amp;list=PL1w8k37X_6L-fBgXCiCsn6ugDsr1Nmfqk&amp;index=14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03C0271-9A91-46AA-B865-9E2048088665}"/>
                  </a:ext>
                </a:extLst>
              </p:cNvPr>
              <p:cNvSpPr txBox="1"/>
              <p:nvPr/>
            </p:nvSpPr>
            <p:spPr>
              <a:xfrm>
                <a:off x="3851920" y="3963615"/>
                <a:ext cx="1079734" cy="1550874"/>
              </a:xfrm>
              <a:prstGeom prst="rect">
                <a:avLst/>
              </a:prstGeom>
              <a:noFill/>
              <a:ln>
                <a:solidFill>
                  <a:srgbClr val="C00000"/>
                </a:solidFill>
              </a:ln>
            </p:spPr>
            <p:txBody>
              <a:bodyPr wrap="square" lIns="0" tIns="0" rIns="0" bIns="0" rtlCol="0">
                <a:spAutoFit/>
              </a:bodyPr>
              <a:lstStyle/>
              <a:p>
                <a:r>
                  <a:rPr lang="en-US" dirty="0"/>
                  <a:t>W1</a:t>
                </a:r>
              </a:p>
              <a:p>
                <a:r>
                  <a:rPr lang="en-US" dirty="0"/>
                  <a:t>Cat = </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qArr>
                      </m:e>
                    </m:d>
                  </m:oMath>
                </a14:m>
                <a:endParaRPr lang="en-US" dirty="0"/>
              </a:p>
            </p:txBody>
          </p:sp>
        </mc:Choice>
        <mc:Fallback>
          <p:sp>
            <p:nvSpPr>
              <p:cNvPr id="8" name="TextBox 7">
                <a:extLst>
                  <a:ext uri="{FF2B5EF4-FFF2-40B4-BE49-F238E27FC236}">
                    <a16:creationId xmlns:a16="http://schemas.microsoft.com/office/drawing/2014/main" id="{003C0271-9A91-46AA-B865-9E2048088665}"/>
                  </a:ext>
                </a:extLst>
              </p:cNvPr>
              <p:cNvSpPr txBox="1">
                <a:spLocks noRot="1" noChangeAspect="1" noMove="1" noResize="1" noEditPoints="1" noAdjustHandles="1" noChangeArrowheads="1" noChangeShapeType="1" noTextEdit="1"/>
              </p:cNvSpPr>
              <p:nvPr/>
            </p:nvSpPr>
            <p:spPr>
              <a:xfrm>
                <a:off x="3851920" y="3963615"/>
                <a:ext cx="1079734" cy="1550874"/>
              </a:xfrm>
              <a:prstGeom prst="rect">
                <a:avLst/>
              </a:prstGeom>
              <a:blipFill>
                <a:blip r:embed="rId3"/>
                <a:stretch>
                  <a:fillRect l="-12849" t="-4669"/>
                </a:stretch>
              </a:blipFill>
              <a:ln>
                <a:solidFill>
                  <a:srgbClr val="C00000"/>
                </a:solidFill>
              </a:ln>
            </p:spPr>
            <p:txBody>
              <a:bodyPr/>
              <a:lstStyle/>
              <a:p>
                <a:r>
                  <a:rPr lang="en-US">
                    <a:noFill/>
                  </a:rPr>
                  <a:t> </a:t>
                </a:r>
              </a:p>
            </p:txBody>
          </p:sp>
        </mc:Fallback>
      </mc:AlternateContent>
      <p:sp>
        <p:nvSpPr>
          <p:cNvPr id="9" name="TextBox 8">
            <a:extLst>
              <a:ext uri="{FF2B5EF4-FFF2-40B4-BE49-F238E27FC236}">
                <a16:creationId xmlns:a16="http://schemas.microsoft.com/office/drawing/2014/main" id="{9D23BBC8-4F82-4878-89DA-4BEDFAFCF43A}"/>
              </a:ext>
            </a:extLst>
          </p:cNvPr>
          <p:cNvSpPr txBox="1"/>
          <p:nvPr/>
        </p:nvSpPr>
        <p:spPr>
          <a:xfrm>
            <a:off x="3990109" y="2909454"/>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77276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Vectorization</a:t>
            </a:r>
            <a:endParaRPr lang="zh-TW" altLang="en-US" b="1" dirty="0">
              <a:solidFill>
                <a:srgbClr val="FFFF00"/>
              </a:solidFill>
            </a:endParaRPr>
          </a:p>
        </p:txBody>
      </p:sp>
      <p:sp>
        <p:nvSpPr>
          <p:cNvPr id="3" name="副標題 2"/>
          <p:cNvSpPr>
            <a:spLocks noGrp="1"/>
          </p:cNvSpPr>
          <p:nvPr>
            <p:ph type="subTitle" idx="1"/>
          </p:nvPr>
        </p:nvSpPr>
        <p:spPr>
          <a:xfrm>
            <a:off x="333872" y="1356854"/>
            <a:ext cx="8352928" cy="36563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Count Vectorization</a:t>
            </a:r>
          </a:p>
          <a:p>
            <a:pPr marL="342900" indent="-342900" algn="l">
              <a:buClr>
                <a:srgbClr val="0070C0"/>
              </a:buClr>
              <a:buSzPct val="80000"/>
              <a:buFont typeface="Wingdings" pitchFamily="2" charset="2"/>
              <a:buChar char="u"/>
            </a:pPr>
            <a:r>
              <a:rPr lang="en-US" sz="1800" dirty="0">
                <a:solidFill>
                  <a:schemeClr val="tx1"/>
                </a:solidFill>
              </a:rPr>
              <a:t>Let’s see the dictionary with 100 words.</a:t>
            </a:r>
          </a:p>
          <a:p>
            <a:pPr marL="342900" indent="-342900" algn="l">
              <a:buClr>
                <a:srgbClr val="0070C0"/>
              </a:buClr>
              <a:buSzPct val="80000"/>
              <a:buFont typeface="Wingdings" pitchFamily="2" charset="2"/>
              <a:buChar char="u"/>
            </a:pPr>
            <a:r>
              <a:rPr lang="en-US" sz="1800" dirty="0">
                <a:solidFill>
                  <a:schemeClr val="tx1"/>
                </a:solidFill>
              </a:rPr>
              <a:t>We have messages (in file </a:t>
            </a:r>
            <a:r>
              <a:rPr lang="en-US" sz="1800" dirty="0" err="1">
                <a:solidFill>
                  <a:schemeClr val="tx1"/>
                </a:solidFill>
              </a:rPr>
              <a:t>SMSSpamCollection</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Each row is a message contains 100 unique words that associate with a label (Spam or Ham). </a:t>
            </a:r>
          </a:p>
          <a:p>
            <a:pPr marL="342900" indent="-342900" algn="l">
              <a:buClr>
                <a:srgbClr val="0070C0"/>
              </a:buClr>
              <a:buSzPct val="80000"/>
              <a:buFont typeface="Wingdings" pitchFamily="2" charset="2"/>
              <a:buChar char="u"/>
            </a:pPr>
            <a:r>
              <a:rPr lang="en-US" sz="1800" dirty="0">
                <a:solidFill>
                  <a:schemeClr val="tx1"/>
                </a:solidFill>
              </a:rPr>
              <a:t>For the first message: How many times that occurs for w1 is 0, w2 is 2, w3 is 0, and etc. Let say ham is 0, and Spam is 1. If we have ham in this case, we have 0 (Ham) for message 1. </a:t>
            </a:r>
          </a:p>
          <a:p>
            <a:pPr marL="342900" indent="-342900" algn="l">
              <a:buClr>
                <a:srgbClr val="0070C0"/>
              </a:buClr>
              <a:buSzPct val="80000"/>
              <a:buFont typeface="Wingdings" pitchFamily="2" charset="2"/>
              <a:buChar char="u"/>
            </a:pPr>
            <a:r>
              <a:rPr lang="en-US" sz="1800" dirty="0">
                <a:solidFill>
                  <a:schemeClr val="tx1"/>
                </a:solidFill>
              </a:rPr>
              <a:t>For the second message, we have second message with w1 is 0, w2 is 3, w3 is 1, …, and w100 is 1. We have label 0 (Ham).</a:t>
            </a:r>
          </a:p>
          <a:p>
            <a:pPr marL="342900" indent="-342900" algn="l">
              <a:buClr>
                <a:srgbClr val="0070C0"/>
              </a:buClr>
              <a:buSzPct val="80000"/>
              <a:buFont typeface="Wingdings" pitchFamily="2" charset="2"/>
              <a:buChar char="u"/>
            </a:pPr>
            <a:r>
              <a:rPr lang="en-US" sz="1800" dirty="0">
                <a:solidFill>
                  <a:schemeClr val="tx1"/>
                </a:solidFill>
              </a:rPr>
              <a:t>For the third message, we have w1 is 4, w2 is 0, w3 is 3, …, and w100 is 0, the label is 1 (Spam).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https://www.youtube.com/watch?v=xbPXUpRVy_k&amp;list=PL1w8k37X_6L-fBgXCiCsn6ugDsr1Nmfqk&amp;index=14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TextBox 8">
            <a:extLst>
              <a:ext uri="{FF2B5EF4-FFF2-40B4-BE49-F238E27FC236}">
                <a16:creationId xmlns:a16="http://schemas.microsoft.com/office/drawing/2014/main" id="{9D23BBC8-4F82-4878-89DA-4BEDFAFCF43A}"/>
              </a:ext>
            </a:extLst>
          </p:cNvPr>
          <p:cNvSpPr txBox="1"/>
          <p:nvPr/>
        </p:nvSpPr>
        <p:spPr>
          <a:xfrm>
            <a:off x="3990109" y="2909454"/>
            <a:ext cx="65" cy="276999"/>
          </a:xfrm>
          <a:prstGeom prst="rect">
            <a:avLst/>
          </a:prstGeom>
          <a:noFill/>
        </p:spPr>
        <p:txBody>
          <a:bodyPr wrap="none" lIns="0" tIns="0" rIns="0" bIns="0" rtlCol="0">
            <a:spAutoFit/>
          </a:bodyPr>
          <a:lstStyle/>
          <a:p>
            <a:endParaRPr lang="en-US" dirty="0"/>
          </a:p>
        </p:txBody>
      </p:sp>
      <p:graphicFrame>
        <p:nvGraphicFramePr>
          <p:cNvPr id="10" name="Table 10">
            <a:extLst>
              <a:ext uri="{FF2B5EF4-FFF2-40B4-BE49-F238E27FC236}">
                <a16:creationId xmlns:a16="http://schemas.microsoft.com/office/drawing/2014/main" id="{F0F60E42-FD43-4763-9BF8-48109056D9A6}"/>
              </a:ext>
            </a:extLst>
          </p:cNvPr>
          <p:cNvGraphicFramePr>
            <a:graphicFrameLocks noGrp="1"/>
          </p:cNvGraphicFramePr>
          <p:nvPr>
            <p:extLst>
              <p:ext uri="{D42A27DB-BD31-4B8C-83A1-F6EECF244321}">
                <p14:modId xmlns:p14="http://schemas.microsoft.com/office/powerpoint/2010/main" val="1355588028"/>
              </p:ext>
            </p:extLst>
          </p:nvPr>
        </p:nvGraphicFramePr>
        <p:xfrm>
          <a:off x="2600769" y="5173451"/>
          <a:ext cx="3928111" cy="14833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220863034"/>
                    </a:ext>
                  </a:extLst>
                </a:gridCol>
                <a:gridCol w="609600">
                  <a:extLst>
                    <a:ext uri="{9D8B030D-6E8A-4147-A177-3AD203B41FA5}">
                      <a16:colId xmlns:a16="http://schemas.microsoft.com/office/drawing/2014/main" val="2105632976"/>
                    </a:ext>
                  </a:extLst>
                </a:gridCol>
                <a:gridCol w="609600">
                  <a:extLst>
                    <a:ext uri="{9D8B030D-6E8A-4147-A177-3AD203B41FA5}">
                      <a16:colId xmlns:a16="http://schemas.microsoft.com/office/drawing/2014/main" val="2661076304"/>
                    </a:ext>
                  </a:extLst>
                </a:gridCol>
                <a:gridCol w="609600">
                  <a:extLst>
                    <a:ext uri="{9D8B030D-6E8A-4147-A177-3AD203B41FA5}">
                      <a16:colId xmlns:a16="http://schemas.microsoft.com/office/drawing/2014/main" val="1910445432"/>
                    </a:ext>
                  </a:extLst>
                </a:gridCol>
                <a:gridCol w="752793">
                  <a:extLst>
                    <a:ext uri="{9D8B030D-6E8A-4147-A177-3AD203B41FA5}">
                      <a16:colId xmlns:a16="http://schemas.microsoft.com/office/drawing/2014/main" val="816856745"/>
                    </a:ext>
                  </a:extLst>
                </a:gridCol>
                <a:gridCol w="736918">
                  <a:extLst>
                    <a:ext uri="{9D8B030D-6E8A-4147-A177-3AD203B41FA5}">
                      <a16:colId xmlns:a16="http://schemas.microsoft.com/office/drawing/2014/main" val="1524923893"/>
                    </a:ext>
                  </a:extLst>
                </a:gridCol>
              </a:tblGrid>
              <a:tr h="370840">
                <a:tc>
                  <a:txBody>
                    <a:bodyPr/>
                    <a:lstStyle/>
                    <a:p>
                      <a:r>
                        <a:rPr lang="en-US" dirty="0"/>
                        <a:t>w1</a:t>
                      </a:r>
                    </a:p>
                  </a:txBody>
                  <a:tcPr/>
                </a:tc>
                <a:tc>
                  <a:txBody>
                    <a:bodyPr/>
                    <a:lstStyle/>
                    <a:p>
                      <a:r>
                        <a:rPr lang="en-US" dirty="0"/>
                        <a:t>w2</a:t>
                      </a:r>
                    </a:p>
                  </a:txBody>
                  <a:tcPr/>
                </a:tc>
                <a:tc>
                  <a:txBody>
                    <a:bodyPr/>
                    <a:lstStyle/>
                    <a:p>
                      <a:r>
                        <a:rPr lang="en-US" dirty="0"/>
                        <a:t>w3</a:t>
                      </a:r>
                    </a:p>
                  </a:txBody>
                  <a:tcPr/>
                </a:tc>
                <a:tc>
                  <a:txBody>
                    <a:bodyPr/>
                    <a:lstStyle/>
                    <a:p>
                      <a:r>
                        <a:rPr lang="en-US" dirty="0"/>
                        <a:t>…</a:t>
                      </a:r>
                    </a:p>
                  </a:txBody>
                  <a:tcPr/>
                </a:tc>
                <a:tc>
                  <a:txBody>
                    <a:bodyPr/>
                    <a:lstStyle/>
                    <a:p>
                      <a:r>
                        <a:rPr lang="en-US" dirty="0"/>
                        <a:t>w100</a:t>
                      </a:r>
                    </a:p>
                  </a:txBody>
                  <a:tcPr/>
                </a:tc>
                <a:tc>
                  <a:txBody>
                    <a:bodyPr/>
                    <a:lstStyle/>
                    <a:p>
                      <a:r>
                        <a:rPr lang="en-US" dirty="0"/>
                        <a:t>Label</a:t>
                      </a:r>
                    </a:p>
                  </a:txBody>
                  <a:tcPr>
                    <a:solidFill>
                      <a:srgbClr val="00B050"/>
                    </a:solidFill>
                  </a:tcPr>
                </a:tc>
                <a:extLst>
                  <a:ext uri="{0D108BD9-81ED-4DB2-BD59-A6C34878D82A}">
                    <a16:rowId xmlns:a16="http://schemas.microsoft.com/office/drawing/2014/main" val="295841786"/>
                  </a:ext>
                </a:extLst>
              </a:tr>
              <a:tr h="370840">
                <a:tc>
                  <a:txBody>
                    <a:bodyPr/>
                    <a:lstStyle/>
                    <a:p>
                      <a:r>
                        <a:rPr lang="en-US" dirty="0"/>
                        <a:t>0</a:t>
                      </a:r>
                    </a:p>
                  </a:txBody>
                  <a:tcPr/>
                </a:tc>
                <a:tc>
                  <a:txBody>
                    <a:bodyPr/>
                    <a:lstStyle/>
                    <a:p>
                      <a:r>
                        <a:rPr lang="en-US" dirty="0"/>
                        <a:t>2</a:t>
                      </a:r>
                    </a:p>
                  </a:txBody>
                  <a:tcPr/>
                </a:tc>
                <a:tc>
                  <a:txBody>
                    <a:bodyPr/>
                    <a:lstStyle/>
                    <a:p>
                      <a:r>
                        <a:rPr lang="en-US" dirty="0"/>
                        <a:t>0</a:t>
                      </a:r>
                    </a:p>
                  </a:txBody>
                  <a:tcPr/>
                </a:tc>
                <a:tc>
                  <a:txBody>
                    <a:bodyPr/>
                    <a:lstStyle/>
                    <a:p>
                      <a:r>
                        <a:rPr lang="en-US" dirty="0"/>
                        <a:t>…</a:t>
                      </a:r>
                    </a:p>
                  </a:txBody>
                  <a:tcPr/>
                </a:tc>
                <a:tc>
                  <a:txBody>
                    <a:bodyPr/>
                    <a:lstStyle/>
                    <a:p>
                      <a:r>
                        <a:rPr lang="en-US" dirty="0"/>
                        <a:t>1</a:t>
                      </a:r>
                    </a:p>
                  </a:txBody>
                  <a:tcPr/>
                </a:tc>
                <a:tc>
                  <a:txBody>
                    <a:bodyPr/>
                    <a:lstStyle/>
                    <a:p>
                      <a:r>
                        <a:rPr lang="en-US" dirty="0"/>
                        <a:t>0</a:t>
                      </a:r>
                    </a:p>
                  </a:txBody>
                  <a:tcPr>
                    <a:solidFill>
                      <a:srgbClr val="00B050"/>
                    </a:solidFill>
                  </a:tcPr>
                </a:tc>
                <a:extLst>
                  <a:ext uri="{0D108BD9-81ED-4DB2-BD59-A6C34878D82A}">
                    <a16:rowId xmlns:a16="http://schemas.microsoft.com/office/drawing/2014/main" val="2296828023"/>
                  </a:ext>
                </a:extLst>
              </a:tr>
              <a:tr h="370840">
                <a:tc>
                  <a:txBody>
                    <a:bodyPr/>
                    <a:lstStyle/>
                    <a:p>
                      <a:r>
                        <a:rPr lang="en-US" dirty="0"/>
                        <a:t>0</a:t>
                      </a:r>
                    </a:p>
                  </a:txBody>
                  <a:tcPr/>
                </a:tc>
                <a:tc>
                  <a:txBody>
                    <a:bodyPr/>
                    <a:lstStyle/>
                    <a:p>
                      <a:r>
                        <a:rPr lang="en-US" dirty="0"/>
                        <a:t>3</a:t>
                      </a:r>
                    </a:p>
                  </a:txBody>
                  <a:tcPr/>
                </a:tc>
                <a:tc>
                  <a:txBody>
                    <a:bodyPr/>
                    <a:lstStyle/>
                    <a:p>
                      <a:r>
                        <a:rPr lang="en-US" dirty="0"/>
                        <a:t>1</a:t>
                      </a:r>
                    </a:p>
                  </a:txBody>
                  <a:tcPr/>
                </a:tc>
                <a:tc>
                  <a:txBody>
                    <a:bodyPr/>
                    <a:lstStyle/>
                    <a:p>
                      <a:r>
                        <a:rPr lang="en-US" dirty="0"/>
                        <a:t>…</a:t>
                      </a:r>
                    </a:p>
                  </a:txBody>
                  <a:tcPr/>
                </a:tc>
                <a:tc>
                  <a:txBody>
                    <a:bodyPr/>
                    <a:lstStyle/>
                    <a:p>
                      <a:r>
                        <a:rPr lang="en-US" dirty="0"/>
                        <a:t>1</a:t>
                      </a:r>
                    </a:p>
                  </a:txBody>
                  <a:tcPr/>
                </a:tc>
                <a:tc>
                  <a:txBody>
                    <a:bodyPr/>
                    <a:lstStyle/>
                    <a:p>
                      <a:r>
                        <a:rPr lang="en-US" dirty="0"/>
                        <a:t>0</a:t>
                      </a:r>
                    </a:p>
                  </a:txBody>
                  <a:tcPr>
                    <a:solidFill>
                      <a:srgbClr val="00B050"/>
                    </a:solidFill>
                  </a:tcPr>
                </a:tc>
                <a:extLst>
                  <a:ext uri="{0D108BD9-81ED-4DB2-BD59-A6C34878D82A}">
                    <a16:rowId xmlns:a16="http://schemas.microsoft.com/office/drawing/2014/main" val="1558710618"/>
                  </a:ext>
                </a:extLst>
              </a:tr>
              <a:tr h="370840">
                <a:tc>
                  <a:txBody>
                    <a:bodyPr/>
                    <a:lstStyle/>
                    <a:p>
                      <a:r>
                        <a:rPr lang="en-US" dirty="0"/>
                        <a:t>4</a:t>
                      </a:r>
                    </a:p>
                  </a:txBody>
                  <a:tcPr/>
                </a:tc>
                <a:tc>
                  <a:txBody>
                    <a:bodyPr/>
                    <a:lstStyle/>
                    <a:p>
                      <a:r>
                        <a:rPr lang="en-US" dirty="0"/>
                        <a:t>0</a:t>
                      </a:r>
                    </a:p>
                  </a:txBody>
                  <a:tcPr/>
                </a:tc>
                <a:tc>
                  <a:txBody>
                    <a:bodyPr/>
                    <a:lstStyle/>
                    <a:p>
                      <a:r>
                        <a:rPr lang="en-US" dirty="0"/>
                        <a:t>3</a:t>
                      </a:r>
                    </a:p>
                  </a:txBody>
                  <a:tcPr/>
                </a:tc>
                <a:tc>
                  <a:txBody>
                    <a:bodyPr/>
                    <a:lstStyle/>
                    <a:p>
                      <a:r>
                        <a:rPr lang="en-US" dirty="0"/>
                        <a:t>…</a:t>
                      </a:r>
                    </a:p>
                  </a:txBody>
                  <a:tcPr/>
                </a:tc>
                <a:tc>
                  <a:txBody>
                    <a:bodyPr/>
                    <a:lstStyle/>
                    <a:p>
                      <a:r>
                        <a:rPr lang="en-US" dirty="0"/>
                        <a:t>0</a:t>
                      </a:r>
                    </a:p>
                  </a:txBody>
                  <a:tcPr/>
                </a:tc>
                <a:tc>
                  <a:txBody>
                    <a:bodyPr/>
                    <a:lstStyle/>
                    <a:p>
                      <a:r>
                        <a:rPr lang="en-US" dirty="0"/>
                        <a:t>1</a:t>
                      </a:r>
                    </a:p>
                  </a:txBody>
                  <a:tcPr>
                    <a:solidFill>
                      <a:srgbClr val="00B050"/>
                    </a:solidFill>
                  </a:tcPr>
                </a:tc>
                <a:extLst>
                  <a:ext uri="{0D108BD9-81ED-4DB2-BD59-A6C34878D82A}">
                    <a16:rowId xmlns:a16="http://schemas.microsoft.com/office/drawing/2014/main" val="111020512"/>
                  </a:ext>
                </a:extLst>
              </a:tr>
            </a:tbl>
          </a:graphicData>
        </a:graphic>
      </p:graphicFrame>
    </p:spTree>
    <p:extLst>
      <p:ext uri="{BB962C8B-B14F-4D97-AF65-F5344CB8AC3E}">
        <p14:creationId xmlns:p14="http://schemas.microsoft.com/office/powerpoint/2010/main" val="3876031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Vectorization</a:t>
            </a:r>
            <a:endParaRPr lang="zh-TW" altLang="en-US" b="1" dirty="0">
              <a:solidFill>
                <a:srgbClr val="FFFF00"/>
              </a:solidFill>
            </a:endParaRPr>
          </a:p>
        </p:txBody>
      </p:sp>
      <p:sp>
        <p:nvSpPr>
          <p:cNvPr id="3" name="副標題 2"/>
          <p:cNvSpPr>
            <a:spLocks noGrp="1"/>
          </p:cNvSpPr>
          <p:nvPr>
            <p:ph type="subTitle" idx="1"/>
          </p:nvPr>
        </p:nvSpPr>
        <p:spPr>
          <a:xfrm>
            <a:off x="333872" y="1356854"/>
            <a:ext cx="8352928" cy="28642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Count Vectorization</a:t>
            </a:r>
          </a:p>
          <a:p>
            <a:pPr marL="342900" indent="-342900" algn="l">
              <a:buClr>
                <a:srgbClr val="0070C0"/>
              </a:buClr>
              <a:buSzPct val="80000"/>
              <a:buFont typeface="Wingdings" pitchFamily="2" charset="2"/>
              <a:buChar char="u"/>
            </a:pPr>
            <a:r>
              <a:rPr lang="en-US" sz="1800" dirty="0">
                <a:solidFill>
                  <a:schemeClr val="tx1"/>
                </a:solidFill>
              </a:rPr>
              <a:t>This technique is called </a:t>
            </a:r>
            <a:r>
              <a:rPr lang="en-US" sz="1800" b="1" dirty="0">
                <a:solidFill>
                  <a:srgbClr val="C00000"/>
                </a:solidFill>
              </a:rPr>
              <a:t>Count Vectorization</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A Count vectorization uses a matrix to represent count of word list and label.</a:t>
            </a:r>
          </a:p>
          <a:p>
            <a:pPr marL="342900" indent="-342900" algn="l">
              <a:buClr>
                <a:srgbClr val="0070C0"/>
              </a:buClr>
              <a:buSzPct val="80000"/>
              <a:buFont typeface="Wingdings" pitchFamily="2" charset="2"/>
              <a:buChar char="u"/>
            </a:pPr>
            <a:r>
              <a:rPr lang="en-US" sz="1800" dirty="0">
                <a:solidFill>
                  <a:schemeClr val="tx1"/>
                </a:solidFill>
              </a:rPr>
              <a:t>The cell values are actually representing the count of that word in the particular message. </a:t>
            </a:r>
          </a:p>
          <a:p>
            <a:pPr marL="342900" indent="-342900" algn="l">
              <a:buClr>
                <a:srgbClr val="0070C0"/>
              </a:buClr>
              <a:buSzPct val="80000"/>
              <a:buFont typeface="Wingdings" pitchFamily="2" charset="2"/>
              <a:buChar char="u"/>
            </a:pPr>
            <a:r>
              <a:rPr lang="en-US" sz="1800" dirty="0">
                <a:solidFill>
                  <a:schemeClr val="tx1"/>
                </a:solidFill>
              </a:rPr>
              <a:t>The matrix with cell values (count of word list) and label is called </a:t>
            </a:r>
            <a:r>
              <a:rPr lang="en-US" sz="1800" b="1" dirty="0">
                <a:solidFill>
                  <a:srgbClr val="C00000"/>
                </a:solidFill>
              </a:rPr>
              <a:t>Document Matrix </a:t>
            </a:r>
            <a:r>
              <a:rPr lang="en-US" sz="1800" dirty="0">
                <a:solidFill>
                  <a:schemeClr val="tx1"/>
                </a:solidFill>
              </a:rPr>
              <a:t>or </a:t>
            </a:r>
            <a:r>
              <a:rPr lang="en-US" sz="1800" b="1" dirty="0">
                <a:solidFill>
                  <a:srgbClr val="C00000"/>
                </a:solidFill>
              </a:rPr>
              <a:t>Document Term Matrix</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What is vectorization? We can represent all the messages into a document matrix.  </a:t>
            </a:r>
          </a:p>
          <a:p>
            <a:pPr marL="342900" indent="-342900" algn="l">
              <a:buClr>
                <a:srgbClr val="0070C0"/>
              </a:buClr>
              <a:buSzPct val="80000"/>
              <a:buFont typeface="Wingdings" pitchFamily="2" charset="2"/>
              <a:buChar char="u"/>
            </a:pPr>
            <a:r>
              <a:rPr lang="en-US" sz="1800" dirty="0">
                <a:solidFill>
                  <a:schemeClr val="tx1"/>
                </a:solidFill>
              </a:rPr>
              <a:t>The matrix is a list of word with count with label.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https://www.youtube.com/watch?v=xbPXUpRVy_k&amp;list=PL1w8k37X_6L-fBgXCiCsn6ugDsr1Nmfqk&amp;index=14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TextBox 8">
            <a:extLst>
              <a:ext uri="{FF2B5EF4-FFF2-40B4-BE49-F238E27FC236}">
                <a16:creationId xmlns:a16="http://schemas.microsoft.com/office/drawing/2014/main" id="{9D23BBC8-4F82-4878-89DA-4BEDFAFCF43A}"/>
              </a:ext>
            </a:extLst>
          </p:cNvPr>
          <p:cNvSpPr txBox="1"/>
          <p:nvPr/>
        </p:nvSpPr>
        <p:spPr>
          <a:xfrm>
            <a:off x="3990109" y="2909454"/>
            <a:ext cx="65" cy="276999"/>
          </a:xfrm>
          <a:prstGeom prst="rect">
            <a:avLst/>
          </a:prstGeom>
          <a:noFill/>
        </p:spPr>
        <p:txBody>
          <a:bodyPr wrap="none" lIns="0" tIns="0" rIns="0" bIns="0" rtlCol="0">
            <a:spAutoFit/>
          </a:bodyPr>
          <a:lstStyle/>
          <a:p>
            <a:endParaRPr lang="en-US" dirty="0"/>
          </a:p>
        </p:txBody>
      </p:sp>
      <p:graphicFrame>
        <p:nvGraphicFramePr>
          <p:cNvPr id="10" name="Table 10">
            <a:extLst>
              <a:ext uri="{FF2B5EF4-FFF2-40B4-BE49-F238E27FC236}">
                <a16:creationId xmlns:a16="http://schemas.microsoft.com/office/drawing/2014/main" id="{F0F60E42-FD43-4763-9BF8-48109056D9A6}"/>
              </a:ext>
            </a:extLst>
          </p:cNvPr>
          <p:cNvGraphicFramePr>
            <a:graphicFrameLocks noGrp="1"/>
          </p:cNvGraphicFramePr>
          <p:nvPr>
            <p:extLst>
              <p:ext uri="{D42A27DB-BD31-4B8C-83A1-F6EECF244321}">
                <p14:modId xmlns:p14="http://schemas.microsoft.com/office/powerpoint/2010/main" val="3363999583"/>
              </p:ext>
            </p:extLst>
          </p:nvPr>
        </p:nvGraphicFramePr>
        <p:xfrm>
          <a:off x="2123728" y="4445914"/>
          <a:ext cx="3928111" cy="14833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220863034"/>
                    </a:ext>
                  </a:extLst>
                </a:gridCol>
                <a:gridCol w="609600">
                  <a:extLst>
                    <a:ext uri="{9D8B030D-6E8A-4147-A177-3AD203B41FA5}">
                      <a16:colId xmlns:a16="http://schemas.microsoft.com/office/drawing/2014/main" val="2105632976"/>
                    </a:ext>
                  </a:extLst>
                </a:gridCol>
                <a:gridCol w="609600">
                  <a:extLst>
                    <a:ext uri="{9D8B030D-6E8A-4147-A177-3AD203B41FA5}">
                      <a16:colId xmlns:a16="http://schemas.microsoft.com/office/drawing/2014/main" val="2661076304"/>
                    </a:ext>
                  </a:extLst>
                </a:gridCol>
                <a:gridCol w="609600">
                  <a:extLst>
                    <a:ext uri="{9D8B030D-6E8A-4147-A177-3AD203B41FA5}">
                      <a16:colId xmlns:a16="http://schemas.microsoft.com/office/drawing/2014/main" val="1910445432"/>
                    </a:ext>
                  </a:extLst>
                </a:gridCol>
                <a:gridCol w="752793">
                  <a:extLst>
                    <a:ext uri="{9D8B030D-6E8A-4147-A177-3AD203B41FA5}">
                      <a16:colId xmlns:a16="http://schemas.microsoft.com/office/drawing/2014/main" val="816856745"/>
                    </a:ext>
                  </a:extLst>
                </a:gridCol>
                <a:gridCol w="736918">
                  <a:extLst>
                    <a:ext uri="{9D8B030D-6E8A-4147-A177-3AD203B41FA5}">
                      <a16:colId xmlns:a16="http://schemas.microsoft.com/office/drawing/2014/main" val="1524923893"/>
                    </a:ext>
                  </a:extLst>
                </a:gridCol>
              </a:tblGrid>
              <a:tr h="370840">
                <a:tc>
                  <a:txBody>
                    <a:bodyPr/>
                    <a:lstStyle/>
                    <a:p>
                      <a:r>
                        <a:rPr lang="en-US" dirty="0"/>
                        <a:t>w1</a:t>
                      </a:r>
                    </a:p>
                  </a:txBody>
                  <a:tcPr/>
                </a:tc>
                <a:tc>
                  <a:txBody>
                    <a:bodyPr/>
                    <a:lstStyle/>
                    <a:p>
                      <a:r>
                        <a:rPr lang="en-US" dirty="0"/>
                        <a:t>w2</a:t>
                      </a:r>
                    </a:p>
                  </a:txBody>
                  <a:tcPr/>
                </a:tc>
                <a:tc>
                  <a:txBody>
                    <a:bodyPr/>
                    <a:lstStyle/>
                    <a:p>
                      <a:r>
                        <a:rPr lang="en-US" dirty="0"/>
                        <a:t>w3</a:t>
                      </a:r>
                    </a:p>
                  </a:txBody>
                  <a:tcPr/>
                </a:tc>
                <a:tc>
                  <a:txBody>
                    <a:bodyPr/>
                    <a:lstStyle/>
                    <a:p>
                      <a:r>
                        <a:rPr lang="en-US" dirty="0"/>
                        <a:t>…</a:t>
                      </a:r>
                    </a:p>
                  </a:txBody>
                  <a:tcPr/>
                </a:tc>
                <a:tc>
                  <a:txBody>
                    <a:bodyPr/>
                    <a:lstStyle/>
                    <a:p>
                      <a:r>
                        <a:rPr lang="en-US" dirty="0"/>
                        <a:t>w100</a:t>
                      </a:r>
                    </a:p>
                  </a:txBody>
                  <a:tcPr/>
                </a:tc>
                <a:tc>
                  <a:txBody>
                    <a:bodyPr/>
                    <a:lstStyle/>
                    <a:p>
                      <a:r>
                        <a:rPr lang="en-US" dirty="0"/>
                        <a:t>Label</a:t>
                      </a:r>
                    </a:p>
                  </a:txBody>
                  <a:tcPr>
                    <a:solidFill>
                      <a:srgbClr val="00B050"/>
                    </a:solidFill>
                  </a:tcPr>
                </a:tc>
                <a:extLst>
                  <a:ext uri="{0D108BD9-81ED-4DB2-BD59-A6C34878D82A}">
                    <a16:rowId xmlns:a16="http://schemas.microsoft.com/office/drawing/2014/main" val="295841786"/>
                  </a:ext>
                </a:extLst>
              </a:tr>
              <a:tr h="370840">
                <a:tc>
                  <a:txBody>
                    <a:bodyPr/>
                    <a:lstStyle/>
                    <a:p>
                      <a:r>
                        <a:rPr lang="en-US" dirty="0"/>
                        <a:t>0</a:t>
                      </a:r>
                    </a:p>
                  </a:txBody>
                  <a:tcPr/>
                </a:tc>
                <a:tc>
                  <a:txBody>
                    <a:bodyPr/>
                    <a:lstStyle/>
                    <a:p>
                      <a:r>
                        <a:rPr lang="en-US" dirty="0"/>
                        <a:t>2</a:t>
                      </a:r>
                    </a:p>
                  </a:txBody>
                  <a:tcPr/>
                </a:tc>
                <a:tc>
                  <a:txBody>
                    <a:bodyPr/>
                    <a:lstStyle/>
                    <a:p>
                      <a:r>
                        <a:rPr lang="en-US" dirty="0"/>
                        <a:t>0</a:t>
                      </a:r>
                    </a:p>
                  </a:txBody>
                  <a:tcPr/>
                </a:tc>
                <a:tc>
                  <a:txBody>
                    <a:bodyPr/>
                    <a:lstStyle/>
                    <a:p>
                      <a:r>
                        <a:rPr lang="en-US" dirty="0"/>
                        <a:t>…</a:t>
                      </a:r>
                    </a:p>
                  </a:txBody>
                  <a:tcPr/>
                </a:tc>
                <a:tc>
                  <a:txBody>
                    <a:bodyPr/>
                    <a:lstStyle/>
                    <a:p>
                      <a:r>
                        <a:rPr lang="en-US" dirty="0"/>
                        <a:t>1</a:t>
                      </a:r>
                    </a:p>
                  </a:txBody>
                  <a:tcPr/>
                </a:tc>
                <a:tc>
                  <a:txBody>
                    <a:bodyPr/>
                    <a:lstStyle/>
                    <a:p>
                      <a:r>
                        <a:rPr lang="en-US" dirty="0"/>
                        <a:t>0</a:t>
                      </a:r>
                    </a:p>
                  </a:txBody>
                  <a:tcPr>
                    <a:solidFill>
                      <a:srgbClr val="00B050"/>
                    </a:solidFill>
                  </a:tcPr>
                </a:tc>
                <a:extLst>
                  <a:ext uri="{0D108BD9-81ED-4DB2-BD59-A6C34878D82A}">
                    <a16:rowId xmlns:a16="http://schemas.microsoft.com/office/drawing/2014/main" val="2296828023"/>
                  </a:ext>
                </a:extLst>
              </a:tr>
              <a:tr h="370840">
                <a:tc>
                  <a:txBody>
                    <a:bodyPr/>
                    <a:lstStyle/>
                    <a:p>
                      <a:r>
                        <a:rPr lang="en-US" dirty="0"/>
                        <a:t>0</a:t>
                      </a:r>
                    </a:p>
                  </a:txBody>
                  <a:tcPr/>
                </a:tc>
                <a:tc>
                  <a:txBody>
                    <a:bodyPr/>
                    <a:lstStyle/>
                    <a:p>
                      <a:r>
                        <a:rPr lang="en-US" dirty="0"/>
                        <a:t>3</a:t>
                      </a:r>
                    </a:p>
                  </a:txBody>
                  <a:tcPr/>
                </a:tc>
                <a:tc>
                  <a:txBody>
                    <a:bodyPr/>
                    <a:lstStyle/>
                    <a:p>
                      <a:r>
                        <a:rPr lang="en-US" dirty="0"/>
                        <a:t>1</a:t>
                      </a:r>
                    </a:p>
                  </a:txBody>
                  <a:tcPr/>
                </a:tc>
                <a:tc>
                  <a:txBody>
                    <a:bodyPr/>
                    <a:lstStyle/>
                    <a:p>
                      <a:r>
                        <a:rPr lang="en-US" dirty="0"/>
                        <a:t>…</a:t>
                      </a:r>
                    </a:p>
                  </a:txBody>
                  <a:tcPr/>
                </a:tc>
                <a:tc>
                  <a:txBody>
                    <a:bodyPr/>
                    <a:lstStyle/>
                    <a:p>
                      <a:r>
                        <a:rPr lang="en-US" dirty="0"/>
                        <a:t>1</a:t>
                      </a:r>
                    </a:p>
                  </a:txBody>
                  <a:tcPr/>
                </a:tc>
                <a:tc>
                  <a:txBody>
                    <a:bodyPr/>
                    <a:lstStyle/>
                    <a:p>
                      <a:r>
                        <a:rPr lang="en-US" dirty="0"/>
                        <a:t>0</a:t>
                      </a:r>
                    </a:p>
                  </a:txBody>
                  <a:tcPr>
                    <a:solidFill>
                      <a:srgbClr val="00B050"/>
                    </a:solidFill>
                  </a:tcPr>
                </a:tc>
                <a:extLst>
                  <a:ext uri="{0D108BD9-81ED-4DB2-BD59-A6C34878D82A}">
                    <a16:rowId xmlns:a16="http://schemas.microsoft.com/office/drawing/2014/main" val="1558710618"/>
                  </a:ext>
                </a:extLst>
              </a:tr>
              <a:tr h="370840">
                <a:tc>
                  <a:txBody>
                    <a:bodyPr/>
                    <a:lstStyle/>
                    <a:p>
                      <a:r>
                        <a:rPr lang="en-US" dirty="0"/>
                        <a:t>4</a:t>
                      </a:r>
                    </a:p>
                  </a:txBody>
                  <a:tcPr/>
                </a:tc>
                <a:tc>
                  <a:txBody>
                    <a:bodyPr/>
                    <a:lstStyle/>
                    <a:p>
                      <a:r>
                        <a:rPr lang="en-US" dirty="0"/>
                        <a:t>0</a:t>
                      </a:r>
                    </a:p>
                  </a:txBody>
                  <a:tcPr/>
                </a:tc>
                <a:tc>
                  <a:txBody>
                    <a:bodyPr/>
                    <a:lstStyle/>
                    <a:p>
                      <a:r>
                        <a:rPr lang="en-US" dirty="0"/>
                        <a:t>3</a:t>
                      </a:r>
                    </a:p>
                  </a:txBody>
                  <a:tcPr/>
                </a:tc>
                <a:tc>
                  <a:txBody>
                    <a:bodyPr/>
                    <a:lstStyle/>
                    <a:p>
                      <a:r>
                        <a:rPr lang="en-US" dirty="0"/>
                        <a:t>…</a:t>
                      </a:r>
                    </a:p>
                  </a:txBody>
                  <a:tcPr/>
                </a:tc>
                <a:tc>
                  <a:txBody>
                    <a:bodyPr/>
                    <a:lstStyle/>
                    <a:p>
                      <a:r>
                        <a:rPr lang="en-US" dirty="0"/>
                        <a:t>0</a:t>
                      </a:r>
                    </a:p>
                  </a:txBody>
                  <a:tcPr/>
                </a:tc>
                <a:tc>
                  <a:txBody>
                    <a:bodyPr/>
                    <a:lstStyle/>
                    <a:p>
                      <a:r>
                        <a:rPr lang="en-US" dirty="0"/>
                        <a:t>1</a:t>
                      </a:r>
                    </a:p>
                  </a:txBody>
                  <a:tcPr>
                    <a:solidFill>
                      <a:srgbClr val="00B050"/>
                    </a:solidFill>
                  </a:tcPr>
                </a:tc>
                <a:extLst>
                  <a:ext uri="{0D108BD9-81ED-4DB2-BD59-A6C34878D82A}">
                    <a16:rowId xmlns:a16="http://schemas.microsoft.com/office/drawing/2014/main" val="111020512"/>
                  </a:ext>
                </a:extLst>
              </a:tr>
            </a:tbl>
          </a:graphicData>
        </a:graphic>
      </p:graphicFrame>
    </p:spTree>
    <p:extLst>
      <p:ext uri="{BB962C8B-B14F-4D97-AF65-F5344CB8AC3E}">
        <p14:creationId xmlns:p14="http://schemas.microsoft.com/office/powerpoint/2010/main" val="287719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 Vectorization</a:t>
            </a:r>
            <a:endParaRPr lang="zh-TW" altLang="en-US" b="1" dirty="0">
              <a:solidFill>
                <a:srgbClr val="FFFF00"/>
              </a:solidFill>
            </a:endParaRPr>
          </a:p>
        </p:txBody>
      </p:sp>
      <p:sp>
        <p:nvSpPr>
          <p:cNvPr id="3" name="副標題 2"/>
          <p:cNvSpPr>
            <a:spLocks noGrp="1"/>
          </p:cNvSpPr>
          <p:nvPr>
            <p:ph type="subTitle" idx="1"/>
          </p:nvPr>
        </p:nvSpPr>
        <p:spPr>
          <a:xfrm>
            <a:off x="333872" y="1356854"/>
            <a:ext cx="4382144" cy="38372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Vectorization</a:t>
            </a:r>
          </a:p>
          <a:p>
            <a:pPr marL="342900" indent="-342900" algn="l">
              <a:buClr>
                <a:srgbClr val="0070C0"/>
              </a:buClr>
              <a:buSzPct val="80000"/>
              <a:buFont typeface="Wingdings" pitchFamily="2" charset="2"/>
              <a:buChar char="u"/>
            </a:pPr>
            <a:r>
              <a:rPr lang="en-US" sz="1800" dirty="0">
                <a:solidFill>
                  <a:schemeClr val="tx1"/>
                </a:solidFill>
              </a:rPr>
              <a:t>Count Vectorization: Each word has counts in each message (each row in the document matrix).</a:t>
            </a:r>
          </a:p>
          <a:p>
            <a:pPr marL="342900" indent="-342900" algn="l">
              <a:buClr>
                <a:srgbClr val="0070C0"/>
              </a:buClr>
              <a:buSzPct val="80000"/>
              <a:buFont typeface="Wingdings" pitchFamily="2" charset="2"/>
              <a:buChar char="u"/>
            </a:pPr>
            <a:r>
              <a:rPr lang="en-US" sz="1800" dirty="0">
                <a:solidFill>
                  <a:schemeClr val="tx1"/>
                </a:solidFill>
              </a:rPr>
              <a:t>N-grams: </a:t>
            </a:r>
            <a:r>
              <a:rPr lang="en-US" sz="1800" b="1" i="1" dirty="0">
                <a:solidFill>
                  <a:schemeClr val="tx1"/>
                </a:solidFill>
              </a:rPr>
              <a:t>n</a:t>
            </a:r>
            <a:r>
              <a:rPr lang="en-US" sz="1800" b="1" dirty="0">
                <a:solidFill>
                  <a:schemeClr val="tx1"/>
                </a:solidFill>
              </a:rPr>
              <a:t>-gram</a:t>
            </a:r>
            <a:r>
              <a:rPr lang="en-US" sz="1800" dirty="0">
                <a:solidFill>
                  <a:schemeClr val="tx1"/>
                </a:solidFill>
              </a:rPr>
              <a:t> is a contiguous sequence of </a:t>
            </a:r>
            <a:r>
              <a:rPr lang="en-US" sz="1800" i="1" dirty="0">
                <a:solidFill>
                  <a:schemeClr val="tx1"/>
                </a:solidFill>
              </a:rPr>
              <a:t>n</a:t>
            </a:r>
            <a:r>
              <a:rPr lang="en-US" sz="1800" dirty="0">
                <a:solidFill>
                  <a:schemeClr val="tx1"/>
                </a:solidFill>
              </a:rPr>
              <a:t> items from a given sample of text or speech. </a:t>
            </a:r>
          </a:p>
          <a:p>
            <a:pPr marL="342900" indent="-342900" algn="l">
              <a:buClr>
                <a:srgbClr val="0070C0"/>
              </a:buClr>
              <a:buSzPct val="80000"/>
              <a:buFont typeface="Wingdings" pitchFamily="2" charset="2"/>
              <a:buChar char="u"/>
            </a:pPr>
            <a:r>
              <a:rPr lang="en-US" sz="1800" dirty="0">
                <a:solidFill>
                  <a:schemeClr val="tx1"/>
                </a:solidFill>
              </a:rPr>
              <a:t>TF-IDF (Term Frequency-Inverse Document Frequency): a numerical statistics that is indented to reflect how important a word to a document in a collection (corpus). It counts the frequency in the other documents.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https://www.youtube.com/watch?v=xbPXUpRVy_k&amp;list=PL1w8k37X_6L-fBgXCiCsn6ugDsr1Nmfqk&amp;index=14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9" name="TextBox 8">
            <a:extLst>
              <a:ext uri="{FF2B5EF4-FFF2-40B4-BE49-F238E27FC236}">
                <a16:creationId xmlns:a16="http://schemas.microsoft.com/office/drawing/2014/main" id="{9D23BBC8-4F82-4878-89DA-4BEDFAFCF43A}"/>
              </a:ext>
            </a:extLst>
          </p:cNvPr>
          <p:cNvSpPr txBox="1"/>
          <p:nvPr/>
        </p:nvSpPr>
        <p:spPr>
          <a:xfrm>
            <a:off x="3990109" y="2909454"/>
            <a:ext cx="65" cy="276999"/>
          </a:xfrm>
          <a:prstGeom prst="rect">
            <a:avLst/>
          </a:prstGeom>
          <a:noFill/>
        </p:spPr>
        <p:txBody>
          <a:bodyPr wrap="none" lIns="0" tIns="0" rIns="0" bIns="0" rtlCol="0">
            <a:spAutoFit/>
          </a:bodyPr>
          <a:lstStyle/>
          <a:p>
            <a:endParaRPr lang="en-US" dirty="0"/>
          </a:p>
        </p:txBody>
      </p:sp>
      <p:graphicFrame>
        <p:nvGraphicFramePr>
          <p:cNvPr id="10" name="Table 10">
            <a:extLst>
              <a:ext uri="{FF2B5EF4-FFF2-40B4-BE49-F238E27FC236}">
                <a16:creationId xmlns:a16="http://schemas.microsoft.com/office/drawing/2014/main" id="{F0F60E42-FD43-4763-9BF8-48109056D9A6}"/>
              </a:ext>
            </a:extLst>
          </p:cNvPr>
          <p:cNvGraphicFramePr>
            <a:graphicFrameLocks noGrp="1"/>
          </p:cNvGraphicFramePr>
          <p:nvPr>
            <p:extLst>
              <p:ext uri="{D42A27DB-BD31-4B8C-83A1-F6EECF244321}">
                <p14:modId xmlns:p14="http://schemas.microsoft.com/office/powerpoint/2010/main" val="577537604"/>
              </p:ext>
            </p:extLst>
          </p:nvPr>
        </p:nvGraphicFramePr>
        <p:xfrm>
          <a:off x="4881304" y="263162"/>
          <a:ext cx="2656208" cy="1005600"/>
        </p:xfrm>
        <a:graphic>
          <a:graphicData uri="http://schemas.openxmlformats.org/drawingml/2006/table">
            <a:tbl>
              <a:tblPr firstRow="1" bandRow="1">
                <a:tableStyleId>{5C22544A-7EE6-4342-B048-85BDC9FD1C3A}</a:tableStyleId>
              </a:tblPr>
              <a:tblGrid>
                <a:gridCol w="371793">
                  <a:extLst>
                    <a:ext uri="{9D8B030D-6E8A-4147-A177-3AD203B41FA5}">
                      <a16:colId xmlns:a16="http://schemas.microsoft.com/office/drawing/2014/main" val="2220863034"/>
                    </a:ext>
                  </a:extLst>
                </a:gridCol>
                <a:gridCol w="371793">
                  <a:extLst>
                    <a:ext uri="{9D8B030D-6E8A-4147-A177-3AD203B41FA5}">
                      <a16:colId xmlns:a16="http://schemas.microsoft.com/office/drawing/2014/main" val="2105632976"/>
                    </a:ext>
                  </a:extLst>
                </a:gridCol>
                <a:gridCol w="371793">
                  <a:extLst>
                    <a:ext uri="{9D8B030D-6E8A-4147-A177-3AD203B41FA5}">
                      <a16:colId xmlns:a16="http://schemas.microsoft.com/office/drawing/2014/main" val="2661076304"/>
                    </a:ext>
                  </a:extLst>
                </a:gridCol>
                <a:gridCol w="301943">
                  <a:extLst>
                    <a:ext uri="{9D8B030D-6E8A-4147-A177-3AD203B41FA5}">
                      <a16:colId xmlns:a16="http://schemas.microsoft.com/office/drawing/2014/main" val="1910445432"/>
                    </a:ext>
                  </a:extLst>
                </a:gridCol>
                <a:gridCol w="501968">
                  <a:extLst>
                    <a:ext uri="{9D8B030D-6E8A-4147-A177-3AD203B41FA5}">
                      <a16:colId xmlns:a16="http://schemas.microsoft.com/office/drawing/2014/main" val="816856745"/>
                    </a:ext>
                  </a:extLst>
                </a:gridCol>
                <a:gridCol w="736918">
                  <a:extLst>
                    <a:ext uri="{9D8B030D-6E8A-4147-A177-3AD203B41FA5}">
                      <a16:colId xmlns:a16="http://schemas.microsoft.com/office/drawing/2014/main" val="1524923893"/>
                    </a:ext>
                  </a:extLst>
                </a:gridCol>
              </a:tblGrid>
              <a:tr h="251400">
                <a:tc>
                  <a:txBody>
                    <a:bodyPr/>
                    <a:lstStyle/>
                    <a:p>
                      <a:r>
                        <a:rPr lang="en-US" sz="1000" dirty="0"/>
                        <a:t>w1</a:t>
                      </a:r>
                    </a:p>
                  </a:txBody>
                  <a:tcPr/>
                </a:tc>
                <a:tc>
                  <a:txBody>
                    <a:bodyPr/>
                    <a:lstStyle/>
                    <a:p>
                      <a:r>
                        <a:rPr lang="en-US" sz="1000" dirty="0"/>
                        <a:t>w2</a:t>
                      </a:r>
                    </a:p>
                  </a:txBody>
                  <a:tcPr/>
                </a:tc>
                <a:tc>
                  <a:txBody>
                    <a:bodyPr/>
                    <a:lstStyle/>
                    <a:p>
                      <a:r>
                        <a:rPr lang="en-US" sz="1000" dirty="0"/>
                        <a:t>w3</a:t>
                      </a:r>
                    </a:p>
                  </a:txBody>
                  <a:tcPr/>
                </a:tc>
                <a:tc>
                  <a:txBody>
                    <a:bodyPr/>
                    <a:lstStyle/>
                    <a:p>
                      <a:r>
                        <a:rPr lang="en-US" sz="1000" dirty="0"/>
                        <a:t>…</a:t>
                      </a:r>
                    </a:p>
                  </a:txBody>
                  <a:tcPr/>
                </a:tc>
                <a:tc>
                  <a:txBody>
                    <a:bodyPr/>
                    <a:lstStyle/>
                    <a:p>
                      <a:r>
                        <a:rPr lang="en-US" sz="1000" dirty="0"/>
                        <a:t>w100</a:t>
                      </a:r>
                    </a:p>
                  </a:txBody>
                  <a:tcPr/>
                </a:tc>
                <a:tc>
                  <a:txBody>
                    <a:bodyPr/>
                    <a:lstStyle/>
                    <a:p>
                      <a:r>
                        <a:rPr lang="en-US" sz="1000" dirty="0"/>
                        <a:t>Label</a:t>
                      </a:r>
                    </a:p>
                  </a:txBody>
                  <a:tcPr>
                    <a:solidFill>
                      <a:srgbClr val="00B050"/>
                    </a:solidFill>
                  </a:tcPr>
                </a:tc>
                <a:extLst>
                  <a:ext uri="{0D108BD9-81ED-4DB2-BD59-A6C34878D82A}">
                    <a16:rowId xmlns:a16="http://schemas.microsoft.com/office/drawing/2014/main" val="295841786"/>
                  </a:ext>
                </a:extLst>
              </a:tr>
              <a:tr h="251400">
                <a:tc>
                  <a:txBody>
                    <a:bodyPr/>
                    <a:lstStyle/>
                    <a:p>
                      <a:r>
                        <a:rPr lang="en-US" sz="1000" dirty="0"/>
                        <a:t>0</a:t>
                      </a:r>
                    </a:p>
                  </a:txBody>
                  <a:tcPr/>
                </a:tc>
                <a:tc>
                  <a:txBody>
                    <a:bodyPr/>
                    <a:lstStyle/>
                    <a:p>
                      <a:r>
                        <a:rPr lang="en-US" sz="1000" dirty="0"/>
                        <a:t>2</a:t>
                      </a:r>
                    </a:p>
                  </a:txBody>
                  <a:tcPr/>
                </a:tc>
                <a:tc>
                  <a:txBody>
                    <a:bodyPr/>
                    <a:lstStyle/>
                    <a:p>
                      <a:r>
                        <a:rPr lang="en-US" sz="1000" dirty="0"/>
                        <a:t>0</a:t>
                      </a:r>
                    </a:p>
                  </a:txBody>
                  <a:tcPr/>
                </a:tc>
                <a:tc>
                  <a:txBody>
                    <a:bodyPr/>
                    <a:lstStyle/>
                    <a:p>
                      <a:r>
                        <a:rPr lang="en-US" sz="1000" dirty="0"/>
                        <a:t>…</a:t>
                      </a:r>
                    </a:p>
                  </a:txBody>
                  <a:tcPr/>
                </a:tc>
                <a:tc>
                  <a:txBody>
                    <a:bodyPr/>
                    <a:lstStyle/>
                    <a:p>
                      <a:r>
                        <a:rPr lang="en-US" sz="1000" dirty="0"/>
                        <a:t>1</a:t>
                      </a:r>
                    </a:p>
                  </a:txBody>
                  <a:tcPr/>
                </a:tc>
                <a:tc>
                  <a:txBody>
                    <a:bodyPr/>
                    <a:lstStyle/>
                    <a:p>
                      <a:r>
                        <a:rPr lang="en-US" sz="1000" dirty="0"/>
                        <a:t>0</a:t>
                      </a:r>
                    </a:p>
                  </a:txBody>
                  <a:tcPr>
                    <a:solidFill>
                      <a:srgbClr val="00B050"/>
                    </a:solidFill>
                  </a:tcPr>
                </a:tc>
                <a:extLst>
                  <a:ext uri="{0D108BD9-81ED-4DB2-BD59-A6C34878D82A}">
                    <a16:rowId xmlns:a16="http://schemas.microsoft.com/office/drawing/2014/main" val="2296828023"/>
                  </a:ext>
                </a:extLst>
              </a:tr>
              <a:tr h="251400">
                <a:tc>
                  <a:txBody>
                    <a:bodyPr/>
                    <a:lstStyle/>
                    <a:p>
                      <a:r>
                        <a:rPr lang="en-US" sz="1000" dirty="0"/>
                        <a:t>0</a:t>
                      </a:r>
                    </a:p>
                  </a:txBody>
                  <a:tcPr/>
                </a:tc>
                <a:tc>
                  <a:txBody>
                    <a:bodyPr/>
                    <a:lstStyle/>
                    <a:p>
                      <a:r>
                        <a:rPr lang="en-US" sz="1000" dirty="0"/>
                        <a:t>3</a:t>
                      </a:r>
                    </a:p>
                  </a:txBody>
                  <a:tcPr/>
                </a:tc>
                <a:tc>
                  <a:txBody>
                    <a:bodyPr/>
                    <a:lstStyle/>
                    <a:p>
                      <a:r>
                        <a:rPr lang="en-US" sz="1000" dirty="0"/>
                        <a:t>1</a:t>
                      </a:r>
                    </a:p>
                  </a:txBody>
                  <a:tcPr/>
                </a:tc>
                <a:tc>
                  <a:txBody>
                    <a:bodyPr/>
                    <a:lstStyle/>
                    <a:p>
                      <a:r>
                        <a:rPr lang="en-US" sz="1000" dirty="0"/>
                        <a:t>…</a:t>
                      </a:r>
                    </a:p>
                  </a:txBody>
                  <a:tcPr/>
                </a:tc>
                <a:tc>
                  <a:txBody>
                    <a:bodyPr/>
                    <a:lstStyle/>
                    <a:p>
                      <a:r>
                        <a:rPr lang="en-US" sz="1000" dirty="0"/>
                        <a:t>1</a:t>
                      </a:r>
                    </a:p>
                  </a:txBody>
                  <a:tcPr/>
                </a:tc>
                <a:tc>
                  <a:txBody>
                    <a:bodyPr/>
                    <a:lstStyle/>
                    <a:p>
                      <a:r>
                        <a:rPr lang="en-US" sz="1000" dirty="0"/>
                        <a:t>0</a:t>
                      </a:r>
                    </a:p>
                  </a:txBody>
                  <a:tcPr>
                    <a:solidFill>
                      <a:srgbClr val="00B050"/>
                    </a:solidFill>
                  </a:tcPr>
                </a:tc>
                <a:extLst>
                  <a:ext uri="{0D108BD9-81ED-4DB2-BD59-A6C34878D82A}">
                    <a16:rowId xmlns:a16="http://schemas.microsoft.com/office/drawing/2014/main" val="1558710618"/>
                  </a:ext>
                </a:extLst>
              </a:tr>
              <a:tr h="251400">
                <a:tc>
                  <a:txBody>
                    <a:bodyPr/>
                    <a:lstStyle/>
                    <a:p>
                      <a:r>
                        <a:rPr lang="en-US" sz="1000" dirty="0"/>
                        <a:t>4</a:t>
                      </a:r>
                    </a:p>
                  </a:txBody>
                  <a:tcPr/>
                </a:tc>
                <a:tc>
                  <a:txBody>
                    <a:bodyPr/>
                    <a:lstStyle/>
                    <a:p>
                      <a:r>
                        <a:rPr lang="en-US" sz="1000" dirty="0"/>
                        <a:t>0</a:t>
                      </a:r>
                    </a:p>
                  </a:txBody>
                  <a:tcPr/>
                </a:tc>
                <a:tc>
                  <a:txBody>
                    <a:bodyPr/>
                    <a:lstStyle/>
                    <a:p>
                      <a:r>
                        <a:rPr lang="en-US" sz="1000" dirty="0"/>
                        <a:t>3</a:t>
                      </a:r>
                    </a:p>
                  </a:txBody>
                  <a:tcPr/>
                </a:tc>
                <a:tc>
                  <a:txBody>
                    <a:bodyPr/>
                    <a:lstStyle/>
                    <a:p>
                      <a:r>
                        <a:rPr lang="en-US" sz="1000" dirty="0"/>
                        <a:t>…</a:t>
                      </a:r>
                    </a:p>
                  </a:txBody>
                  <a:tcPr/>
                </a:tc>
                <a:tc>
                  <a:txBody>
                    <a:bodyPr/>
                    <a:lstStyle/>
                    <a:p>
                      <a:r>
                        <a:rPr lang="en-US" sz="1000" dirty="0"/>
                        <a:t>0</a:t>
                      </a:r>
                    </a:p>
                  </a:txBody>
                  <a:tcPr/>
                </a:tc>
                <a:tc>
                  <a:txBody>
                    <a:bodyPr/>
                    <a:lstStyle/>
                    <a:p>
                      <a:r>
                        <a:rPr lang="en-US" sz="1000" dirty="0"/>
                        <a:t>1</a:t>
                      </a:r>
                    </a:p>
                  </a:txBody>
                  <a:tcPr>
                    <a:solidFill>
                      <a:srgbClr val="00B050"/>
                    </a:solidFill>
                  </a:tcPr>
                </a:tc>
                <a:extLst>
                  <a:ext uri="{0D108BD9-81ED-4DB2-BD59-A6C34878D82A}">
                    <a16:rowId xmlns:a16="http://schemas.microsoft.com/office/drawing/2014/main" val="111020512"/>
                  </a:ext>
                </a:extLst>
              </a:tr>
            </a:tbl>
          </a:graphicData>
        </a:graphic>
      </p:graphicFrame>
      <p:pic>
        <p:nvPicPr>
          <p:cNvPr id="7" name="Picture 6">
            <a:extLst>
              <a:ext uri="{FF2B5EF4-FFF2-40B4-BE49-F238E27FC236}">
                <a16:creationId xmlns:a16="http://schemas.microsoft.com/office/drawing/2014/main" id="{3344044C-276B-4EBE-981D-EC1B60A42C04}"/>
              </a:ext>
            </a:extLst>
          </p:cNvPr>
          <p:cNvPicPr>
            <a:picLocks noChangeAspect="1"/>
          </p:cNvPicPr>
          <p:nvPr/>
        </p:nvPicPr>
        <p:blipFill>
          <a:blip r:embed="rId3"/>
          <a:stretch>
            <a:fillRect/>
          </a:stretch>
        </p:blipFill>
        <p:spPr>
          <a:xfrm>
            <a:off x="4921306" y="1354073"/>
            <a:ext cx="3707154" cy="3283665"/>
          </a:xfrm>
          <a:prstGeom prst="rect">
            <a:avLst/>
          </a:prstGeom>
          <a:ln>
            <a:solidFill>
              <a:srgbClr val="C00000"/>
            </a:solidFill>
          </a:ln>
        </p:spPr>
      </p:pic>
      <p:sp>
        <p:nvSpPr>
          <p:cNvPr id="8" name="Rectangle 7">
            <a:extLst>
              <a:ext uri="{FF2B5EF4-FFF2-40B4-BE49-F238E27FC236}">
                <a16:creationId xmlns:a16="http://schemas.microsoft.com/office/drawing/2014/main" id="{FF035A32-24CF-42AE-9F50-19E7F6F1EDDF}"/>
              </a:ext>
            </a:extLst>
          </p:cNvPr>
          <p:cNvSpPr/>
          <p:nvPr/>
        </p:nvSpPr>
        <p:spPr>
          <a:xfrm>
            <a:off x="683568" y="1663915"/>
            <a:ext cx="3888042" cy="9729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FE2389F-2139-4179-A7CB-CDF4DAD220CD}"/>
              </a:ext>
            </a:extLst>
          </p:cNvPr>
          <p:cNvCxnSpPr>
            <a:cxnSpLocks/>
            <a:stCxn id="8" idx="0"/>
            <a:endCxn id="10" idx="1"/>
          </p:cNvCxnSpPr>
          <p:nvPr/>
        </p:nvCxnSpPr>
        <p:spPr>
          <a:xfrm flipV="1">
            <a:off x="2627589" y="765962"/>
            <a:ext cx="2253715" cy="89795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E5BA19D-7E59-421B-8AC5-B05DA5803691}"/>
              </a:ext>
            </a:extLst>
          </p:cNvPr>
          <p:cNvSpPr/>
          <p:nvPr/>
        </p:nvSpPr>
        <p:spPr>
          <a:xfrm>
            <a:off x="683568" y="2636913"/>
            <a:ext cx="3888042"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85581B9-0D06-4969-AF94-FE6E4ED150E4}"/>
              </a:ext>
            </a:extLst>
          </p:cNvPr>
          <p:cNvCxnSpPr>
            <a:cxnSpLocks/>
            <a:stCxn id="17" idx="3"/>
            <a:endCxn id="7" idx="1"/>
          </p:cNvCxnSpPr>
          <p:nvPr/>
        </p:nvCxnSpPr>
        <p:spPr>
          <a:xfrm flipV="1">
            <a:off x="4571610" y="2995906"/>
            <a:ext cx="349696" cy="3705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4598BD6A-0693-4C85-9204-2D627CF4CD44}"/>
              </a:ext>
            </a:extLst>
          </p:cNvPr>
          <p:cNvPicPr>
            <a:picLocks noChangeAspect="1"/>
          </p:cNvPicPr>
          <p:nvPr/>
        </p:nvPicPr>
        <p:blipFill>
          <a:blip r:embed="rId4"/>
          <a:stretch>
            <a:fillRect/>
          </a:stretch>
        </p:blipFill>
        <p:spPr>
          <a:xfrm>
            <a:off x="5121359" y="4673537"/>
            <a:ext cx="3567285" cy="1852539"/>
          </a:xfrm>
          <a:prstGeom prst="rect">
            <a:avLst/>
          </a:prstGeom>
          <a:ln>
            <a:solidFill>
              <a:srgbClr val="C00000"/>
            </a:solidFill>
          </a:ln>
        </p:spPr>
      </p:pic>
      <p:sp>
        <p:nvSpPr>
          <p:cNvPr id="28" name="Rectangle 27">
            <a:extLst>
              <a:ext uri="{FF2B5EF4-FFF2-40B4-BE49-F238E27FC236}">
                <a16:creationId xmlns:a16="http://schemas.microsoft.com/office/drawing/2014/main" id="{4079A712-3D68-4654-8639-1380992EAFF6}"/>
              </a:ext>
            </a:extLst>
          </p:cNvPr>
          <p:cNvSpPr/>
          <p:nvPr/>
        </p:nvSpPr>
        <p:spPr>
          <a:xfrm>
            <a:off x="683568" y="3519455"/>
            <a:ext cx="3888042" cy="163669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BC70523A-368A-4E75-9FF7-52E247BF2288}"/>
              </a:ext>
            </a:extLst>
          </p:cNvPr>
          <p:cNvCxnSpPr>
            <a:cxnSpLocks/>
            <a:stCxn id="28" idx="3"/>
            <a:endCxn id="23" idx="1"/>
          </p:cNvCxnSpPr>
          <p:nvPr/>
        </p:nvCxnSpPr>
        <p:spPr>
          <a:xfrm>
            <a:off x="4571610" y="4337800"/>
            <a:ext cx="549749" cy="12620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79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473554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14.1 Quiz</a:t>
            </a:r>
            <a:endParaRPr lang="zh-TW" altLang="en-US" b="1" dirty="0">
              <a:solidFill>
                <a:srgbClr val="FFFF00"/>
              </a:solidFill>
            </a:endParaRPr>
          </a:p>
        </p:txBody>
      </p:sp>
      <p:sp>
        <p:nvSpPr>
          <p:cNvPr id="3" name="副標題 2"/>
          <p:cNvSpPr>
            <a:spLocks noGrp="1"/>
          </p:cNvSpPr>
          <p:nvPr>
            <p:ph type="subTitle" idx="1"/>
          </p:nvPr>
        </p:nvSpPr>
        <p:spPr>
          <a:xfrm>
            <a:off x="425697" y="1259368"/>
            <a:ext cx="8106743" cy="36097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dirty="0">
                <a:solidFill>
                  <a:schemeClr val="tx1"/>
                </a:solidFill>
              </a:rPr>
              <a:t>1. What is vectorization?</a:t>
            </a:r>
          </a:p>
          <a:p>
            <a:pPr marL="342900" indent="-342900" algn="l">
              <a:buClr>
                <a:srgbClr val="0070C0"/>
              </a:buClr>
              <a:buSzPct val="80000"/>
              <a:buFont typeface="Wingdings" pitchFamily="2" charset="2"/>
              <a:buChar char="u"/>
            </a:pPr>
            <a:r>
              <a:rPr lang="en-US" sz="1800" dirty="0">
                <a:solidFill>
                  <a:schemeClr val="tx1"/>
                </a:solidFill>
              </a:rPr>
              <a:t>Ans: Vectorization is the Process of encoding text as integers to create Feature Vectors</a:t>
            </a:r>
          </a:p>
          <a:p>
            <a:pPr marL="342900" indent="-342900" algn="l">
              <a:buClr>
                <a:srgbClr val="0070C0"/>
              </a:buClr>
              <a:buSzPct val="80000"/>
              <a:buFont typeface="Wingdings" pitchFamily="2" charset="2"/>
              <a:buChar char="u"/>
            </a:pPr>
            <a:r>
              <a:rPr lang="en-US" sz="1800" dirty="0">
                <a:solidFill>
                  <a:schemeClr val="tx1"/>
                </a:solidFill>
              </a:rPr>
              <a:t>2. What is feature vector?</a:t>
            </a:r>
          </a:p>
          <a:p>
            <a:pPr marL="342900" indent="-342900" algn="l">
              <a:buClr>
                <a:srgbClr val="0070C0"/>
              </a:buClr>
              <a:buSzPct val="80000"/>
              <a:buFont typeface="Wingdings" pitchFamily="2" charset="2"/>
              <a:buChar char="u"/>
            </a:pPr>
            <a:r>
              <a:rPr lang="en-US" sz="1800" dirty="0">
                <a:solidFill>
                  <a:schemeClr val="tx1"/>
                </a:solidFill>
              </a:rPr>
              <a:t>Ans: Vector of numerical features that represent an object.</a:t>
            </a:r>
          </a:p>
          <a:p>
            <a:pPr marL="342900" indent="-342900" algn="l">
              <a:buClr>
                <a:srgbClr val="0070C0"/>
              </a:buClr>
              <a:buSzPct val="80000"/>
              <a:buFont typeface="Wingdings" pitchFamily="2" charset="2"/>
              <a:buChar char="u"/>
            </a:pPr>
            <a:r>
              <a:rPr lang="en-US" sz="1800" dirty="0">
                <a:solidFill>
                  <a:schemeClr val="tx1"/>
                </a:solidFill>
              </a:rPr>
              <a:t>3. What is count vectorization?</a:t>
            </a:r>
          </a:p>
          <a:p>
            <a:pPr marL="342900" indent="-342900" algn="l">
              <a:buClr>
                <a:srgbClr val="0070C0"/>
              </a:buClr>
              <a:buSzPct val="80000"/>
              <a:buFont typeface="Wingdings" pitchFamily="2" charset="2"/>
              <a:buChar char="u"/>
            </a:pPr>
            <a:r>
              <a:rPr lang="en-US" sz="1800" dirty="0">
                <a:solidFill>
                  <a:schemeClr val="tx1"/>
                </a:solidFill>
              </a:rPr>
              <a:t>Ans: A count vectorization uses a matrix to represent count of word list and label.</a:t>
            </a:r>
          </a:p>
          <a:p>
            <a:pPr marL="342900" indent="-342900" algn="l">
              <a:buClr>
                <a:srgbClr val="0070C0"/>
              </a:buClr>
              <a:buSzPct val="80000"/>
              <a:buFont typeface="Wingdings" pitchFamily="2" charset="2"/>
              <a:buChar char="u"/>
            </a:pPr>
            <a:r>
              <a:rPr lang="en-US" sz="1800" dirty="0">
                <a:solidFill>
                  <a:schemeClr val="tx1"/>
                </a:solidFill>
              </a:rPr>
              <a:t>4. What is Document Matrix?</a:t>
            </a:r>
          </a:p>
          <a:p>
            <a:pPr marL="342900" indent="-342900" algn="l">
              <a:buClr>
                <a:srgbClr val="0070C0"/>
              </a:buClr>
              <a:buSzPct val="80000"/>
              <a:buFont typeface="Wingdings" pitchFamily="2" charset="2"/>
              <a:buChar char="u"/>
            </a:pPr>
            <a:r>
              <a:rPr lang="en-US" sz="1800" dirty="0">
                <a:solidFill>
                  <a:schemeClr val="tx1"/>
                </a:solidFill>
              </a:rPr>
              <a:t>Ans: The matrix with cell values (count of word list) and label is called Document Matrix or Document Term Matrix.</a:t>
            </a:r>
          </a:p>
          <a:p>
            <a:pPr marL="342900" indent="-342900" algn="l">
              <a:buClr>
                <a:srgbClr val="0070C0"/>
              </a:buClr>
              <a:buSzPct val="80000"/>
              <a:buFont typeface="Wingdings" pitchFamily="2" charset="2"/>
              <a:buChar char="u"/>
            </a:pPr>
            <a:endParaRPr lang="en-US" sz="1800" dirty="0">
              <a:solidFill>
                <a:schemeClr val="tx1"/>
              </a:solidFill>
            </a:endParaRPr>
          </a:p>
          <a:p>
            <a:pPr algn="l">
              <a:buClr>
                <a:srgbClr val="0070C0"/>
              </a:buClr>
              <a:buSzPct val="80000"/>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https://www.youtube.com/watch?v=xbPXUpRVy_k&amp;list=PL1w8k37X_6L-fBgXCiCsn6ugDsr1Nmfqk&amp;index=14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77444368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2038</TotalTime>
  <Words>1029</Words>
  <Application>Microsoft Office PowerPoint</Application>
  <PresentationFormat>On-screen Show (4:3)</PresentationFormat>
  <Paragraphs>188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Wingdings</vt:lpstr>
      <vt:lpstr>Office 佈景主題</vt:lpstr>
      <vt:lpstr>14 Vectorization</vt:lpstr>
      <vt:lpstr>14 Vectorization</vt:lpstr>
      <vt:lpstr>14 Vectorization</vt:lpstr>
      <vt:lpstr>14 Vectorization</vt:lpstr>
      <vt:lpstr>14 Vectorization</vt:lpstr>
      <vt:lpstr>14 Vectorization</vt:lpstr>
      <vt:lpstr>14 Vectorization</vt:lpstr>
      <vt:lpstr>14.1 Quiz</vt:lpstr>
      <vt:lpstr>14.1 Quiz</vt:lpstr>
      <vt:lpstr>14.1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833</cp:revision>
  <dcterms:created xsi:type="dcterms:W3CDTF">2018-09-28T16:40:41Z</dcterms:created>
  <dcterms:modified xsi:type="dcterms:W3CDTF">2020-06-19T17:20:01Z</dcterms:modified>
</cp:coreProperties>
</file>