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5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66" r:id="rId16"/>
    <p:sldId id="267" r:id="rId17"/>
    <p:sldId id="280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6ZPDU8Lrqv0&amp;list=PL1w8k37X_6L-fBgXCiCsn6ugDsr1Nmfqk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ZPDU8Lrqv0&amp;list=PL1w8k37X_6L-fBgXCiCsn6ugDsr1Nmfqk&amp;index=1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Count Vectorization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Count Vectorization on SMS Spam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647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 Vectorization on SMS Spam Collection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11525 features. It is useless since too many features.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3F7E2-9535-4E30-9A7B-2967A5511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8" y="2117070"/>
            <a:ext cx="50482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6472C-769B-4ABA-9470-07F074EF6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637" y="3798830"/>
            <a:ext cx="5292080" cy="28029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057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Reduce SMS Spam to 10 Rows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1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Reduce SMS Spam to 10 Rows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4"/>
            <a:ext cx="8352928" cy="9200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Reduce SMS Spam to 10 Rows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Reduce SMS Spam to 10 rows. Still have 137 features. It is useless since too many features.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0D5A7-CA9F-49AB-A5AC-0A348B464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544078"/>
            <a:ext cx="5685121" cy="19220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645B02-3D70-436D-9DBC-E20A70EF0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91" y="2359886"/>
            <a:ext cx="4464713" cy="20412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137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4"/>
            <a:ext cx="8352928" cy="992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too many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reduce more garbage features?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85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593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the import statement for count vectorization?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from </a:t>
            </a:r>
            <a:r>
              <a:rPr lang="en-US" sz="1800" dirty="0" err="1">
                <a:solidFill>
                  <a:schemeClr val="tx1"/>
                </a:solidFill>
              </a:rPr>
              <a:t>sklearn.feature_extraction.text</a:t>
            </a:r>
            <a:r>
              <a:rPr lang="en-US" sz="1800" dirty="0">
                <a:solidFill>
                  <a:schemeClr val="tx1"/>
                </a:solidFill>
              </a:rPr>
              <a:t> import </a:t>
            </a:r>
            <a:r>
              <a:rPr lang="en-US" sz="1800" dirty="0" err="1">
                <a:solidFill>
                  <a:schemeClr val="tx1"/>
                </a:solidFill>
              </a:rPr>
              <a:t>CountVectorizer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the function call for count vectorization?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cv = </a:t>
            </a:r>
            <a:r>
              <a:rPr lang="en-US" sz="1800" dirty="0" err="1">
                <a:solidFill>
                  <a:schemeClr val="tx1"/>
                </a:solidFill>
              </a:rPr>
              <a:t>CountVectorizer</a:t>
            </a:r>
            <a:r>
              <a:rPr lang="en-US" sz="1800" dirty="0">
                <a:solidFill>
                  <a:schemeClr val="tx1"/>
                </a:solidFill>
              </a:rPr>
              <a:t> (analyzer = &lt;</a:t>
            </a:r>
            <a:r>
              <a:rPr lang="en-US" sz="1800" dirty="0" err="1">
                <a:solidFill>
                  <a:schemeClr val="tx1"/>
                </a:solidFill>
              </a:rPr>
              <a:t>text_cleaning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fn</a:t>
            </a:r>
            <a:r>
              <a:rPr lang="en-US" sz="1800" dirty="0">
                <a:solidFill>
                  <a:schemeClr val="tx1"/>
                </a:solidFill>
              </a:rPr>
              <a:t>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48339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 an array corpus = ["This is a sentence is", "This is another sentence“, "Third document is there"] and cv=</a:t>
            </a:r>
            <a:r>
              <a:rPr lang="en-US" sz="1800" dirty="0" err="1">
                <a:solidFill>
                  <a:schemeClr val="tx1"/>
                </a:solidFill>
              </a:rPr>
              <a:t>CountVectizer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How to get the vocabulary statistics of corpus?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X = </a:t>
            </a:r>
            <a:r>
              <a:rPr lang="en-US" sz="1800" dirty="0" err="1">
                <a:solidFill>
                  <a:schemeClr val="tx1"/>
                </a:solidFill>
              </a:rPr>
              <a:t>cv.vocabulary</a:t>
            </a:r>
            <a:r>
              <a:rPr lang="en-US" sz="1800" dirty="0">
                <a:solidFill>
                  <a:schemeClr val="tx1"/>
                </a:solidFill>
              </a:rPr>
              <a:t>_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How to get the shape of corpus?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X = </a:t>
            </a:r>
            <a:r>
              <a:rPr lang="en-US" sz="1800" dirty="0" err="1">
                <a:solidFill>
                  <a:schemeClr val="tx1"/>
                </a:solidFill>
              </a:rPr>
              <a:t>cv.transfor</a:t>
            </a:r>
            <a:r>
              <a:rPr lang="en-US" sz="1800" dirty="0">
                <a:solidFill>
                  <a:schemeClr val="tx1"/>
                </a:solidFill>
              </a:rPr>
              <a:t>(corpus)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</a:t>
            </a:r>
            <a:r>
              <a:rPr lang="en-US" sz="1800" dirty="0" err="1">
                <a:solidFill>
                  <a:schemeClr val="tx1"/>
                </a:solidFill>
              </a:rPr>
              <a:t>X.shape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How to get the documents matrix?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print(</a:t>
            </a:r>
            <a:r>
              <a:rPr lang="en-US" sz="1800" dirty="0" err="1">
                <a:solidFill>
                  <a:schemeClr val="tx1"/>
                </a:solidFill>
              </a:rPr>
              <a:t>X.toarray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How to get pandas data frame?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df = </a:t>
            </a:r>
            <a:r>
              <a:rPr lang="en-US" sz="1800" dirty="0" err="1">
                <a:solidFill>
                  <a:schemeClr val="tx1"/>
                </a:solidFill>
              </a:rPr>
              <a:t>pd.DataFrome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X.toarray</a:t>
            </a:r>
            <a:r>
              <a:rPr lang="en-US" sz="1800" dirty="0">
                <a:solidFill>
                  <a:schemeClr val="tx1"/>
                </a:solidFill>
              </a:rPr>
              <a:t>(), columns = </a:t>
            </a:r>
            <a:r>
              <a:rPr lang="en-US" sz="1800" dirty="0" err="1">
                <a:solidFill>
                  <a:schemeClr val="tx1"/>
                </a:solidFill>
              </a:rPr>
              <a:t>cv.get_feature_names</a:t>
            </a:r>
            <a:r>
              <a:rPr lang="en-US" sz="1800" dirty="0">
                <a:solidFill>
                  <a:schemeClr val="tx1"/>
                </a:solidFill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print(df)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46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Count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293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seen the vectorization. Let’s start with the simplest technique, i.e., Count Vectorization.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7073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Count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3296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Document–Term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sklearn.feature_extraction.text</a:t>
            </a:r>
            <a:r>
              <a:rPr lang="en-US" sz="1800" dirty="0">
                <a:solidFill>
                  <a:schemeClr val="tx1"/>
                </a:solidFill>
              </a:rPr>
              <a:t> import </a:t>
            </a:r>
            <a:r>
              <a:rPr lang="en-US" sz="1800" dirty="0" err="1">
                <a:solidFill>
                  <a:schemeClr val="tx1"/>
                </a:solidFill>
              </a:rPr>
              <a:t>CountVectorizer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cv = </a:t>
            </a:r>
            <a:r>
              <a:rPr lang="en-US" sz="1800" dirty="0" err="1">
                <a:solidFill>
                  <a:schemeClr val="tx1"/>
                </a:solidFill>
              </a:rPr>
              <a:t>CountVectorizer</a:t>
            </a:r>
            <a:r>
              <a:rPr lang="en-US" sz="1800" dirty="0">
                <a:solidFill>
                  <a:schemeClr val="tx1"/>
                </a:solidFill>
              </a:rPr>
              <a:t> (analyzer = &lt;</a:t>
            </a:r>
            <a:r>
              <a:rPr lang="en-US" sz="1800" dirty="0" err="1">
                <a:solidFill>
                  <a:schemeClr val="tx1"/>
                </a:solidFill>
              </a:rPr>
              <a:t>text_cleaning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fn</a:t>
            </a:r>
            <a:r>
              <a:rPr lang="en-US" sz="1800" dirty="0">
                <a:solidFill>
                  <a:schemeClr val="tx1"/>
                </a:solidFill>
              </a:rPr>
              <a:t>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already clean the text with removing punctuation, stop words, and tokenization.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get a list of words and we count how times occurred in the entire corpus (collection).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write the corresponding frequencies in each documents. This matrix is called document-term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each row is a document.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99900767-549E-4303-92BA-6CFBAA053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67760"/>
              </p:ext>
            </p:extLst>
          </p:nvPr>
        </p:nvGraphicFramePr>
        <p:xfrm>
          <a:off x="2123728" y="4808455"/>
          <a:ext cx="4283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93">
                  <a:extLst>
                    <a:ext uri="{9D8B030D-6E8A-4147-A177-3AD203B41FA5}">
                      <a16:colId xmlns:a16="http://schemas.microsoft.com/office/drawing/2014/main" val="3276091090"/>
                    </a:ext>
                  </a:extLst>
                </a:gridCol>
                <a:gridCol w="521018">
                  <a:extLst>
                    <a:ext uri="{9D8B030D-6E8A-4147-A177-3AD203B41FA5}">
                      <a16:colId xmlns:a16="http://schemas.microsoft.com/office/drawing/2014/main" val="2220863034"/>
                    </a:ext>
                  </a:extLst>
                </a:gridCol>
                <a:gridCol w="527706">
                  <a:extLst>
                    <a:ext uri="{9D8B030D-6E8A-4147-A177-3AD203B41FA5}">
                      <a16:colId xmlns:a16="http://schemas.microsoft.com/office/drawing/2014/main" val="2105632976"/>
                    </a:ext>
                  </a:extLst>
                </a:gridCol>
                <a:gridCol w="527706">
                  <a:extLst>
                    <a:ext uri="{9D8B030D-6E8A-4147-A177-3AD203B41FA5}">
                      <a16:colId xmlns:a16="http://schemas.microsoft.com/office/drawing/2014/main" val="2661076304"/>
                    </a:ext>
                  </a:extLst>
                </a:gridCol>
                <a:gridCol w="527706">
                  <a:extLst>
                    <a:ext uri="{9D8B030D-6E8A-4147-A177-3AD203B41FA5}">
                      <a16:colId xmlns:a16="http://schemas.microsoft.com/office/drawing/2014/main" val="1910445432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816856745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1524923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2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1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205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Count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2378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Count vectorization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document-term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Generate the frequency of the word for word in the particular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order to use count vectorization, we will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sklearn.feature_extraction.text</a:t>
            </a:r>
            <a:r>
              <a:rPr lang="en-US" sz="1800" dirty="0">
                <a:solidFill>
                  <a:schemeClr val="tx1"/>
                </a:solidFill>
              </a:rPr>
              <a:t> import </a:t>
            </a:r>
            <a:r>
              <a:rPr lang="en-US" sz="1800" dirty="0" err="1">
                <a:solidFill>
                  <a:schemeClr val="tx1"/>
                </a:solidFill>
              </a:rPr>
              <a:t>CountVectorizer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cv = </a:t>
            </a:r>
            <a:r>
              <a:rPr lang="en-US" sz="1800" dirty="0" err="1">
                <a:solidFill>
                  <a:schemeClr val="tx1"/>
                </a:solidFill>
              </a:rPr>
              <a:t>CountVectorizer</a:t>
            </a:r>
            <a:r>
              <a:rPr lang="en-US" sz="1800" dirty="0">
                <a:solidFill>
                  <a:schemeClr val="tx1"/>
                </a:solidFill>
              </a:rPr>
              <a:t> (analyzer = &lt;</a:t>
            </a:r>
            <a:r>
              <a:rPr lang="en-US" sz="1800" dirty="0" err="1">
                <a:solidFill>
                  <a:schemeClr val="tx1"/>
                </a:solidFill>
              </a:rPr>
              <a:t>text_cleaning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fn</a:t>
            </a:r>
            <a:r>
              <a:rPr lang="en-US" sz="1800" dirty="0">
                <a:solidFill>
                  <a:schemeClr val="tx1"/>
                </a:solidFill>
              </a:rPr>
              <a:t>&gt;)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99900767-549E-4303-92BA-6CFBAA053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00933"/>
              </p:ext>
            </p:extLst>
          </p:nvPr>
        </p:nvGraphicFramePr>
        <p:xfrm>
          <a:off x="2195736" y="3943261"/>
          <a:ext cx="4283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93">
                  <a:extLst>
                    <a:ext uri="{9D8B030D-6E8A-4147-A177-3AD203B41FA5}">
                      <a16:colId xmlns:a16="http://schemas.microsoft.com/office/drawing/2014/main" val="3276091090"/>
                    </a:ext>
                  </a:extLst>
                </a:gridCol>
                <a:gridCol w="521018">
                  <a:extLst>
                    <a:ext uri="{9D8B030D-6E8A-4147-A177-3AD203B41FA5}">
                      <a16:colId xmlns:a16="http://schemas.microsoft.com/office/drawing/2014/main" val="2220863034"/>
                    </a:ext>
                  </a:extLst>
                </a:gridCol>
                <a:gridCol w="527706">
                  <a:extLst>
                    <a:ext uri="{9D8B030D-6E8A-4147-A177-3AD203B41FA5}">
                      <a16:colId xmlns:a16="http://schemas.microsoft.com/office/drawing/2014/main" val="2105632976"/>
                    </a:ext>
                  </a:extLst>
                </a:gridCol>
                <a:gridCol w="527706">
                  <a:extLst>
                    <a:ext uri="{9D8B030D-6E8A-4147-A177-3AD203B41FA5}">
                      <a16:colId xmlns:a16="http://schemas.microsoft.com/office/drawing/2014/main" val="2661076304"/>
                    </a:ext>
                  </a:extLst>
                </a:gridCol>
                <a:gridCol w="527706">
                  <a:extLst>
                    <a:ext uri="{9D8B030D-6E8A-4147-A177-3AD203B41FA5}">
                      <a16:colId xmlns:a16="http://schemas.microsoft.com/office/drawing/2014/main" val="1910445432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816856745"/>
                    </a:ext>
                  </a:extLst>
                </a:gridCol>
                <a:gridCol w="736918">
                  <a:extLst>
                    <a:ext uri="{9D8B030D-6E8A-4147-A177-3AD203B41FA5}">
                      <a16:colId xmlns:a16="http://schemas.microsoft.com/office/drawing/2014/main" val="1524923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2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1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2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Count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 Vectorization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ADBA5-69DE-4892-B131-7F712D63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38814"/>
            <a:ext cx="5057775" cy="4333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03EBE-F4E1-4B63-86CE-3FDA2A90A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624" y="4712779"/>
            <a:ext cx="5379740" cy="1690561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4ADCE62-335F-41DD-9D66-BB5F8C398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81684"/>
              </p:ext>
            </p:extLst>
          </p:nvPr>
        </p:nvGraphicFramePr>
        <p:xfrm>
          <a:off x="3779912" y="2956757"/>
          <a:ext cx="4212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27609109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220863034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10563297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661076304"/>
                    </a:ext>
                  </a:extLst>
                </a:gridCol>
                <a:gridCol w="686118">
                  <a:extLst>
                    <a:ext uri="{9D8B030D-6E8A-4147-A177-3AD203B41FA5}">
                      <a16:colId xmlns:a16="http://schemas.microsoft.com/office/drawing/2014/main" val="1910445432"/>
                    </a:ext>
                  </a:extLst>
                </a:gridCol>
                <a:gridCol w="495618">
                  <a:extLst>
                    <a:ext uri="{9D8B030D-6E8A-4147-A177-3AD203B41FA5}">
                      <a16:colId xmlns:a16="http://schemas.microsoft.com/office/drawing/2014/main" val="81685674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10183091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137560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82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1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3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Count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 Vectorization: Print non-zero matrix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D2C45-FF0E-4475-8E49-E7B6853E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9006"/>
            <a:ext cx="2790825" cy="12287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D321C0-6E9B-47BD-B652-676DBF07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36" y="3299704"/>
            <a:ext cx="1533525" cy="3181350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9A6CC1A9-18EB-4059-9B60-386B18424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88093"/>
              </p:ext>
            </p:extLst>
          </p:nvPr>
        </p:nvGraphicFramePr>
        <p:xfrm>
          <a:off x="3491880" y="1961111"/>
          <a:ext cx="4212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27609109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220863034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10563297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661076304"/>
                    </a:ext>
                  </a:extLst>
                </a:gridCol>
                <a:gridCol w="686118">
                  <a:extLst>
                    <a:ext uri="{9D8B030D-6E8A-4147-A177-3AD203B41FA5}">
                      <a16:colId xmlns:a16="http://schemas.microsoft.com/office/drawing/2014/main" val="1910445432"/>
                    </a:ext>
                  </a:extLst>
                </a:gridCol>
                <a:gridCol w="495618">
                  <a:extLst>
                    <a:ext uri="{9D8B030D-6E8A-4147-A177-3AD203B41FA5}">
                      <a16:colId xmlns:a16="http://schemas.microsoft.com/office/drawing/2014/main" val="81685674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10183091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137560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82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1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051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D8AF28F-B678-4CEF-B276-AA2D1EAD93BA}"/>
              </a:ext>
            </a:extLst>
          </p:cNvPr>
          <p:cNvSpPr/>
          <p:nvPr/>
        </p:nvSpPr>
        <p:spPr>
          <a:xfrm>
            <a:off x="611560" y="3861047"/>
            <a:ext cx="1296144" cy="576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B621D-8518-4E2D-AA8A-563BEE20F2F4}"/>
              </a:ext>
            </a:extLst>
          </p:cNvPr>
          <p:cNvSpPr/>
          <p:nvPr/>
        </p:nvSpPr>
        <p:spPr>
          <a:xfrm>
            <a:off x="5299015" y="2292651"/>
            <a:ext cx="713145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89A8E-438D-4ABD-86E4-38E5F8B7166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907704" y="2436667"/>
            <a:ext cx="3391311" cy="17124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F54696-FC91-4DBE-9921-E1F42B59EF57}"/>
              </a:ext>
            </a:extLst>
          </p:cNvPr>
          <p:cNvSpPr/>
          <p:nvPr/>
        </p:nvSpPr>
        <p:spPr>
          <a:xfrm>
            <a:off x="7235183" y="2300154"/>
            <a:ext cx="46929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51B2A0-A7A9-4A5B-98C3-62C2D0603768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1907704" y="2444170"/>
            <a:ext cx="5327479" cy="17049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3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Count Vectorization on Pandas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6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CFCE3D-1A9A-481D-ACB9-A1395231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2799339"/>
            <a:ext cx="515302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Count Vectorization on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647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 Vectorization: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Transform the vector into pandas </a:t>
            </a:r>
            <a:r>
              <a:rPr lang="en-US" sz="1800" dirty="0" err="1">
                <a:solidFill>
                  <a:schemeClr val="tx1"/>
                </a:solidFill>
              </a:rPr>
              <a:t>DatFrame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https://www.youtube.com/watch?v=6ZPDU8Lrqv0&amp;list=PL1w8k37X_6L-fBgXCiCsn6ugDsr1Nmfqk&amp;index=15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9A6CC1A9-18EB-4059-9B60-386B18424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06825"/>
              </p:ext>
            </p:extLst>
          </p:nvPr>
        </p:nvGraphicFramePr>
        <p:xfrm>
          <a:off x="4031494" y="2189136"/>
          <a:ext cx="4212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27609109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220863034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10563297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661076304"/>
                    </a:ext>
                  </a:extLst>
                </a:gridCol>
                <a:gridCol w="686118">
                  <a:extLst>
                    <a:ext uri="{9D8B030D-6E8A-4147-A177-3AD203B41FA5}">
                      <a16:colId xmlns:a16="http://schemas.microsoft.com/office/drawing/2014/main" val="1910445432"/>
                    </a:ext>
                  </a:extLst>
                </a:gridCol>
                <a:gridCol w="495618">
                  <a:extLst>
                    <a:ext uri="{9D8B030D-6E8A-4147-A177-3AD203B41FA5}">
                      <a16:colId xmlns:a16="http://schemas.microsoft.com/office/drawing/2014/main" val="81685674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10183091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137560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82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1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051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B8711A4-67CE-4C16-9281-A5765FD1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4573082"/>
            <a:ext cx="424815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038A57-AFD6-4D8A-B236-68ECE0733980}"/>
              </a:ext>
            </a:extLst>
          </p:cNvPr>
          <p:cNvSpPr/>
          <p:nvPr/>
        </p:nvSpPr>
        <p:spPr>
          <a:xfrm>
            <a:off x="611559" y="3861047"/>
            <a:ext cx="4875337" cy="576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97880A-F402-4A5B-8565-5BBB13FBBF4E}"/>
              </a:ext>
            </a:extLst>
          </p:cNvPr>
          <p:cNvSpPr/>
          <p:nvPr/>
        </p:nvSpPr>
        <p:spPr>
          <a:xfrm>
            <a:off x="3995936" y="5337697"/>
            <a:ext cx="4248150" cy="9022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D8D92-9BCE-484F-8B0A-2B6F5FB95F11}"/>
              </a:ext>
            </a:extLst>
          </p:cNvPr>
          <p:cNvCxnSpPr>
            <a:cxnSpLocks/>
            <a:stCxn id="19" idx="2"/>
            <a:endCxn id="20" idx="1"/>
          </p:cNvCxnSpPr>
          <p:nvPr/>
        </p:nvCxnSpPr>
        <p:spPr>
          <a:xfrm>
            <a:off x="3049228" y="4437112"/>
            <a:ext cx="946708" cy="1351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F55682C-CC40-4ECC-AC94-CB6E0E7D14D7}"/>
              </a:ext>
            </a:extLst>
          </p:cNvPr>
          <p:cNvSpPr/>
          <p:nvPr/>
        </p:nvSpPr>
        <p:spPr>
          <a:xfrm>
            <a:off x="6228184" y="3672496"/>
            <a:ext cx="325016" cy="78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Count Vectorization on SMS Spam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943</Words>
  <Application>Microsoft Office PowerPoint</Application>
  <PresentationFormat>On-screen Show (4:3)</PresentationFormat>
  <Paragraphs>277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15 Count Vectorization</vt:lpstr>
      <vt:lpstr>15 Count Vectorization</vt:lpstr>
      <vt:lpstr>15 Count Vectorization</vt:lpstr>
      <vt:lpstr>15 Count Vectorization</vt:lpstr>
      <vt:lpstr>15 Count Vectorization</vt:lpstr>
      <vt:lpstr>15 Count Vectorization</vt:lpstr>
      <vt:lpstr>15.1 Count Vectorization on Pandas</vt:lpstr>
      <vt:lpstr>15.1 Count Vectorization on Pandas</vt:lpstr>
      <vt:lpstr>15.2 Count Vectorization on SMS Spam</vt:lpstr>
      <vt:lpstr>15.2 Count Vectorization on SMS Spam</vt:lpstr>
      <vt:lpstr>15.3 Reduce SMS Spam to 10 Rows</vt:lpstr>
      <vt:lpstr>15.3 Reduce SMS Spam to 10 Rows</vt:lpstr>
      <vt:lpstr>15.4 Summary</vt:lpstr>
      <vt:lpstr>15.4 Summary</vt:lpstr>
      <vt:lpstr>15.5 Quiz</vt:lpstr>
      <vt:lpstr>15.5 Quiz</vt:lpstr>
      <vt:lpstr>15.5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880</cp:revision>
  <dcterms:created xsi:type="dcterms:W3CDTF">2018-09-28T16:40:41Z</dcterms:created>
  <dcterms:modified xsi:type="dcterms:W3CDTF">2020-06-19T22:42:20Z</dcterms:modified>
</cp:coreProperties>
</file>