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3" r:id="rId3"/>
    <p:sldId id="277" r:id="rId4"/>
    <p:sldId id="278" r:id="rId5"/>
    <p:sldId id="276"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6" r:id="rId23"/>
    <p:sldId id="295" r:id="rId24"/>
    <p:sldId id="297" r:id="rId25"/>
    <p:sldId id="298" r:id="rId26"/>
    <p:sldId id="300" r:id="rId27"/>
    <p:sldId id="301" r:id="rId28"/>
    <p:sldId id="299" r:id="rId29"/>
    <p:sldId id="302" r:id="rId30"/>
    <p:sldId id="307" r:id="rId31"/>
    <p:sldId id="308" r:id="rId32"/>
    <p:sldId id="309" r:id="rId33"/>
    <p:sldId id="303" r:id="rId34"/>
    <p:sldId id="304" r:id="rId35"/>
    <p:sldId id="306" r:id="rId36"/>
    <p:sldId id="305" r:id="rId37"/>
    <p:sldId id="310" r:id="rId38"/>
    <p:sldId id="311" r:id="rId39"/>
    <p:sldId id="312" r:id="rId40"/>
    <p:sldId id="313" r:id="rId41"/>
    <p:sldId id="259" r:id="rId42"/>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41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837EDA8-41C8-4B24-A206-13C08A65A6D7}" type="datetimeFigureOut">
              <a:rPr lang="zh-TW" altLang="en-US" smtClean="0"/>
              <a:pPr/>
              <a:t>2020/5/19</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watch?v=zmdjNSmRXF4&amp;list=PL-osiE80TeTsWmV9i9c58mdDCSskIFdDS&amp;index=2"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zmdjNSmRXF4&amp;list=PL-osiE80TeTsWmV9i9c58mdDCSskIFdDS&amp;index=2"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Data Frame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C74F76-04B0-4AA2-AEE7-01586F2DC30A}"/>
              </a:ext>
            </a:extLst>
          </p:cNvPr>
          <p:cNvPicPr>
            <a:picLocks noChangeAspect="1"/>
          </p:cNvPicPr>
          <p:nvPr/>
        </p:nvPicPr>
        <p:blipFill>
          <a:blip r:embed="rId2"/>
          <a:stretch>
            <a:fillRect/>
          </a:stretch>
        </p:blipFill>
        <p:spPr>
          <a:xfrm>
            <a:off x="501534" y="3494513"/>
            <a:ext cx="5710042" cy="295655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Access Value of Data Frame</a:t>
            </a:r>
            <a:endParaRPr lang="zh-TW" altLang="en-US" b="1" dirty="0">
              <a:solidFill>
                <a:srgbClr val="FFFF00"/>
              </a:solidFill>
            </a:endParaRPr>
          </a:p>
        </p:txBody>
      </p:sp>
      <p:sp>
        <p:nvSpPr>
          <p:cNvPr id="3" name="副標題 2"/>
          <p:cNvSpPr>
            <a:spLocks noGrp="1"/>
          </p:cNvSpPr>
          <p:nvPr>
            <p:ph type="subTitle" idx="1"/>
          </p:nvPr>
        </p:nvSpPr>
        <p:spPr>
          <a:xfrm>
            <a:off x="501534" y="1372850"/>
            <a:ext cx="8185266" cy="19121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the Value of Data Frame:</a:t>
            </a:r>
          </a:p>
          <a:p>
            <a:pPr marL="342900" indent="-342900" algn="l">
              <a:buClr>
                <a:srgbClr val="0070C0"/>
              </a:buClr>
              <a:buSzPct val="80000"/>
              <a:buFont typeface="Wingdings" pitchFamily="2" charset="2"/>
              <a:buChar char="u"/>
            </a:pPr>
            <a:r>
              <a:rPr lang="en-US" sz="1800" b="1" dirty="0">
                <a:solidFill>
                  <a:schemeClr val="tx1"/>
                </a:solidFill>
              </a:rPr>
              <a:t>Data Frame is much more than key-value of dictionary. </a:t>
            </a:r>
          </a:p>
          <a:p>
            <a:pPr marL="342900" indent="-342900" algn="l">
              <a:buClr>
                <a:srgbClr val="0070C0"/>
              </a:buClr>
              <a:buSzPct val="80000"/>
              <a:buFont typeface="Wingdings" pitchFamily="2" charset="2"/>
              <a:buChar char="u"/>
            </a:pPr>
            <a:r>
              <a:rPr lang="en-US" sz="1800" b="1" dirty="0">
                <a:solidFill>
                  <a:schemeClr val="tx1"/>
                </a:solidFill>
              </a:rPr>
              <a:t>&gt; print (type (df[‘email’]))</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pandas.core.series.Series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It is a series of data which is different from JSON format.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72C9E46C-4F69-499D-BA77-0401A74C7FA6}"/>
              </a:ext>
            </a:extLst>
          </p:cNvPr>
          <p:cNvPicPr>
            <a:picLocks noChangeAspect="1"/>
          </p:cNvPicPr>
          <p:nvPr/>
        </p:nvPicPr>
        <p:blipFill>
          <a:blip r:embed="rId4"/>
          <a:stretch>
            <a:fillRect/>
          </a:stretch>
        </p:blipFill>
        <p:spPr>
          <a:xfrm>
            <a:off x="5364088" y="4883938"/>
            <a:ext cx="2886075" cy="1143000"/>
          </a:xfrm>
          <a:prstGeom prst="rect">
            <a:avLst/>
          </a:prstGeom>
          <a:ln>
            <a:solidFill>
              <a:srgbClr val="C00000"/>
            </a:solidFill>
          </a:ln>
        </p:spPr>
      </p:pic>
    </p:spTree>
    <p:extLst>
      <p:ext uri="{BB962C8B-B14F-4D97-AF65-F5344CB8AC3E}">
        <p14:creationId xmlns:p14="http://schemas.microsoft.com/office/powerpoint/2010/main" val="410464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ED663F-7964-43A2-AD24-98890AC022E6}"/>
              </a:ext>
            </a:extLst>
          </p:cNvPr>
          <p:cNvPicPr>
            <a:picLocks noChangeAspect="1"/>
          </p:cNvPicPr>
          <p:nvPr/>
        </p:nvPicPr>
        <p:blipFill>
          <a:blip r:embed="rId2"/>
          <a:stretch>
            <a:fillRect/>
          </a:stretch>
        </p:blipFill>
        <p:spPr>
          <a:xfrm>
            <a:off x="457200" y="3106566"/>
            <a:ext cx="5768859" cy="328493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Access Value of Data Frame</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693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the Value of Data Frame:</a:t>
            </a:r>
          </a:p>
          <a:p>
            <a:pPr marL="342900" indent="-342900" algn="l">
              <a:buClr>
                <a:srgbClr val="0070C0"/>
              </a:buClr>
              <a:buSzPct val="80000"/>
              <a:buFont typeface="Wingdings" pitchFamily="2" charset="2"/>
              <a:buChar char="u"/>
            </a:pPr>
            <a:r>
              <a:rPr lang="en-US" sz="1800" b="1" dirty="0">
                <a:solidFill>
                  <a:schemeClr val="tx1"/>
                </a:solidFill>
              </a:rPr>
              <a:t>Data Frame is much more than key-value of dictionary. </a:t>
            </a:r>
          </a:p>
          <a:p>
            <a:pPr marL="342900" indent="-342900" algn="l">
              <a:buClr>
                <a:srgbClr val="0070C0"/>
              </a:buClr>
              <a:buSzPct val="80000"/>
              <a:buFont typeface="Wingdings" pitchFamily="2" charset="2"/>
              <a:buChar char="u"/>
            </a:pPr>
            <a:r>
              <a:rPr lang="en-US" sz="1800" b="1" dirty="0">
                <a:solidFill>
                  <a:schemeClr val="tx1"/>
                </a:solidFill>
              </a:rPr>
              <a:t>&gt; print (type (df[‘email’]))</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pandas.core.series.Series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It is a series of Object which is different from JSON format.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D524335C-B053-43DA-B978-431D2884AE7E}"/>
              </a:ext>
            </a:extLst>
          </p:cNvPr>
          <p:cNvPicPr>
            <a:picLocks noChangeAspect="1"/>
          </p:cNvPicPr>
          <p:nvPr/>
        </p:nvPicPr>
        <p:blipFill>
          <a:blip r:embed="rId4"/>
          <a:stretch>
            <a:fillRect/>
          </a:stretch>
        </p:blipFill>
        <p:spPr>
          <a:xfrm>
            <a:off x="4952396" y="4737027"/>
            <a:ext cx="2886075" cy="647700"/>
          </a:xfrm>
          <a:prstGeom prst="rect">
            <a:avLst/>
          </a:prstGeom>
          <a:ln>
            <a:solidFill>
              <a:srgbClr val="C00000"/>
            </a:solidFill>
          </a:ln>
        </p:spPr>
      </p:pic>
    </p:spTree>
    <p:extLst>
      <p:ext uri="{BB962C8B-B14F-4D97-AF65-F5344CB8AC3E}">
        <p14:creationId xmlns:p14="http://schemas.microsoft.com/office/powerpoint/2010/main" val="10196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Access Value of Data Frame</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2056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a Series?</a:t>
            </a:r>
          </a:p>
          <a:p>
            <a:pPr marL="342900" indent="-342900" algn="l">
              <a:buClr>
                <a:srgbClr val="0070C0"/>
              </a:buClr>
              <a:buSzPct val="80000"/>
              <a:buFont typeface="Wingdings" pitchFamily="2" charset="2"/>
              <a:buChar char="u"/>
            </a:pPr>
            <a:r>
              <a:rPr lang="en-US" sz="1800" b="1" dirty="0">
                <a:solidFill>
                  <a:schemeClr val="tx1"/>
                </a:solidFill>
              </a:rPr>
              <a:t>A series is a list of data. Just like the data frame. Series object includes more functionality, not only the data itself.</a:t>
            </a:r>
          </a:p>
          <a:p>
            <a:pPr marL="342900" indent="-342900" algn="l">
              <a:buClr>
                <a:srgbClr val="0070C0"/>
              </a:buClr>
              <a:buSzPct val="80000"/>
              <a:buFont typeface="Wingdings" pitchFamily="2" charset="2"/>
              <a:buChar char="u"/>
            </a:pPr>
            <a:r>
              <a:rPr lang="en-US" sz="1800" b="1" dirty="0">
                <a:solidFill>
                  <a:schemeClr val="tx1"/>
                </a:solidFill>
              </a:rPr>
              <a:t>The Series are rows of single columns.</a:t>
            </a:r>
          </a:p>
          <a:p>
            <a:pPr marL="342900" indent="-342900" algn="l">
              <a:buClr>
                <a:srgbClr val="0070C0"/>
              </a:buClr>
              <a:buSzPct val="80000"/>
              <a:buFont typeface="Wingdings" pitchFamily="2" charset="2"/>
              <a:buChar char="u"/>
            </a:pPr>
            <a:r>
              <a:rPr lang="en-US" sz="1800" b="1" dirty="0">
                <a:solidFill>
                  <a:schemeClr val="tx1"/>
                </a:solidFill>
              </a:rPr>
              <a:t>The Data Frame is a containers for multiple of these series of objects.</a:t>
            </a:r>
          </a:p>
          <a:p>
            <a:pPr marL="342900" indent="-342900" algn="l">
              <a:buClr>
                <a:srgbClr val="0070C0"/>
              </a:buClr>
              <a:buSzPct val="80000"/>
              <a:buFont typeface="Wingdings" pitchFamily="2" charset="2"/>
              <a:buChar char="u"/>
            </a:pPr>
            <a:r>
              <a:rPr lang="en-US" sz="1800" b="1" dirty="0">
                <a:solidFill>
                  <a:schemeClr val="tx1"/>
                </a:solidFill>
              </a:rPr>
              <a:t>Data Frame is two dimensional. Data Frame has rows and columns.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9" name="Picture 8">
            <a:extLst>
              <a:ext uri="{FF2B5EF4-FFF2-40B4-BE49-F238E27FC236}">
                <a16:creationId xmlns:a16="http://schemas.microsoft.com/office/drawing/2014/main" id="{11DFAB1B-9A85-4832-A6A7-2345819901FF}"/>
              </a:ext>
            </a:extLst>
          </p:cNvPr>
          <p:cNvPicPr>
            <a:picLocks noChangeAspect="1"/>
          </p:cNvPicPr>
          <p:nvPr/>
        </p:nvPicPr>
        <p:blipFill>
          <a:blip r:embed="rId3"/>
          <a:stretch>
            <a:fillRect/>
          </a:stretch>
        </p:blipFill>
        <p:spPr>
          <a:xfrm>
            <a:off x="412750" y="4216871"/>
            <a:ext cx="5391150" cy="1876425"/>
          </a:xfrm>
          <a:prstGeom prst="rect">
            <a:avLst/>
          </a:prstGeom>
          <a:ln>
            <a:solidFill>
              <a:srgbClr val="C00000"/>
            </a:solidFill>
          </a:ln>
        </p:spPr>
      </p:pic>
      <p:pic>
        <p:nvPicPr>
          <p:cNvPr id="10" name="Picture 9">
            <a:extLst>
              <a:ext uri="{FF2B5EF4-FFF2-40B4-BE49-F238E27FC236}">
                <a16:creationId xmlns:a16="http://schemas.microsoft.com/office/drawing/2014/main" id="{C437B057-B1E2-44E3-9F9C-8A7775E7BDB0}"/>
              </a:ext>
            </a:extLst>
          </p:cNvPr>
          <p:cNvPicPr>
            <a:picLocks noChangeAspect="1"/>
          </p:cNvPicPr>
          <p:nvPr/>
        </p:nvPicPr>
        <p:blipFill>
          <a:blip r:embed="rId4"/>
          <a:stretch>
            <a:fillRect/>
          </a:stretch>
        </p:blipFill>
        <p:spPr>
          <a:xfrm>
            <a:off x="5860975" y="4751367"/>
            <a:ext cx="2886075" cy="1143000"/>
          </a:xfrm>
          <a:prstGeom prst="rect">
            <a:avLst/>
          </a:prstGeom>
          <a:ln>
            <a:solidFill>
              <a:srgbClr val="C00000"/>
            </a:solidFill>
          </a:ln>
        </p:spPr>
      </p:pic>
      <p:sp>
        <p:nvSpPr>
          <p:cNvPr id="11" name="Rectangle 10">
            <a:extLst>
              <a:ext uri="{FF2B5EF4-FFF2-40B4-BE49-F238E27FC236}">
                <a16:creationId xmlns:a16="http://schemas.microsoft.com/office/drawing/2014/main" id="{11F3FA69-CE5C-44AD-AA85-578F183641E8}"/>
              </a:ext>
            </a:extLst>
          </p:cNvPr>
          <p:cNvSpPr/>
          <p:nvPr/>
        </p:nvSpPr>
        <p:spPr>
          <a:xfrm>
            <a:off x="501534" y="3560527"/>
            <a:ext cx="4104456" cy="524816"/>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 Frame: Containers</a:t>
            </a:r>
          </a:p>
          <a:p>
            <a:r>
              <a:rPr lang="en-US" dirty="0">
                <a:solidFill>
                  <a:schemeClr val="tx1"/>
                </a:solidFill>
              </a:rPr>
              <a:t>Two dimensional Rows and Columns</a:t>
            </a:r>
          </a:p>
        </p:txBody>
      </p:sp>
      <p:sp>
        <p:nvSpPr>
          <p:cNvPr id="12" name="Rectangle 11">
            <a:extLst>
              <a:ext uri="{FF2B5EF4-FFF2-40B4-BE49-F238E27FC236}">
                <a16:creationId xmlns:a16="http://schemas.microsoft.com/office/drawing/2014/main" id="{135E54F4-6745-4293-80D0-D47DEECA1115}"/>
              </a:ext>
            </a:extLst>
          </p:cNvPr>
          <p:cNvSpPr/>
          <p:nvPr/>
        </p:nvSpPr>
        <p:spPr>
          <a:xfrm>
            <a:off x="5825207" y="3596784"/>
            <a:ext cx="2915915" cy="98679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Series:</a:t>
            </a:r>
          </a:p>
          <a:p>
            <a:r>
              <a:rPr lang="en-US" dirty="0">
                <a:solidFill>
                  <a:schemeClr val="tx1"/>
                </a:solidFill>
              </a:rPr>
              <a:t>Single column of data frame</a:t>
            </a:r>
          </a:p>
          <a:p>
            <a:r>
              <a:rPr lang="en-US" dirty="0">
                <a:solidFill>
                  <a:schemeClr val="tx1"/>
                </a:solidFill>
              </a:rPr>
              <a:t>Multiple Rows</a:t>
            </a:r>
          </a:p>
        </p:txBody>
      </p:sp>
    </p:spTree>
    <p:extLst>
      <p:ext uri="{BB962C8B-B14F-4D97-AF65-F5344CB8AC3E}">
        <p14:creationId xmlns:p14="http://schemas.microsoft.com/office/powerpoint/2010/main" val="193414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5F162F-EC29-4404-92B2-9F6873C48BFD}"/>
              </a:ext>
            </a:extLst>
          </p:cNvPr>
          <p:cNvPicPr>
            <a:picLocks noChangeAspect="1"/>
          </p:cNvPicPr>
          <p:nvPr/>
        </p:nvPicPr>
        <p:blipFill>
          <a:blip r:embed="rId2"/>
          <a:stretch>
            <a:fillRect/>
          </a:stretch>
        </p:blipFill>
        <p:spPr>
          <a:xfrm>
            <a:off x="531994" y="3032125"/>
            <a:ext cx="6648450" cy="33242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Access Value of Data Frame</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6241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a Series?</a:t>
            </a:r>
          </a:p>
          <a:p>
            <a:pPr marL="342900" indent="-342900" algn="l">
              <a:buClr>
                <a:srgbClr val="0070C0"/>
              </a:buClr>
              <a:buSzPct val="80000"/>
              <a:buFont typeface="Wingdings" pitchFamily="2" charset="2"/>
              <a:buChar char="u"/>
            </a:pPr>
            <a:r>
              <a:rPr lang="en-US" sz="1800" b="1" dirty="0">
                <a:solidFill>
                  <a:schemeClr val="tx1"/>
                </a:solidFill>
              </a:rPr>
              <a:t>You can access single column of Data Frame by </a:t>
            </a:r>
          </a:p>
          <a:p>
            <a:pPr marL="342900" indent="-342900" algn="l">
              <a:buClr>
                <a:srgbClr val="0070C0"/>
              </a:buClr>
              <a:buSzPct val="80000"/>
              <a:buFont typeface="Wingdings" pitchFamily="2" charset="2"/>
              <a:buChar char="u"/>
            </a:pPr>
            <a:r>
              <a:rPr lang="en-US" sz="1800" b="1" dirty="0">
                <a:solidFill>
                  <a:schemeClr val="tx1"/>
                </a:solidFill>
              </a:rPr>
              <a:t>&gt; df[‘email’]</a:t>
            </a:r>
          </a:p>
          <a:p>
            <a:pPr marL="342900" indent="-342900" algn="l">
              <a:buClr>
                <a:srgbClr val="0070C0"/>
              </a:buClr>
              <a:buSzPct val="80000"/>
              <a:buFont typeface="Wingdings" pitchFamily="2" charset="2"/>
              <a:buChar char="u"/>
            </a:pPr>
            <a:r>
              <a:rPr lang="en-US" sz="1800" b="1" dirty="0">
                <a:solidFill>
                  <a:schemeClr val="tx1"/>
                </a:solidFill>
              </a:rPr>
              <a:t>Or</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df.email</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EA97B9C0-29AB-4B58-9743-952F45EC71C1}"/>
              </a:ext>
            </a:extLst>
          </p:cNvPr>
          <p:cNvPicPr>
            <a:picLocks noChangeAspect="1"/>
          </p:cNvPicPr>
          <p:nvPr/>
        </p:nvPicPr>
        <p:blipFill>
          <a:blip r:embed="rId4"/>
          <a:stretch>
            <a:fillRect/>
          </a:stretch>
        </p:blipFill>
        <p:spPr>
          <a:xfrm>
            <a:off x="3690598" y="4221088"/>
            <a:ext cx="2371725" cy="1752600"/>
          </a:xfrm>
          <a:prstGeom prst="rect">
            <a:avLst/>
          </a:prstGeom>
          <a:ln>
            <a:solidFill>
              <a:srgbClr val="C00000"/>
            </a:solidFill>
          </a:ln>
        </p:spPr>
      </p:pic>
    </p:spTree>
    <p:extLst>
      <p:ext uri="{BB962C8B-B14F-4D97-AF65-F5344CB8AC3E}">
        <p14:creationId xmlns:p14="http://schemas.microsoft.com/office/powerpoint/2010/main" val="3457210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Access Value of Data Frame</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9841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a Series?</a:t>
            </a:r>
          </a:p>
          <a:p>
            <a:pPr marL="342900" indent="-342900" algn="l">
              <a:buClr>
                <a:srgbClr val="0070C0"/>
              </a:buClr>
              <a:buSzPct val="80000"/>
              <a:buFont typeface="Wingdings" pitchFamily="2" charset="2"/>
              <a:buChar char="u"/>
            </a:pPr>
            <a:r>
              <a:rPr lang="en-US" sz="1800" b="1" dirty="0">
                <a:solidFill>
                  <a:schemeClr val="tx1"/>
                </a:solidFill>
              </a:rPr>
              <a:t>The first way (df[‘email’]) is preferred.</a:t>
            </a:r>
          </a:p>
          <a:p>
            <a:pPr marL="342900" indent="-342900" algn="l">
              <a:buClr>
                <a:srgbClr val="0070C0"/>
              </a:buClr>
              <a:buSzPct val="80000"/>
              <a:buFont typeface="Wingdings" pitchFamily="2" charset="2"/>
              <a:buChar char="u"/>
            </a:pPr>
            <a:r>
              <a:rPr lang="en-US" sz="1800" b="1" dirty="0">
                <a:solidFill>
                  <a:schemeClr val="tx1"/>
                </a:solidFill>
              </a:rPr>
              <a:t>The second way (</a:t>
            </a:r>
            <a:r>
              <a:rPr lang="en-US" sz="1800" b="1" dirty="0" err="1">
                <a:solidFill>
                  <a:schemeClr val="tx1"/>
                </a:solidFill>
              </a:rPr>
              <a:t>df.email</a:t>
            </a:r>
            <a:r>
              <a:rPr lang="en-US" sz="1800" b="1" dirty="0">
                <a:solidFill>
                  <a:schemeClr val="tx1"/>
                </a:solidFill>
              </a:rPr>
              <a:t>) sometimes is conflict with data frame attribute and give you the error, for example, data frame has a attribute ‘count’. If you have a column named count and you access the </a:t>
            </a:r>
            <a:r>
              <a:rPr lang="en-US" sz="1800" b="1" dirty="0" err="1">
                <a:solidFill>
                  <a:schemeClr val="tx1"/>
                </a:solidFill>
              </a:rPr>
              <a:t>df.count</a:t>
            </a:r>
            <a:r>
              <a:rPr lang="en-US" sz="1800" b="1" dirty="0">
                <a:solidFill>
                  <a:schemeClr val="tx1"/>
                </a:solidFill>
              </a:rPr>
              <a:t> will give you the error.</a:t>
            </a:r>
          </a:p>
          <a:p>
            <a:pPr marL="342900" indent="-342900" algn="l">
              <a:buClr>
                <a:srgbClr val="0070C0"/>
              </a:buClr>
              <a:buSzPct val="80000"/>
              <a:buFont typeface="Wingdings" pitchFamily="2" charset="2"/>
              <a:buChar char="u"/>
            </a:pPr>
            <a:r>
              <a:rPr lang="en-US" sz="1800" b="1" dirty="0">
                <a:solidFill>
                  <a:schemeClr val="tx1"/>
                </a:solidFill>
              </a:rPr>
              <a:t>You need to know these two ways since some people uses </a:t>
            </a:r>
            <a:r>
              <a:rPr lang="en-US" sz="1800" b="1" dirty="0" err="1">
                <a:solidFill>
                  <a:schemeClr val="tx1"/>
                </a:solidFill>
              </a:rPr>
              <a:t>df.column</a:t>
            </a:r>
            <a:r>
              <a:rPr lang="en-US" sz="1800" b="1" dirty="0">
                <a:solidFill>
                  <a:schemeClr val="tx1"/>
                </a:solidFill>
              </a:rPr>
              <a:t> to access.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242727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Access Multiple Columns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9119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B4A7953-EECC-450E-8D87-BF268920322F}"/>
              </a:ext>
            </a:extLst>
          </p:cNvPr>
          <p:cNvPicPr>
            <a:picLocks noChangeAspect="1"/>
          </p:cNvPicPr>
          <p:nvPr/>
        </p:nvPicPr>
        <p:blipFill>
          <a:blip r:embed="rId2"/>
          <a:stretch>
            <a:fillRect/>
          </a:stretch>
        </p:blipFill>
        <p:spPr>
          <a:xfrm>
            <a:off x="914449" y="2925205"/>
            <a:ext cx="6911587" cy="343114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Access Multiple Columns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13745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Multiple Columns</a:t>
            </a:r>
          </a:p>
          <a:p>
            <a:pPr marL="342900" indent="-342900" algn="l">
              <a:buClr>
                <a:srgbClr val="0070C0"/>
              </a:buClr>
              <a:buSzPct val="80000"/>
              <a:buFont typeface="Wingdings" pitchFamily="2" charset="2"/>
              <a:buChar char="u"/>
            </a:pPr>
            <a:r>
              <a:rPr lang="en-US" sz="1800" b="1" dirty="0">
                <a:solidFill>
                  <a:schemeClr val="tx1"/>
                </a:solidFill>
              </a:rPr>
              <a:t>To access the multiple columns, we put bracket list inside the df[].</a:t>
            </a:r>
          </a:p>
          <a:p>
            <a:pPr marL="342900" indent="-342900" algn="l">
              <a:buClr>
                <a:srgbClr val="0070C0"/>
              </a:buClr>
              <a:buSzPct val="80000"/>
              <a:buFont typeface="Wingdings" pitchFamily="2" charset="2"/>
              <a:buChar char="u"/>
            </a:pPr>
            <a:r>
              <a:rPr lang="en-US" sz="1800" b="1" dirty="0">
                <a:solidFill>
                  <a:schemeClr val="tx1"/>
                </a:solidFill>
              </a:rPr>
              <a:t>&gt; df([[‘last’, ‘email’]])</a:t>
            </a:r>
          </a:p>
          <a:p>
            <a:pPr marL="342900" indent="-342900" algn="l">
              <a:buClr>
                <a:srgbClr val="0070C0"/>
              </a:buClr>
              <a:buSzPct val="80000"/>
              <a:buFont typeface="Wingdings" pitchFamily="2" charset="2"/>
              <a:buChar char="u"/>
            </a:pPr>
            <a:r>
              <a:rPr lang="en-US" sz="1800" b="1" dirty="0">
                <a:solidFill>
                  <a:schemeClr val="tx1"/>
                </a:solidFill>
              </a:rPr>
              <a:t>We have multiple columns (last and email columns).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CFF08BDA-B5A7-4570-8ABB-E24C2D8A969A}"/>
              </a:ext>
            </a:extLst>
          </p:cNvPr>
          <p:cNvPicPr>
            <a:picLocks noChangeAspect="1"/>
          </p:cNvPicPr>
          <p:nvPr/>
        </p:nvPicPr>
        <p:blipFill>
          <a:blip r:embed="rId4"/>
          <a:stretch>
            <a:fillRect/>
          </a:stretch>
        </p:blipFill>
        <p:spPr>
          <a:xfrm>
            <a:off x="5905500" y="4987769"/>
            <a:ext cx="2781300" cy="876300"/>
          </a:xfrm>
          <a:prstGeom prst="rect">
            <a:avLst/>
          </a:prstGeom>
          <a:ln>
            <a:solidFill>
              <a:srgbClr val="C00000"/>
            </a:solidFill>
          </a:ln>
        </p:spPr>
      </p:pic>
    </p:spTree>
    <p:extLst>
      <p:ext uri="{BB962C8B-B14F-4D97-AF65-F5344CB8AC3E}">
        <p14:creationId xmlns:p14="http://schemas.microsoft.com/office/powerpoint/2010/main" val="34004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Access Multiple Columns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31362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Multiple Columns</a:t>
            </a:r>
          </a:p>
          <a:p>
            <a:pPr marL="342900" indent="-342900" algn="l">
              <a:buClr>
                <a:srgbClr val="0070C0"/>
              </a:buClr>
              <a:buSzPct val="80000"/>
              <a:buFont typeface="Wingdings" pitchFamily="2" charset="2"/>
              <a:buChar char="u"/>
            </a:pPr>
            <a:r>
              <a:rPr lang="en-US" sz="1800" b="1" dirty="0">
                <a:solidFill>
                  <a:schemeClr val="tx1"/>
                </a:solidFill>
              </a:rPr>
              <a:t>We pass a list inside the df[]. So there are two pairs of bracket, df [[‘last’, ‘email’]].</a:t>
            </a:r>
          </a:p>
          <a:p>
            <a:pPr marL="342900" indent="-342900" algn="l">
              <a:buClr>
                <a:srgbClr val="0070C0"/>
              </a:buClr>
              <a:buSzPct val="80000"/>
              <a:buFont typeface="Wingdings" pitchFamily="2" charset="2"/>
              <a:buChar char="u"/>
            </a:pPr>
            <a:r>
              <a:rPr lang="en-US" sz="1800" b="1" dirty="0">
                <a:solidFill>
                  <a:schemeClr val="tx1"/>
                </a:solidFill>
              </a:rPr>
              <a:t>You cannot leave off the inner bracket.</a:t>
            </a:r>
          </a:p>
          <a:p>
            <a:pPr marL="342900" indent="-342900" algn="l">
              <a:buClr>
                <a:srgbClr val="0070C0"/>
              </a:buClr>
              <a:buSzPct val="80000"/>
              <a:buFont typeface="Wingdings" pitchFamily="2" charset="2"/>
              <a:buChar char="u"/>
            </a:pPr>
            <a:r>
              <a:rPr lang="en-US" sz="1800" b="1" dirty="0">
                <a:solidFill>
                  <a:schemeClr val="tx1"/>
                </a:solidFill>
              </a:rPr>
              <a:t>Now, we get a multiple columns. This is no longer a Series.</a:t>
            </a:r>
          </a:p>
          <a:p>
            <a:pPr marL="342900" indent="-342900" algn="l">
              <a:buClr>
                <a:srgbClr val="0070C0"/>
              </a:buClr>
              <a:buSzPct val="80000"/>
              <a:buFont typeface="Wingdings" pitchFamily="2" charset="2"/>
              <a:buChar char="u"/>
            </a:pPr>
            <a:r>
              <a:rPr lang="en-US" sz="1800" b="1" dirty="0">
                <a:solidFill>
                  <a:schemeClr val="tx1"/>
                </a:solidFill>
              </a:rPr>
              <a:t>A Series is a single columns of rows.</a:t>
            </a:r>
          </a:p>
          <a:p>
            <a:pPr marL="342900" indent="-342900" algn="l">
              <a:buClr>
                <a:srgbClr val="0070C0"/>
              </a:buClr>
              <a:buSzPct val="80000"/>
              <a:buFont typeface="Wingdings" pitchFamily="2" charset="2"/>
              <a:buChar char="u"/>
            </a:pPr>
            <a:r>
              <a:rPr lang="en-US" sz="1800" b="1" dirty="0">
                <a:solidFill>
                  <a:schemeClr val="tx1"/>
                </a:solidFill>
              </a:rPr>
              <a:t>When we get the multiple columns, it is another Data Frame. It is not a Series.</a:t>
            </a:r>
          </a:p>
          <a:p>
            <a:pPr marL="342900" indent="-342900" algn="l">
              <a:buClr>
                <a:srgbClr val="0070C0"/>
              </a:buClr>
              <a:buSzPct val="80000"/>
              <a:buFont typeface="Wingdings" pitchFamily="2" charset="2"/>
              <a:buChar char="u"/>
            </a:pPr>
            <a:r>
              <a:rPr lang="en-US" sz="1800" b="1" dirty="0">
                <a:solidFill>
                  <a:schemeClr val="tx1"/>
                </a:solidFill>
              </a:rPr>
              <a:t>The multiple columns selection is filter out the specific columns in the data frame. We filter out the first name column and select the last and email columns. They are data frame.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30836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936CDE-6DA6-4B7B-9EE6-C62AC3B9BCDA}"/>
              </a:ext>
            </a:extLst>
          </p:cNvPr>
          <p:cNvPicPr>
            <a:picLocks noChangeAspect="1"/>
          </p:cNvPicPr>
          <p:nvPr/>
        </p:nvPicPr>
        <p:blipFill>
          <a:blip r:embed="rId2"/>
          <a:stretch>
            <a:fillRect/>
          </a:stretch>
        </p:blipFill>
        <p:spPr>
          <a:xfrm>
            <a:off x="501534" y="2538611"/>
            <a:ext cx="6505575" cy="38004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Access Multiple Columns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0903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Multiple Columns</a:t>
            </a:r>
          </a:p>
          <a:p>
            <a:pPr marL="342900" indent="-342900" algn="l">
              <a:buClr>
                <a:srgbClr val="0070C0"/>
              </a:buClr>
              <a:buSzPct val="80000"/>
              <a:buFont typeface="Wingdings" pitchFamily="2" charset="2"/>
              <a:buChar char="u"/>
            </a:pPr>
            <a:r>
              <a:rPr lang="en-US" sz="1800" b="1" dirty="0">
                <a:solidFill>
                  <a:schemeClr val="tx1"/>
                </a:solidFill>
              </a:rPr>
              <a:t>If we have a lot of columns, we can use ‘</a:t>
            </a:r>
            <a:r>
              <a:rPr lang="en-US" sz="1800" b="1" dirty="0" err="1">
                <a:solidFill>
                  <a:schemeClr val="tx1"/>
                </a:solidFill>
              </a:rPr>
              <a:t>df.columns</a:t>
            </a:r>
            <a:r>
              <a:rPr lang="en-US" sz="1800" b="1" dirty="0">
                <a:solidFill>
                  <a:schemeClr val="tx1"/>
                </a:solidFill>
              </a:rPr>
              <a:t>’ to see all the columns title.</a:t>
            </a:r>
          </a:p>
          <a:p>
            <a:pPr marL="342900" indent="-342900" algn="l">
              <a:buClr>
                <a:srgbClr val="0070C0"/>
              </a:buClr>
              <a:buSzPct val="80000"/>
              <a:buFont typeface="Wingdings" pitchFamily="2" charset="2"/>
              <a:buChar char="u"/>
            </a:pPr>
            <a:r>
              <a:rPr lang="en-US" sz="1800" b="1" dirty="0">
                <a:solidFill>
                  <a:schemeClr val="tx1"/>
                </a:solidFill>
              </a:rPr>
              <a:t>The columns are indexed.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7C045A99-A6F2-4455-9D6C-C1E740D2C49B}"/>
              </a:ext>
            </a:extLst>
          </p:cNvPr>
          <p:cNvPicPr>
            <a:picLocks noChangeAspect="1"/>
          </p:cNvPicPr>
          <p:nvPr/>
        </p:nvPicPr>
        <p:blipFill>
          <a:blip r:embed="rId4"/>
          <a:stretch>
            <a:fillRect/>
          </a:stretch>
        </p:blipFill>
        <p:spPr>
          <a:xfrm>
            <a:off x="4572000" y="3838451"/>
            <a:ext cx="3857625" cy="419100"/>
          </a:xfrm>
          <a:prstGeom prst="rect">
            <a:avLst/>
          </a:prstGeom>
          <a:ln>
            <a:solidFill>
              <a:srgbClr val="C00000"/>
            </a:solidFill>
          </a:ln>
        </p:spPr>
      </p:pic>
    </p:spTree>
    <p:extLst>
      <p:ext uri="{BB962C8B-B14F-4D97-AF65-F5344CB8AC3E}">
        <p14:creationId xmlns:p14="http://schemas.microsoft.com/office/powerpoint/2010/main" val="1177033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Access Rows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2686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Data Frame</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22721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Frame</a:t>
            </a:r>
          </a:p>
          <a:p>
            <a:pPr marL="342900" indent="-342900" algn="l">
              <a:buClr>
                <a:srgbClr val="0070C0"/>
              </a:buClr>
              <a:buSzPct val="80000"/>
              <a:buFont typeface="Wingdings" pitchFamily="2" charset="2"/>
              <a:buChar char="u"/>
            </a:pPr>
            <a:r>
              <a:rPr lang="en-US" sz="1800" dirty="0">
                <a:solidFill>
                  <a:schemeClr val="tx1"/>
                </a:solidFill>
              </a:rPr>
              <a:t>We read csv files into data frame with row and column format.</a:t>
            </a:r>
          </a:p>
          <a:p>
            <a:pPr marL="342900" indent="-342900" algn="l">
              <a:buClr>
                <a:srgbClr val="0070C0"/>
              </a:buClr>
              <a:buSzPct val="80000"/>
              <a:buFont typeface="Wingdings" pitchFamily="2" charset="2"/>
              <a:buChar char="u"/>
            </a:pPr>
            <a:r>
              <a:rPr lang="en-US" sz="1800" dirty="0">
                <a:solidFill>
                  <a:schemeClr val="tx1"/>
                </a:solidFill>
              </a:rPr>
              <a:t>We read the </a:t>
            </a:r>
            <a:r>
              <a:rPr lang="en-US" sz="1800" dirty="0" err="1">
                <a:solidFill>
                  <a:schemeClr val="tx1"/>
                </a:solidFill>
              </a:rPr>
              <a:t>survey_results_public</a:t>
            </a:r>
            <a:r>
              <a:rPr lang="en-US" sz="1800" dirty="0">
                <a:solidFill>
                  <a:schemeClr val="tx1"/>
                </a:solidFill>
              </a:rPr>
              <a:t> and then </a:t>
            </a:r>
            <a:r>
              <a:rPr lang="en-US" sz="1800" dirty="0" err="1">
                <a:solidFill>
                  <a:schemeClr val="tx1"/>
                </a:solidFill>
              </a:rPr>
              <a:t>survery_results_schema</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We then use </a:t>
            </a:r>
            <a:r>
              <a:rPr lang="en-US" sz="1800" dirty="0" err="1">
                <a:solidFill>
                  <a:schemeClr val="tx1"/>
                </a:solidFill>
              </a:rPr>
              <a:t>set_option</a:t>
            </a:r>
            <a:r>
              <a:rPr lang="en-US" sz="1800" dirty="0">
                <a:solidFill>
                  <a:schemeClr val="tx1"/>
                </a:solidFill>
              </a:rPr>
              <a:t> to set the max columns and max rows of display.</a:t>
            </a:r>
          </a:p>
          <a:p>
            <a:pPr marL="342900" indent="-342900" algn="l">
              <a:buClr>
                <a:srgbClr val="0070C0"/>
              </a:buClr>
              <a:buSzPct val="80000"/>
              <a:buFont typeface="Wingdings" pitchFamily="2" charset="2"/>
              <a:buChar char="u"/>
            </a:pPr>
            <a:r>
              <a:rPr lang="en-US" sz="1800" dirty="0">
                <a:solidFill>
                  <a:schemeClr val="tx1"/>
                </a:solidFill>
              </a:rPr>
              <a:t>df is the data frame. We can </a:t>
            </a:r>
            <a:r>
              <a:rPr lang="en-US" sz="1800" dirty="0" err="1">
                <a:solidFill>
                  <a:schemeClr val="tx1"/>
                </a:solidFill>
              </a:rPr>
              <a:t>df.head</a:t>
            </a:r>
            <a:r>
              <a:rPr lang="en-US" sz="1800" dirty="0">
                <a:solidFill>
                  <a:schemeClr val="tx1"/>
                </a:solidFill>
              </a:rPr>
              <a:t>() to return the 5 rows of the data frame. </a:t>
            </a:r>
          </a:p>
          <a:p>
            <a:pPr marL="342900" indent="-342900" algn="l">
              <a:buClr>
                <a:srgbClr val="0070C0"/>
              </a:buClr>
              <a:buSzPct val="80000"/>
              <a:buFont typeface="Wingdings" pitchFamily="2" charset="2"/>
              <a:buChar char="u"/>
            </a:pPr>
            <a:r>
              <a:rPr lang="en-US" sz="1800" dirty="0">
                <a:solidFill>
                  <a:schemeClr val="tx1"/>
                </a:solidFill>
              </a:rPr>
              <a:t>The data frame “Hobbyist”. To see the question of hobbyist, check the </a:t>
            </a:r>
            <a:r>
              <a:rPr lang="en-US" sz="1800" dirty="0" err="1">
                <a:solidFill>
                  <a:schemeClr val="tx1"/>
                </a:solidFill>
              </a:rPr>
              <a:t>survey_results_schema</a:t>
            </a: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Access Rows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7075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Rows</a:t>
            </a:r>
          </a:p>
          <a:p>
            <a:pPr marL="342900" indent="-342900" algn="l">
              <a:buClr>
                <a:srgbClr val="0070C0"/>
              </a:buClr>
              <a:buSzPct val="80000"/>
              <a:buFont typeface="Wingdings" pitchFamily="2" charset="2"/>
              <a:buChar char="u"/>
            </a:pPr>
            <a:r>
              <a:rPr lang="en-US" sz="1800" b="1" dirty="0">
                <a:solidFill>
                  <a:schemeClr val="tx1"/>
                </a:solidFill>
              </a:rPr>
              <a:t>How do we access the rows.</a:t>
            </a:r>
          </a:p>
          <a:p>
            <a:pPr marL="342900" indent="-342900" algn="l">
              <a:buClr>
                <a:srgbClr val="0070C0"/>
              </a:buClr>
              <a:buSzPct val="80000"/>
              <a:buFont typeface="Wingdings" pitchFamily="2" charset="2"/>
              <a:buChar char="u"/>
            </a:pPr>
            <a:r>
              <a:rPr lang="en-US" sz="1800" b="1" dirty="0">
                <a:solidFill>
                  <a:schemeClr val="tx1"/>
                </a:solidFill>
              </a:rPr>
              <a:t>We can use ‘loc’ and ‘</a:t>
            </a:r>
            <a:r>
              <a:rPr lang="en-US" sz="1800" b="1" dirty="0" err="1">
                <a:solidFill>
                  <a:schemeClr val="tx1"/>
                </a:solidFill>
              </a:rPr>
              <a:t>iloc</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First, we look at ‘</a:t>
            </a:r>
            <a:r>
              <a:rPr lang="en-US" sz="1800" b="1" dirty="0" err="1">
                <a:solidFill>
                  <a:schemeClr val="tx1"/>
                </a:solidFill>
              </a:rPr>
              <a:t>iloc</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The ‘</a:t>
            </a:r>
            <a:r>
              <a:rPr lang="en-US" sz="1800" b="1" dirty="0" err="1">
                <a:solidFill>
                  <a:schemeClr val="tx1"/>
                </a:solidFill>
              </a:rPr>
              <a:t>iloc</a:t>
            </a:r>
            <a:r>
              <a:rPr lang="en-US" sz="1800" b="1" dirty="0">
                <a:solidFill>
                  <a:schemeClr val="tx1"/>
                </a:solidFill>
              </a:rPr>
              <a:t>’ allow us  to access rows by integer location.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776453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0E8A1F-F755-496D-A749-8B50E4D367F3}"/>
              </a:ext>
            </a:extLst>
          </p:cNvPr>
          <p:cNvPicPr>
            <a:picLocks noChangeAspect="1"/>
          </p:cNvPicPr>
          <p:nvPr/>
        </p:nvPicPr>
        <p:blipFill>
          <a:blip r:embed="rId2"/>
          <a:stretch>
            <a:fillRect/>
          </a:stretch>
        </p:blipFill>
        <p:spPr>
          <a:xfrm>
            <a:off x="457200" y="2780928"/>
            <a:ext cx="6562725" cy="25717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Access Rows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2963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Rows</a:t>
            </a:r>
          </a:p>
          <a:p>
            <a:pPr marL="342900" indent="-342900" algn="l">
              <a:buClr>
                <a:srgbClr val="0070C0"/>
              </a:buClr>
              <a:buSzPct val="80000"/>
              <a:buFont typeface="Wingdings" pitchFamily="2" charset="2"/>
              <a:buChar char="u"/>
            </a:pPr>
            <a:r>
              <a:rPr lang="en-US" sz="1800" b="1" dirty="0">
                <a:solidFill>
                  <a:schemeClr val="tx1"/>
                </a:solidFill>
              </a:rPr>
              <a:t>If I want to access the first row, we can use </a:t>
            </a:r>
            <a:r>
              <a:rPr lang="en-US" sz="1800" b="1" dirty="0" err="1">
                <a:solidFill>
                  <a:schemeClr val="tx1"/>
                </a:solidFill>
              </a:rPr>
              <a:t>df.iloc</a:t>
            </a:r>
            <a:r>
              <a:rPr lang="en-US" sz="1800" b="1" dirty="0">
                <a:solidFill>
                  <a:schemeClr val="tx1"/>
                </a:solidFill>
              </a:rPr>
              <a:t>[0]. </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df.iloc</a:t>
            </a:r>
            <a:r>
              <a:rPr lang="en-US" sz="1800" b="1" dirty="0">
                <a:solidFill>
                  <a:schemeClr val="tx1"/>
                </a:solidFill>
              </a:rPr>
              <a:t>[0] </a:t>
            </a:r>
          </a:p>
          <a:p>
            <a:pPr marL="342900" indent="-342900" algn="l">
              <a:buClr>
                <a:srgbClr val="0070C0"/>
              </a:buClr>
              <a:buSzPct val="80000"/>
              <a:buFont typeface="Wingdings" pitchFamily="2" charset="2"/>
              <a:buChar char="u"/>
            </a:pPr>
            <a:r>
              <a:rPr lang="en-US" sz="1800" b="1" dirty="0">
                <a:solidFill>
                  <a:schemeClr val="tx1"/>
                </a:solidFill>
              </a:rPr>
              <a:t>Give us the first row.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pic>
        <p:nvPicPr>
          <p:cNvPr id="9" name="Picture 8">
            <a:extLst>
              <a:ext uri="{FF2B5EF4-FFF2-40B4-BE49-F238E27FC236}">
                <a16:creationId xmlns:a16="http://schemas.microsoft.com/office/drawing/2014/main" id="{EE75C2DD-28D8-4CED-A975-338AD9D048AA}"/>
              </a:ext>
            </a:extLst>
          </p:cNvPr>
          <p:cNvPicPr>
            <a:picLocks noChangeAspect="1"/>
          </p:cNvPicPr>
          <p:nvPr/>
        </p:nvPicPr>
        <p:blipFill>
          <a:blip r:embed="rId4"/>
          <a:stretch>
            <a:fillRect/>
          </a:stretch>
        </p:blipFill>
        <p:spPr>
          <a:xfrm>
            <a:off x="4067175" y="4509120"/>
            <a:ext cx="4619625" cy="1143000"/>
          </a:xfrm>
          <a:prstGeom prst="rect">
            <a:avLst/>
          </a:prstGeom>
          <a:ln>
            <a:solidFill>
              <a:srgbClr val="C00000"/>
            </a:solidFill>
          </a:ln>
        </p:spPr>
      </p:pic>
    </p:spTree>
    <p:extLst>
      <p:ext uri="{BB962C8B-B14F-4D97-AF65-F5344CB8AC3E}">
        <p14:creationId xmlns:p14="http://schemas.microsoft.com/office/powerpoint/2010/main" val="147199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AEB64B-F684-4495-B39B-229E25E30B27}"/>
              </a:ext>
            </a:extLst>
          </p:cNvPr>
          <p:cNvPicPr>
            <a:picLocks noChangeAspect="1"/>
          </p:cNvPicPr>
          <p:nvPr/>
        </p:nvPicPr>
        <p:blipFill>
          <a:blip r:embed="rId2"/>
          <a:stretch>
            <a:fillRect/>
          </a:stretch>
        </p:blipFill>
        <p:spPr>
          <a:xfrm>
            <a:off x="447452" y="2904113"/>
            <a:ext cx="6543675" cy="29813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Access Rows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4228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Rows</a:t>
            </a:r>
          </a:p>
          <a:p>
            <a:pPr marL="342900" indent="-342900" algn="l">
              <a:buClr>
                <a:srgbClr val="0070C0"/>
              </a:buClr>
              <a:buSzPct val="80000"/>
              <a:buFont typeface="Wingdings" pitchFamily="2" charset="2"/>
              <a:buChar char="u"/>
            </a:pPr>
            <a:r>
              <a:rPr lang="en-US" sz="1800" b="1" dirty="0">
                <a:solidFill>
                  <a:schemeClr val="tx1"/>
                </a:solidFill>
              </a:rPr>
              <a:t>If we want to access multiple rows, we need extra brackets for a list of rows.</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df.iloc</a:t>
            </a:r>
            <a:r>
              <a:rPr lang="en-US" sz="1800" b="1" dirty="0">
                <a:solidFill>
                  <a:schemeClr val="tx1"/>
                </a:solidFill>
              </a:rPr>
              <a:t>[[0, 1]]</a:t>
            </a:r>
          </a:p>
          <a:p>
            <a:pPr marL="342900" indent="-342900" algn="l">
              <a:buClr>
                <a:srgbClr val="0070C0"/>
              </a:buClr>
              <a:buSzPct val="80000"/>
              <a:buFont typeface="Wingdings" pitchFamily="2" charset="2"/>
              <a:buChar char="u"/>
            </a:pPr>
            <a:r>
              <a:rPr lang="en-US" sz="1800" b="1" dirty="0">
                <a:solidFill>
                  <a:schemeClr val="tx1"/>
                </a:solidFill>
              </a:rPr>
              <a:t>Now, we got the first two rows of data.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232BC9C6-AB24-4781-879A-6466D43F180C}"/>
              </a:ext>
            </a:extLst>
          </p:cNvPr>
          <p:cNvPicPr>
            <a:picLocks noChangeAspect="1"/>
          </p:cNvPicPr>
          <p:nvPr/>
        </p:nvPicPr>
        <p:blipFill>
          <a:blip r:embed="rId4"/>
          <a:stretch>
            <a:fillRect/>
          </a:stretch>
        </p:blipFill>
        <p:spPr>
          <a:xfrm>
            <a:off x="3851920" y="4490001"/>
            <a:ext cx="4657725" cy="2162175"/>
          </a:xfrm>
          <a:prstGeom prst="rect">
            <a:avLst/>
          </a:prstGeom>
          <a:ln>
            <a:solidFill>
              <a:srgbClr val="C00000"/>
            </a:solidFill>
          </a:ln>
        </p:spPr>
      </p:pic>
    </p:spTree>
    <p:extLst>
      <p:ext uri="{BB962C8B-B14F-4D97-AF65-F5344CB8AC3E}">
        <p14:creationId xmlns:p14="http://schemas.microsoft.com/office/powerpoint/2010/main" val="309347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Access Rows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0480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Rows</a:t>
            </a:r>
          </a:p>
          <a:p>
            <a:pPr marL="342900" indent="-342900" algn="l">
              <a:buClr>
                <a:srgbClr val="0070C0"/>
              </a:buClr>
              <a:buSzPct val="80000"/>
              <a:buFont typeface="Wingdings" pitchFamily="2" charset="2"/>
              <a:buChar char="u"/>
            </a:pPr>
            <a:r>
              <a:rPr lang="en-US" sz="1800" b="1" dirty="0">
                <a:solidFill>
                  <a:schemeClr val="tx1"/>
                </a:solidFill>
              </a:rPr>
              <a:t>We have inner list bracket inside the </a:t>
            </a:r>
            <a:r>
              <a:rPr lang="en-US" sz="1800" b="1" dirty="0" err="1">
                <a:solidFill>
                  <a:schemeClr val="tx1"/>
                </a:solidFill>
              </a:rPr>
              <a:t>df.iloc</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Now, we got the multiple rows of </a:t>
            </a:r>
            <a:r>
              <a:rPr lang="en-US" sz="1800" b="1" dirty="0" err="1">
                <a:solidFill>
                  <a:schemeClr val="tx1"/>
                </a:solidFill>
              </a:rPr>
              <a:t>iloc</a:t>
            </a:r>
            <a:r>
              <a:rPr lang="en-US"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293169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2.5 Access Multiple Rows and Columns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12900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F78305-E34E-45AF-B1CA-B3DA25805541}"/>
              </a:ext>
            </a:extLst>
          </p:cNvPr>
          <p:cNvPicPr>
            <a:picLocks noChangeAspect="1"/>
          </p:cNvPicPr>
          <p:nvPr/>
        </p:nvPicPr>
        <p:blipFill>
          <a:blip r:embed="rId2"/>
          <a:stretch>
            <a:fillRect/>
          </a:stretch>
        </p:blipFill>
        <p:spPr>
          <a:xfrm>
            <a:off x="611560" y="3003119"/>
            <a:ext cx="6600825" cy="25812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2.5 Access Multiple Rows and Columns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5239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Multiple Rows and Columns</a:t>
            </a:r>
          </a:p>
          <a:p>
            <a:pPr marL="342900" indent="-342900" algn="l">
              <a:buClr>
                <a:srgbClr val="0070C0"/>
              </a:buClr>
              <a:buSzPct val="80000"/>
              <a:buFont typeface="Wingdings" pitchFamily="2" charset="2"/>
              <a:buChar char="u"/>
            </a:pPr>
            <a:r>
              <a:rPr lang="en-US" sz="1800" b="1" dirty="0">
                <a:solidFill>
                  <a:schemeClr val="tx1"/>
                </a:solidFill>
              </a:rPr>
              <a:t>We can pass in row as the first argument and column at the second argument.</a:t>
            </a:r>
          </a:p>
          <a:p>
            <a:pPr marL="342900" indent="-342900" algn="l">
              <a:buClr>
                <a:srgbClr val="0070C0"/>
              </a:buClr>
              <a:buSzPct val="80000"/>
              <a:buFont typeface="Wingdings" pitchFamily="2" charset="2"/>
              <a:buChar char="u"/>
            </a:pPr>
            <a:r>
              <a:rPr lang="en-US" sz="1800" b="1" dirty="0">
                <a:solidFill>
                  <a:schemeClr val="tx1"/>
                </a:solidFill>
              </a:rPr>
              <a:t>The </a:t>
            </a:r>
            <a:r>
              <a:rPr lang="en-US" sz="1800" b="1" dirty="0" err="1">
                <a:solidFill>
                  <a:schemeClr val="tx1"/>
                </a:solidFill>
              </a:rPr>
              <a:t>iloc</a:t>
            </a:r>
            <a:r>
              <a:rPr lang="en-US" sz="1800" b="1" dirty="0">
                <a:solidFill>
                  <a:schemeClr val="tx1"/>
                </a:solidFill>
              </a:rPr>
              <a:t>() only take the integer as the index. Row index and columns indexes are started from 0.</a:t>
            </a:r>
          </a:p>
          <a:p>
            <a:pPr marL="342900" indent="-342900" algn="l">
              <a:buClr>
                <a:srgbClr val="0070C0"/>
              </a:buClr>
              <a:buSzPct val="80000"/>
              <a:buFont typeface="Wingdings" pitchFamily="2" charset="2"/>
              <a:buChar char="u"/>
            </a:pPr>
            <a:r>
              <a:rPr lang="en-US" sz="1800" b="1" dirty="0">
                <a:solidFill>
                  <a:schemeClr val="tx1"/>
                </a:solidFill>
              </a:rPr>
              <a:t>The loc is used for string index.</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DC02503D-D7E1-4502-A7C8-61E71AE49816}"/>
              </a:ext>
            </a:extLst>
          </p:cNvPr>
          <p:cNvPicPr>
            <a:picLocks noChangeAspect="1"/>
          </p:cNvPicPr>
          <p:nvPr/>
        </p:nvPicPr>
        <p:blipFill>
          <a:blip r:embed="rId4"/>
          <a:stretch>
            <a:fillRect/>
          </a:stretch>
        </p:blipFill>
        <p:spPr>
          <a:xfrm>
            <a:off x="3841576" y="4736594"/>
            <a:ext cx="4690864" cy="1176919"/>
          </a:xfrm>
          <a:prstGeom prst="rect">
            <a:avLst/>
          </a:prstGeom>
          <a:ln>
            <a:solidFill>
              <a:srgbClr val="C00000"/>
            </a:solidFill>
          </a:ln>
        </p:spPr>
      </p:pic>
    </p:spTree>
    <p:extLst>
      <p:ext uri="{BB962C8B-B14F-4D97-AF65-F5344CB8AC3E}">
        <p14:creationId xmlns:p14="http://schemas.microsoft.com/office/powerpoint/2010/main" val="2148787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2.6 Use Label for Rows and Columns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4296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Use Label for Rows and Columns</a:t>
            </a:r>
            <a:endParaRPr lang="zh-TW" altLang="en-US" b="1" dirty="0">
              <a:solidFill>
                <a:srgbClr val="FFFF00"/>
              </a:solidFill>
            </a:endParaRPr>
          </a:p>
        </p:txBody>
      </p:sp>
      <p:sp>
        <p:nvSpPr>
          <p:cNvPr id="3" name="副標題 2"/>
          <p:cNvSpPr>
            <a:spLocks noGrp="1"/>
          </p:cNvSpPr>
          <p:nvPr>
            <p:ph type="subTitle" idx="1"/>
          </p:nvPr>
        </p:nvSpPr>
        <p:spPr>
          <a:xfrm>
            <a:off x="501534" y="1372850"/>
            <a:ext cx="8185266" cy="2056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Multiple Rows and Columns</a:t>
            </a:r>
          </a:p>
          <a:p>
            <a:pPr marL="342900" indent="-342900" algn="l">
              <a:buClr>
                <a:srgbClr val="0070C0"/>
              </a:buClr>
              <a:buSzPct val="80000"/>
              <a:buFont typeface="Wingdings" pitchFamily="2" charset="2"/>
              <a:buChar char="u"/>
            </a:pPr>
            <a:r>
              <a:rPr lang="en-US" sz="1800" b="1" dirty="0">
                <a:solidFill>
                  <a:schemeClr val="tx1"/>
                </a:solidFill>
              </a:rPr>
              <a:t>&gt; df </a:t>
            </a:r>
          </a:p>
          <a:p>
            <a:pPr marL="342900" indent="-342900" algn="l">
              <a:buClr>
                <a:srgbClr val="0070C0"/>
              </a:buClr>
              <a:buSzPct val="80000"/>
              <a:buFont typeface="Wingdings" pitchFamily="2" charset="2"/>
              <a:buChar char="u"/>
            </a:pPr>
            <a:r>
              <a:rPr lang="en-US" sz="1800" b="1" dirty="0">
                <a:solidFill>
                  <a:schemeClr val="tx1"/>
                </a:solidFill>
              </a:rPr>
              <a:t>See all the row and columns</a:t>
            </a:r>
          </a:p>
          <a:p>
            <a:pPr marL="342900" indent="-342900" algn="l">
              <a:buClr>
                <a:srgbClr val="0070C0"/>
              </a:buClr>
              <a:buSzPct val="80000"/>
              <a:buFont typeface="Wingdings" pitchFamily="2" charset="2"/>
              <a:buChar char="u"/>
            </a:pPr>
            <a:r>
              <a:rPr lang="en-US" sz="1800" b="1" dirty="0">
                <a:solidFill>
                  <a:schemeClr val="tx1"/>
                </a:solidFill>
              </a:rPr>
              <a:t>Row was label by (0, 1, 2, …)</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df.loc</a:t>
            </a:r>
            <a:r>
              <a:rPr lang="en-US" sz="1800" b="1" dirty="0">
                <a:solidFill>
                  <a:schemeClr val="tx1"/>
                </a:solidFill>
              </a:rPr>
              <a:t>[0] </a:t>
            </a:r>
          </a:p>
          <a:p>
            <a:pPr marL="342900" indent="-342900" algn="l">
              <a:buClr>
                <a:srgbClr val="0070C0"/>
              </a:buClr>
              <a:buSzPct val="80000"/>
              <a:buFont typeface="Wingdings" pitchFamily="2" charset="2"/>
              <a:buChar char="u"/>
            </a:pPr>
            <a:r>
              <a:rPr lang="en-US" sz="1800" b="1" dirty="0">
                <a:solidFill>
                  <a:schemeClr val="tx1"/>
                </a:solidFill>
              </a:rPr>
              <a:t>Will display the first row.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2112524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Use Label for Rows and Columns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3889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Multiple Rows and Columns</a:t>
            </a:r>
          </a:p>
          <a:p>
            <a:pPr marL="342900" indent="-342900" algn="l">
              <a:buClr>
                <a:srgbClr val="0070C0"/>
              </a:buClr>
              <a:buSzPct val="80000"/>
              <a:buFont typeface="Wingdings" pitchFamily="2" charset="2"/>
              <a:buChar char="u"/>
            </a:pPr>
            <a:r>
              <a:rPr lang="en-US" sz="1800" b="1" dirty="0">
                <a:solidFill>
                  <a:schemeClr val="tx1"/>
                </a:solidFill>
              </a:rPr>
              <a:t>If we want to access multiple rows and columns by label, we can use:</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df.loc</a:t>
            </a:r>
            <a:r>
              <a:rPr lang="en-US" sz="1800" b="1" dirty="0">
                <a:solidFill>
                  <a:schemeClr val="tx1"/>
                </a:solidFill>
              </a:rPr>
              <a:t>[[0, 1], [‘last’, ‘email’].</a:t>
            </a:r>
          </a:p>
          <a:p>
            <a:pPr marL="342900" indent="-342900" algn="l">
              <a:buClr>
                <a:srgbClr val="0070C0"/>
              </a:buClr>
              <a:buSzPct val="80000"/>
              <a:buFont typeface="Wingdings" pitchFamily="2" charset="2"/>
              <a:buChar char="u"/>
            </a:pPr>
            <a:r>
              <a:rPr lang="en-US" sz="1800" b="1" dirty="0">
                <a:solidFill>
                  <a:schemeClr val="tx1"/>
                </a:solidFill>
              </a:rPr>
              <a:t>The row index are given by the label ‘0’, ‘1’, and etc.</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pic>
        <p:nvPicPr>
          <p:cNvPr id="9" name="Picture 8">
            <a:extLst>
              <a:ext uri="{FF2B5EF4-FFF2-40B4-BE49-F238E27FC236}">
                <a16:creationId xmlns:a16="http://schemas.microsoft.com/office/drawing/2014/main" id="{E9257385-3BB4-490E-B064-C58566309F68}"/>
              </a:ext>
            </a:extLst>
          </p:cNvPr>
          <p:cNvPicPr>
            <a:picLocks noChangeAspect="1"/>
          </p:cNvPicPr>
          <p:nvPr/>
        </p:nvPicPr>
        <p:blipFill>
          <a:blip r:embed="rId3"/>
          <a:stretch>
            <a:fillRect/>
          </a:stretch>
        </p:blipFill>
        <p:spPr>
          <a:xfrm>
            <a:off x="501534" y="2882879"/>
            <a:ext cx="6562725" cy="2952750"/>
          </a:xfrm>
          <a:prstGeom prst="rect">
            <a:avLst/>
          </a:prstGeom>
          <a:ln>
            <a:solidFill>
              <a:srgbClr val="C00000"/>
            </a:solidFill>
          </a:ln>
        </p:spPr>
      </p:pic>
      <p:pic>
        <p:nvPicPr>
          <p:cNvPr id="10" name="Picture 9">
            <a:extLst>
              <a:ext uri="{FF2B5EF4-FFF2-40B4-BE49-F238E27FC236}">
                <a16:creationId xmlns:a16="http://schemas.microsoft.com/office/drawing/2014/main" id="{FCA1933A-6C0B-49FB-AFB4-1EC3FFEC47ED}"/>
              </a:ext>
            </a:extLst>
          </p:cNvPr>
          <p:cNvPicPr>
            <a:picLocks noChangeAspect="1"/>
          </p:cNvPicPr>
          <p:nvPr/>
        </p:nvPicPr>
        <p:blipFill>
          <a:blip r:embed="rId4"/>
          <a:stretch>
            <a:fillRect/>
          </a:stretch>
        </p:blipFill>
        <p:spPr>
          <a:xfrm>
            <a:off x="4427984" y="4313301"/>
            <a:ext cx="4499992" cy="2043049"/>
          </a:xfrm>
          <a:prstGeom prst="rect">
            <a:avLst/>
          </a:prstGeom>
          <a:ln>
            <a:solidFill>
              <a:srgbClr val="C00000"/>
            </a:solidFill>
          </a:ln>
        </p:spPr>
      </p:pic>
    </p:spTree>
    <p:extLst>
      <p:ext uri="{BB962C8B-B14F-4D97-AF65-F5344CB8AC3E}">
        <p14:creationId xmlns:p14="http://schemas.microsoft.com/office/powerpoint/2010/main" val="4022263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Use Label for Rows and Columns</a:t>
            </a:r>
            <a:endParaRPr lang="zh-TW" altLang="en-US" b="1" dirty="0">
              <a:solidFill>
                <a:srgbClr val="FFFF00"/>
              </a:solidFill>
            </a:endParaRPr>
          </a:p>
        </p:txBody>
      </p:sp>
      <p:sp>
        <p:nvSpPr>
          <p:cNvPr id="3" name="副標題 2"/>
          <p:cNvSpPr>
            <a:spLocks noGrp="1"/>
          </p:cNvSpPr>
          <p:nvPr>
            <p:ph type="subTitle" idx="1"/>
          </p:nvPr>
        </p:nvSpPr>
        <p:spPr>
          <a:xfrm>
            <a:off x="501534" y="1372850"/>
            <a:ext cx="8185266" cy="17681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Multiple Rows and Columns</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df.iloc</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Is for integer location.</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df.loc</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Is for label location access. The row indexes are label by the data frame.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54707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Data Frame</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10480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Frame</a:t>
            </a:r>
          </a:p>
          <a:p>
            <a:pPr marL="342900" indent="-342900" algn="l">
              <a:buClr>
                <a:srgbClr val="0070C0"/>
              </a:buClr>
              <a:buSzPct val="80000"/>
              <a:buFont typeface="Wingdings" pitchFamily="2" charset="2"/>
              <a:buChar char="u"/>
            </a:pPr>
            <a:r>
              <a:rPr lang="en-US" sz="1800" dirty="0">
                <a:solidFill>
                  <a:schemeClr val="tx1"/>
                </a:solidFill>
              </a:rPr>
              <a:t>We can use Python to store the JSON format dictionary data.</a:t>
            </a:r>
          </a:p>
          <a:p>
            <a:pPr marL="342900" indent="-342900" algn="l">
              <a:buClr>
                <a:srgbClr val="0070C0"/>
              </a:buClr>
              <a:buSzPct val="80000"/>
              <a:buFont typeface="Wingdings" pitchFamily="2" charset="2"/>
              <a:buChar char="u"/>
            </a:pPr>
            <a:r>
              <a:rPr lang="en-US" sz="1800" dirty="0">
                <a:solidFill>
                  <a:schemeClr val="tx1"/>
                </a:solidFill>
              </a:rPr>
              <a:t>The key is the columns and the values are the rows.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CF643178-84D5-48F8-A77F-6C1BCF6B73BC}"/>
              </a:ext>
            </a:extLst>
          </p:cNvPr>
          <p:cNvPicPr>
            <a:picLocks noChangeAspect="1"/>
          </p:cNvPicPr>
          <p:nvPr/>
        </p:nvPicPr>
        <p:blipFill>
          <a:blip r:embed="rId3"/>
          <a:stretch>
            <a:fillRect/>
          </a:stretch>
        </p:blipFill>
        <p:spPr>
          <a:xfrm>
            <a:off x="1547664" y="2490487"/>
            <a:ext cx="5504706" cy="3993610"/>
          </a:xfrm>
          <a:prstGeom prst="rect">
            <a:avLst/>
          </a:prstGeom>
          <a:ln>
            <a:solidFill>
              <a:srgbClr val="C00000"/>
            </a:solidFill>
          </a:ln>
        </p:spPr>
      </p:pic>
    </p:spTree>
    <p:extLst>
      <p:ext uri="{BB962C8B-B14F-4D97-AF65-F5344CB8AC3E}">
        <p14:creationId xmlns:p14="http://schemas.microsoft.com/office/powerpoint/2010/main" val="1605162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2.7 Dataset Value Counts for Column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70997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tabLst>
                <a:tab pos="4686300" algn="l"/>
              </a:tabLst>
            </a:pPr>
            <a:r>
              <a:rPr lang="en-US" altLang="zh-TW" b="1" dirty="0">
                <a:solidFill>
                  <a:srgbClr val="FFFF00"/>
                </a:solidFill>
              </a:rPr>
              <a:t>2.7 Dataset Value Counts for Column</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8320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CVS Dataset</a:t>
            </a:r>
          </a:p>
          <a:p>
            <a:pPr marL="342900" indent="-342900" algn="l">
              <a:buClr>
                <a:srgbClr val="0070C0"/>
              </a:buClr>
              <a:buSzPct val="80000"/>
              <a:buFont typeface="Wingdings" pitchFamily="2" charset="2"/>
              <a:buChar char="u"/>
            </a:pPr>
            <a:r>
              <a:rPr lang="en-US" sz="1800" b="1" dirty="0">
                <a:solidFill>
                  <a:schemeClr val="tx1"/>
                </a:solidFill>
              </a:rPr>
              <a:t>&gt; df[‘Hobbyist’].</a:t>
            </a:r>
            <a:r>
              <a:rPr lang="en-US" sz="1800" b="1" dirty="0" err="1">
                <a:solidFill>
                  <a:schemeClr val="tx1"/>
                </a:solidFill>
              </a:rPr>
              <a:t>value_count</a:t>
            </a:r>
            <a:r>
              <a:rPr lang="en-US"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31</a:t>
            </a:fld>
            <a:endParaRPr lang="zh-TW" altLang="en-US"/>
          </a:p>
        </p:txBody>
      </p:sp>
      <p:pic>
        <p:nvPicPr>
          <p:cNvPr id="9" name="Picture 8">
            <a:extLst>
              <a:ext uri="{FF2B5EF4-FFF2-40B4-BE49-F238E27FC236}">
                <a16:creationId xmlns:a16="http://schemas.microsoft.com/office/drawing/2014/main" id="{4838F1E6-2804-4B34-8CE4-7DC8F5EC1A98}"/>
              </a:ext>
            </a:extLst>
          </p:cNvPr>
          <p:cNvPicPr>
            <a:picLocks noChangeAspect="1"/>
          </p:cNvPicPr>
          <p:nvPr/>
        </p:nvPicPr>
        <p:blipFill>
          <a:blip r:embed="rId3"/>
          <a:stretch>
            <a:fillRect/>
          </a:stretch>
        </p:blipFill>
        <p:spPr>
          <a:xfrm>
            <a:off x="1524000" y="2468265"/>
            <a:ext cx="4953000" cy="2447925"/>
          </a:xfrm>
          <a:prstGeom prst="rect">
            <a:avLst/>
          </a:prstGeom>
          <a:ln>
            <a:solidFill>
              <a:srgbClr val="C00000"/>
            </a:solidFill>
          </a:ln>
        </p:spPr>
      </p:pic>
    </p:spTree>
    <p:extLst>
      <p:ext uri="{BB962C8B-B14F-4D97-AF65-F5344CB8AC3E}">
        <p14:creationId xmlns:p14="http://schemas.microsoft.com/office/powerpoint/2010/main" val="3893479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tabLst>
                <a:tab pos="4686300" algn="l"/>
              </a:tabLst>
            </a:pPr>
            <a:r>
              <a:rPr lang="en-US" altLang="zh-TW" b="1" dirty="0">
                <a:solidFill>
                  <a:srgbClr val="FFFF00"/>
                </a:solidFill>
              </a:rPr>
              <a:t>2.7 Dataset Value Counts for Column</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8320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CVS Dataset</a:t>
            </a:r>
          </a:p>
          <a:p>
            <a:pPr marL="342900" indent="-342900" algn="l">
              <a:buClr>
                <a:srgbClr val="0070C0"/>
              </a:buClr>
              <a:buSzPct val="80000"/>
              <a:buFont typeface="Wingdings" pitchFamily="2" charset="2"/>
              <a:buChar char="u"/>
            </a:pPr>
            <a:r>
              <a:rPr lang="en-US" sz="1800" b="1" dirty="0">
                <a:solidFill>
                  <a:schemeClr val="tx1"/>
                </a:solidFill>
              </a:rPr>
              <a:t>Display the </a:t>
            </a:r>
            <a:r>
              <a:rPr lang="en-US" sz="1800" b="1" dirty="0" err="1">
                <a:solidFill>
                  <a:schemeClr val="tx1"/>
                </a:solidFill>
              </a:rPr>
              <a:t>value_counts</a:t>
            </a:r>
            <a:r>
              <a:rPr lang="en-US" sz="1800" b="1" dirty="0">
                <a:solidFill>
                  <a:schemeClr val="tx1"/>
                </a:solidFill>
              </a:rPr>
              <a:t>(). We can plot the output really easy.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78D1123C-F23A-41EF-95DE-00DC6C23BE13}"/>
              </a:ext>
            </a:extLst>
          </p:cNvPr>
          <p:cNvPicPr>
            <a:picLocks noChangeAspect="1"/>
          </p:cNvPicPr>
          <p:nvPr/>
        </p:nvPicPr>
        <p:blipFill>
          <a:blip r:embed="rId3"/>
          <a:stretch>
            <a:fillRect/>
          </a:stretch>
        </p:blipFill>
        <p:spPr>
          <a:xfrm>
            <a:off x="924950" y="2427096"/>
            <a:ext cx="7215212" cy="3114937"/>
          </a:xfrm>
          <a:prstGeom prst="rect">
            <a:avLst/>
          </a:prstGeom>
          <a:ln>
            <a:solidFill>
              <a:srgbClr val="C00000"/>
            </a:solidFill>
          </a:ln>
        </p:spPr>
      </p:pic>
    </p:spTree>
    <p:extLst>
      <p:ext uri="{BB962C8B-B14F-4D97-AF65-F5344CB8AC3E}">
        <p14:creationId xmlns:p14="http://schemas.microsoft.com/office/powerpoint/2010/main" val="814378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2.8 Dataset </a:t>
            </a:r>
            <a:r>
              <a:rPr lang="en-US" altLang="zh-TW" sz="4800" b="1" dirty="0" err="1">
                <a:solidFill>
                  <a:srgbClr val="FFFF00"/>
                </a:solidFill>
              </a:rPr>
              <a:t>iloc</a:t>
            </a:r>
            <a:r>
              <a:rPr lang="en-US" altLang="zh-TW" sz="4800" b="1" dirty="0">
                <a:solidFill>
                  <a:srgbClr val="FFFF00"/>
                </a:solidFill>
              </a:rPr>
              <a:t> and loc</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17833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Dataset </a:t>
            </a:r>
            <a:r>
              <a:rPr lang="en-US" altLang="zh-TW" b="1" dirty="0" err="1">
                <a:solidFill>
                  <a:srgbClr val="FFFF00"/>
                </a:solidFill>
              </a:rPr>
              <a:t>iloc</a:t>
            </a:r>
            <a:r>
              <a:rPr lang="en-US" altLang="zh-TW" b="1" dirty="0">
                <a:solidFill>
                  <a:srgbClr val="FFFF00"/>
                </a:solidFill>
              </a:rPr>
              <a:t> and loc</a:t>
            </a:r>
            <a:endParaRPr lang="zh-TW" altLang="en-US" b="1" dirty="0">
              <a:solidFill>
                <a:srgbClr val="FFFF00"/>
              </a:solidFill>
            </a:endParaRPr>
          </a:p>
        </p:txBody>
      </p:sp>
      <p:sp>
        <p:nvSpPr>
          <p:cNvPr id="3" name="副標題 2"/>
          <p:cNvSpPr>
            <a:spLocks noGrp="1"/>
          </p:cNvSpPr>
          <p:nvPr>
            <p:ph type="subTitle" idx="1"/>
          </p:nvPr>
        </p:nvSpPr>
        <p:spPr>
          <a:xfrm>
            <a:off x="501534" y="1372850"/>
            <a:ext cx="8185266" cy="26322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CVS Dataset</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df.shape</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See how many rows and columns (88883 x 85)</a:t>
            </a:r>
          </a:p>
          <a:p>
            <a:pPr marL="342900" indent="-342900" algn="l">
              <a:buClr>
                <a:srgbClr val="0070C0"/>
              </a:buClr>
              <a:buSzPct val="80000"/>
              <a:buFont typeface="Wingdings" pitchFamily="2" charset="2"/>
              <a:buChar char="u"/>
            </a:pPr>
            <a:r>
              <a:rPr lang="en-US" sz="1800" b="1" dirty="0">
                <a:solidFill>
                  <a:schemeClr val="tx1"/>
                </a:solidFill>
              </a:rPr>
              <a:t>&gt; df[‘Hobbyist’]</a:t>
            </a:r>
          </a:p>
          <a:p>
            <a:pPr marL="342900" indent="-342900" algn="l">
              <a:buClr>
                <a:srgbClr val="0070C0"/>
              </a:buClr>
              <a:buSzPct val="80000"/>
              <a:buFont typeface="Wingdings" pitchFamily="2" charset="2"/>
              <a:buChar char="u"/>
            </a:pPr>
            <a:r>
              <a:rPr lang="en-US" sz="1800" b="1" dirty="0">
                <a:solidFill>
                  <a:schemeClr val="tx1"/>
                </a:solidFill>
              </a:rPr>
              <a:t>See the ‘Hobbyist’ columns.</a:t>
            </a:r>
          </a:p>
          <a:p>
            <a:pPr marL="342900" indent="-342900" algn="l">
              <a:buClr>
                <a:srgbClr val="0070C0"/>
              </a:buClr>
              <a:buSzPct val="80000"/>
              <a:buFont typeface="Wingdings" pitchFamily="2" charset="2"/>
              <a:buChar char="u"/>
            </a:pPr>
            <a:r>
              <a:rPr lang="en-US" sz="1800" b="1" dirty="0">
                <a:solidFill>
                  <a:schemeClr val="tx1"/>
                </a:solidFill>
              </a:rPr>
              <a:t>&gt; df[‘Hobbyist].</a:t>
            </a:r>
            <a:r>
              <a:rPr lang="en-US" sz="1800" b="1" dirty="0" err="1">
                <a:solidFill>
                  <a:schemeClr val="tx1"/>
                </a:solidFill>
              </a:rPr>
              <a:t>value_counts</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Yes    71257</a:t>
            </a:r>
          </a:p>
          <a:p>
            <a:pPr marL="342900" indent="-342900" algn="l">
              <a:buClr>
                <a:srgbClr val="0070C0"/>
              </a:buClr>
              <a:buSzPct val="80000"/>
              <a:buFont typeface="Wingdings" pitchFamily="2" charset="2"/>
              <a:buChar char="u"/>
            </a:pPr>
            <a:r>
              <a:rPr lang="en-US" sz="1800" b="1" dirty="0">
                <a:solidFill>
                  <a:schemeClr val="tx1"/>
                </a:solidFill>
              </a:rPr>
              <a:t>&gt;&gt; No    17626</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a:p>
        </p:txBody>
      </p:sp>
    </p:spTree>
    <p:extLst>
      <p:ext uri="{BB962C8B-B14F-4D97-AF65-F5344CB8AC3E}">
        <p14:creationId xmlns:p14="http://schemas.microsoft.com/office/powerpoint/2010/main" val="1538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Dataset </a:t>
            </a:r>
            <a:r>
              <a:rPr lang="en-US" altLang="zh-TW" b="1" dirty="0" err="1">
                <a:solidFill>
                  <a:srgbClr val="FFFF00"/>
                </a:solidFill>
              </a:rPr>
              <a:t>iloc</a:t>
            </a:r>
            <a:r>
              <a:rPr lang="en-US" altLang="zh-TW" b="1" dirty="0">
                <a:solidFill>
                  <a:srgbClr val="FFFF00"/>
                </a:solidFill>
              </a:rPr>
              <a:t> and loc</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8320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CVS Dataset</a:t>
            </a:r>
          </a:p>
          <a:p>
            <a:pPr marL="342900" indent="-342900" algn="l">
              <a:buClr>
                <a:srgbClr val="0070C0"/>
              </a:buClr>
              <a:buSzPct val="80000"/>
              <a:buFont typeface="Wingdings" pitchFamily="2" charset="2"/>
              <a:buChar char="u"/>
            </a:pPr>
            <a:r>
              <a:rPr lang="en-US" sz="1800" b="1" dirty="0">
                <a:solidFill>
                  <a:schemeClr val="tx1"/>
                </a:solidFill>
              </a:rPr>
              <a:t>We process dataset by </a:t>
            </a:r>
            <a:r>
              <a:rPr lang="en-US" sz="1800" b="1" dirty="0" err="1">
                <a:solidFill>
                  <a:schemeClr val="tx1"/>
                </a:solidFill>
              </a:rPr>
              <a:t>iloc</a:t>
            </a:r>
            <a:r>
              <a:rPr lang="en-US" sz="1800" b="1" dirty="0">
                <a:solidFill>
                  <a:schemeClr val="tx1"/>
                </a:solidFill>
              </a:rPr>
              <a:t>() and loc()</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35</a:t>
            </a:fld>
            <a:endParaRPr lang="zh-TW" altLang="en-US"/>
          </a:p>
        </p:txBody>
      </p:sp>
      <p:pic>
        <p:nvPicPr>
          <p:cNvPr id="7" name="Picture 6">
            <a:extLst>
              <a:ext uri="{FF2B5EF4-FFF2-40B4-BE49-F238E27FC236}">
                <a16:creationId xmlns:a16="http://schemas.microsoft.com/office/drawing/2014/main" id="{DB9C06AE-4C33-4B23-9134-C54C8D3EEDC2}"/>
              </a:ext>
            </a:extLst>
          </p:cNvPr>
          <p:cNvPicPr>
            <a:picLocks noChangeAspect="1"/>
          </p:cNvPicPr>
          <p:nvPr/>
        </p:nvPicPr>
        <p:blipFill>
          <a:blip r:embed="rId3"/>
          <a:stretch>
            <a:fillRect/>
          </a:stretch>
        </p:blipFill>
        <p:spPr>
          <a:xfrm>
            <a:off x="1331640" y="2458333"/>
            <a:ext cx="5610225" cy="2628900"/>
          </a:xfrm>
          <a:prstGeom prst="rect">
            <a:avLst/>
          </a:prstGeom>
          <a:ln>
            <a:solidFill>
              <a:srgbClr val="C00000"/>
            </a:solidFill>
          </a:ln>
        </p:spPr>
      </p:pic>
    </p:spTree>
    <p:extLst>
      <p:ext uri="{BB962C8B-B14F-4D97-AF65-F5344CB8AC3E}">
        <p14:creationId xmlns:p14="http://schemas.microsoft.com/office/powerpoint/2010/main" val="4145409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Dataset </a:t>
            </a:r>
            <a:r>
              <a:rPr lang="en-US" altLang="zh-TW" b="1" dirty="0" err="1">
                <a:solidFill>
                  <a:srgbClr val="FFFF00"/>
                </a:solidFill>
              </a:rPr>
              <a:t>iloc</a:t>
            </a:r>
            <a:r>
              <a:rPr lang="en-US" altLang="zh-TW" b="1" dirty="0">
                <a:solidFill>
                  <a:srgbClr val="FFFF00"/>
                </a:solidFill>
              </a:rPr>
              <a:t> and loc</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8320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CVS Dataset</a:t>
            </a:r>
          </a:p>
          <a:p>
            <a:pPr marL="342900" indent="-342900" algn="l">
              <a:buClr>
                <a:srgbClr val="0070C0"/>
              </a:buClr>
              <a:buSzPct val="80000"/>
              <a:buFont typeface="Wingdings" pitchFamily="2" charset="2"/>
              <a:buChar char="u"/>
            </a:pPr>
            <a:r>
              <a:rPr lang="en-US" sz="1800" b="1" dirty="0">
                <a:solidFill>
                  <a:schemeClr val="tx1"/>
                </a:solidFill>
              </a:rPr>
              <a:t>Display the result: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36</a:t>
            </a:fld>
            <a:endParaRPr lang="zh-TW" altLang="en-US"/>
          </a:p>
        </p:txBody>
      </p:sp>
      <p:pic>
        <p:nvPicPr>
          <p:cNvPr id="8" name="Picture 7">
            <a:extLst>
              <a:ext uri="{FF2B5EF4-FFF2-40B4-BE49-F238E27FC236}">
                <a16:creationId xmlns:a16="http://schemas.microsoft.com/office/drawing/2014/main" id="{F1224FF0-F285-4BEB-86C0-2CF69C92C0A5}"/>
              </a:ext>
            </a:extLst>
          </p:cNvPr>
          <p:cNvPicPr>
            <a:picLocks noChangeAspect="1"/>
          </p:cNvPicPr>
          <p:nvPr/>
        </p:nvPicPr>
        <p:blipFill>
          <a:blip r:embed="rId3"/>
          <a:stretch>
            <a:fillRect/>
          </a:stretch>
        </p:blipFill>
        <p:spPr>
          <a:xfrm>
            <a:off x="654736" y="2414396"/>
            <a:ext cx="7834527" cy="2581676"/>
          </a:xfrm>
          <a:prstGeom prst="rect">
            <a:avLst/>
          </a:prstGeom>
          <a:ln>
            <a:solidFill>
              <a:srgbClr val="C00000"/>
            </a:solidFill>
          </a:ln>
        </p:spPr>
      </p:pic>
    </p:spTree>
    <p:extLst>
      <p:ext uri="{BB962C8B-B14F-4D97-AF65-F5344CB8AC3E}">
        <p14:creationId xmlns:p14="http://schemas.microsoft.com/office/powerpoint/2010/main" val="3918936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 Dataset loc Range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945244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Dataset loc Range</a:t>
            </a:r>
            <a:endParaRPr lang="zh-TW" altLang="en-US" b="1" dirty="0">
              <a:solidFill>
                <a:srgbClr val="FFFF00"/>
              </a:solidFill>
            </a:endParaRPr>
          </a:p>
        </p:txBody>
      </p:sp>
      <p:sp>
        <p:nvSpPr>
          <p:cNvPr id="3" name="副標題 2"/>
          <p:cNvSpPr>
            <a:spLocks noGrp="1"/>
          </p:cNvSpPr>
          <p:nvPr>
            <p:ph type="subTitle" idx="1"/>
          </p:nvPr>
        </p:nvSpPr>
        <p:spPr>
          <a:xfrm>
            <a:off x="501534" y="1372850"/>
            <a:ext cx="8185266" cy="11200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CVS Dataset by loc range</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df.columns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df.loc</a:t>
            </a:r>
            <a:r>
              <a:rPr lang="en-US" sz="1800" b="1" dirty="0">
                <a:solidFill>
                  <a:schemeClr val="tx1"/>
                </a:solidFill>
              </a:rPr>
              <a:t> (0:2, ‘</a:t>
            </a:r>
            <a:r>
              <a:rPr lang="en-US" sz="1800" b="1" dirty="0" err="1">
                <a:solidFill>
                  <a:schemeClr val="tx1"/>
                </a:solidFill>
              </a:rPr>
              <a:t>Repondent</a:t>
            </a:r>
            <a:r>
              <a:rPr lang="en-US" sz="1800" b="1" dirty="0">
                <a:solidFill>
                  <a:schemeClr val="tx1"/>
                </a:solidFill>
              </a:rPr>
              <a:t>’:’Hobbyist’)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38</a:t>
            </a:fld>
            <a:endParaRPr lang="zh-TW" altLang="en-US"/>
          </a:p>
        </p:txBody>
      </p:sp>
    </p:spTree>
    <p:extLst>
      <p:ext uri="{BB962C8B-B14F-4D97-AF65-F5344CB8AC3E}">
        <p14:creationId xmlns:p14="http://schemas.microsoft.com/office/powerpoint/2010/main" val="715034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Dataset loc Range</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8320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CVS Dataset</a:t>
            </a:r>
          </a:p>
          <a:p>
            <a:pPr marL="342900" indent="-342900" algn="l">
              <a:buClr>
                <a:srgbClr val="0070C0"/>
              </a:buClr>
              <a:buSzPct val="80000"/>
              <a:buFont typeface="Wingdings" pitchFamily="2" charset="2"/>
              <a:buChar char="u"/>
            </a:pPr>
            <a:r>
              <a:rPr lang="en-US" sz="1800" b="1" dirty="0">
                <a:solidFill>
                  <a:schemeClr val="tx1"/>
                </a:solidFill>
              </a:rPr>
              <a:t>We process range by label by loc()</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39</a:t>
            </a:fld>
            <a:endParaRPr lang="zh-TW" altLang="en-US"/>
          </a:p>
        </p:txBody>
      </p:sp>
      <p:pic>
        <p:nvPicPr>
          <p:cNvPr id="8" name="Picture 7">
            <a:extLst>
              <a:ext uri="{FF2B5EF4-FFF2-40B4-BE49-F238E27FC236}">
                <a16:creationId xmlns:a16="http://schemas.microsoft.com/office/drawing/2014/main" id="{8B49179D-3403-41A2-A114-5B857BC5CFB6}"/>
              </a:ext>
            </a:extLst>
          </p:cNvPr>
          <p:cNvPicPr>
            <a:picLocks noChangeAspect="1"/>
          </p:cNvPicPr>
          <p:nvPr/>
        </p:nvPicPr>
        <p:blipFill>
          <a:blip r:embed="rId3"/>
          <a:stretch>
            <a:fillRect/>
          </a:stretch>
        </p:blipFill>
        <p:spPr>
          <a:xfrm>
            <a:off x="1835696" y="2414768"/>
            <a:ext cx="4924425" cy="2733675"/>
          </a:xfrm>
          <a:prstGeom prst="rect">
            <a:avLst/>
          </a:prstGeom>
          <a:ln>
            <a:solidFill>
              <a:srgbClr val="C00000"/>
            </a:solidFill>
          </a:ln>
        </p:spPr>
      </p:pic>
    </p:spTree>
    <p:extLst>
      <p:ext uri="{BB962C8B-B14F-4D97-AF65-F5344CB8AC3E}">
        <p14:creationId xmlns:p14="http://schemas.microsoft.com/office/powerpoint/2010/main" val="312405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Data Frame</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10480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Frame</a:t>
            </a:r>
          </a:p>
          <a:p>
            <a:pPr marL="342900" indent="-342900" algn="l">
              <a:buClr>
                <a:srgbClr val="0070C0"/>
              </a:buClr>
              <a:buSzPct val="80000"/>
              <a:buFont typeface="Wingdings" pitchFamily="2" charset="2"/>
              <a:buChar char="u"/>
            </a:pPr>
            <a:r>
              <a:rPr lang="en-US" sz="1800" dirty="0">
                <a:solidFill>
                  <a:schemeClr val="tx1"/>
                </a:solidFill>
              </a:rPr>
              <a:t>To print the values (rows data), use key to access the column.</a:t>
            </a:r>
          </a:p>
          <a:p>
            <a:pPr marL="342900" indent="-342900" algn="l">
              <a:buClr>
                <a:srgbClr val="0070C0"/>
              </a:buClr>
              <a:buSzPct val="80000"/>
              <a:buFont typeface="Wingdings" pitchFamily="2" charset="2"/>
              <a:buChar char="u"/>
            </a:pPr>
            <a:r>
              <a:rPr lang="en-US" sz="1800" dirty="0">
                <a:solidFill>
                  <a:schemeClr val="tx1"/>
                </a:solidFill>
              </a:rPr>
              <a:t>&gt; people[‘email’]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600A6651-D457-4719-9B60-0E7A1E775582}"/>
              </a:ext>
            </a:extLst>
          </p:cNvPr>
          <p:cNvPicPr>
            <a:picLocks noChangeAspect="1"/>
          </p:cNvPicPr>
          <p:nvPr/>
        </p:nvPicPr>
        <p:blipFill>
          <a:blip r:embed="rId3"/>
          <a:stretch>
            <a:fillRect/>
          </a:stretch>
        </p:blipFill>
        <p:spPr>
          <a:xfrm>
            <a:off x="505106" y="2497123"/>
            <a:ext cx="4633838" cy="3782992"/>
          </a:xfrm>
          <a:prstGeom prst="rect">
            <a:avLst/>
          </a:prstGeom>
          <a:ln>
            <a:solidFill>
              <a:srgbClr val="C00000"/>
            </a:solidFill>
          </a:ln>
        </p:spPr>
      </p:pic>
      <p:pic>
        <p:nvPicPr>
          <p:cNvPr id="8" name="Picture 7">
            <a:extLst>
              <a:ext uri="{FF2B5EF4-FFF2-40B4-BE49-F238E27FC236}">
                <a16:creationId xmlns:a16="http://schemas.microsoft.com/office/drawing/2014/main" id="{938504FD-BCBB-4AA5-83BA-2957311BB6B3}"/>
              </a:ext>
            </a:extLst>
          </p:cNvPr>
          <p:cNvPicPr>
            <a:picLocks noChangeAspect="1"/>
          </p:cNvPicPr>
          <p:nvPr/>
        </p:nvPicPr>
        <p:blipFill>
          <a:blip r:embed="rId4"/>
          <a:stretch>
            <a:fillRect/>
          </a:stretch>
        </p:blipFill>
        <p:spPr>
          <a:xfrm>
            <a:off x="3276600" y="2630420"/>
            <a:ext cx="5410200" cy="990600"/>
          </a:xfrm>
          <a:prstGeom prst="rect">
            <a:avLst/>
          </a:prstGeom>
          <a:ln>
            <a:solidFill>
              <a:srgbClr val="C00000"/>
            </a:solidFill>
          </a:ln>
        </p:spPr>
      </p:pic>
    </p:spTree>
    <p:extLst>
      <p:ext uri="{BB962C8B-B14F-4D97-AF65-F5344CB8AC3E}">
        <p14:creationId xmlns:p14="http://schemas.microsoft.com/office/powerpoint/2010/main" val="3404284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2.9 Dataset loc Range</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8320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Process CVS Dataset</a:t>
            </a:r>
          </a:p>
          <a:p>
            <a:pPr marL="342900" indent="-342900" algn="l">
              <a:buClr>
                <a:srgbClr val="0070C0"/>
              </a:buClr>
              <a:buSzPct val="80000"/>
              <a:buFont typeface="Wingdings" pitchFamily="2" charset="2"/>
              <a:buChar char="u"/>
            </a:pPr>
            <a:r>
              <a:rPr lang="en-US" sz="1800" b="1" dirty="0">
                <a:solidFill>
                  <a:schemeClr val="tx1"/>
                </a:solidFill>
              </a:rPr>
              <a:t>Display the result: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40</a:t>
            </a:fld>
            <a:endParaRPr lang="zh-TW" altLang="en-US"/>
          </a:p>
        </p:txBody>
      </p:sp>
      <p:pic>
        <p:nvPicPr>
          <p:cNvPr id="7" name="Picture 6">
            <a:extLst>
              <a:ext uri="{FF2B5EF4-FFF2-40B4-BE49-F238E27FC236}">
                <a16:creationId xmlns:a16="http://schemas.microsoft.com/office/drawing/2014/main" id="{FF4DC6FB-B875-4D9F-8A38-DD8540FB45B0}"/>
              </a:ext>
            </a:extLst>
          </p:cNvPr>
          <p:cNvPicPr>
            <a:picLocks noChangeAspect="1"/>
          </p:cNvPicPr>
          <p:nvPr/>
        </p:nvPicPr>
        <p:blipFill>
          <a:blip r:embed="rId3"/>
          <a:stretch>
            <a:fillRect/>
          </a:stretch>
        </p:blipFill>
        <p:spPr>
          <a:xfrm>
            <a:off x="1169876" y="2354962"/>
            <a:ext cx="6804248" cy="4096988"/>
          </a:xfrm>
          <a:prstGeom prst="rect">
            <a:avLst/>
          </a:prstGeom>
          <a:ln>
            <a:solidFill>
              <a:srgbClr val="C00000"/>
            </a:solidFill>
          </a:ln>
        </p:spPr>
      </p:pic>
    </p:spTree>
    <p:extLst>
      <p:ext uri="{BB962C8B-B14F-4D97-AF65-F5344CB8AC3E}">
        <p14:creationId xmlns:p14="http://schemas.microsoft.com/office/powerpoint/2010/main" val="201874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Parse JSON into Row/Column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7277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F02CF2-21E5-4254-8463-3D779E0943C5}"/>
              </a:ext>
            </a:extLst>
          </p:cNvPr>
          <p:cNvPicPr>
            <a:picLocks noChangeAspect="1"/>
          </p:cNvPicPr>
          <p:nvPr/>
        </p:nvPicPr>
        <p:blipFill>
          <a:blip r:embed="rId2"/>
          <a:stretch>
            <a:fillRect/>
          </a:stretch>
        </p:blipFill>
        <p:spPr>
          <a:xfrm>
            <a:off x="521377" y="2342387"/>
            <a:ext cx="4247379" cy="38949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2.1 Parse JSON into Row/Column</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7600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Frame: &gt; import pandas as pd</a:t>
            </a:r>
          </a:p>
          <a:p>
            <a:pPr marL="342900" indent="-342900" algn="l">
              <a:buClr>
                <a:srgbClr val="0070C0"/>
              </a:buClr>
              <a:buSzPct val="80000"/>
              <a:buFont typeface="Wingdings" pitchFamily="2" charset="2"/>
              <a:buChar char="u"/>
            </a:pPr>
            <a:r>
              <a:rPr lang="en-US" sz="1800" b="1" dirty="0">
                <a:solidFill>
                  <a:schemeClr val="tx1"/>
                </a:solidFill>
              </a:rPr>
              <a:t>&gt; df = </a:t>
            </a:r>
            <a:r>
              <a:rPr lang="en-US" sz="1800" b="1" dirty="0" err="1">
                <a:solidFill>
                  <a:schemeClr val="tx1"/>
                </a:solidFill>
              </a:rPr>
              <a:t>pd.DataFrame</a:t>
            </a:r>
            <a:r>
              <a:rPr lang="en-US" sz="1800" b="1" dirty="0">
                <a:solidFill>
                  <a:schemeClr val="tx1"/>
                </a:solidFill>
              </a:rPr>
              <a:t> (people)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F5C37508-23B8-462D-9917-379533E76AE9}"/>
              </a:ext>
            </a:extLst>
          </p:cNvPr>
          <p:cNvPicPr>
            <a:picLocks noChangeAspect="1"/>
          </p:cNvPicPr>
          <p:nvPr/>
        </p:nvPicPr>
        <p:blipFill>
          <a:blip r:embed="rId4"/>
          <a:stretch>
            <a:fillRect/>
          </a:stretch>
        </p:blipFill>
        <p:spPr>
          <a:xfrm>
            <a:off x="3419872" y="2592706"/>
            <a:ext cx="5391150" cy="1876425"/>
          </a:xfrm>
          <a:prstGeom prst="rect">
            <a:avLst/>
          </a:prstGeom>
          <a:ln>
            <a:solidFill>
              <a:srgbClr val="C00000"/>
            </a:solidFill>
          </a:ln>
        </p:spPr>
      </p:pic>
    </p:spTree>
    <p:extLst>
      <p:ext uri="{BB962C8B-B14F-4D97-AF65-F5344CB8AC3E}">
        <p14:creationId xmlns:p14="http://schemas.microsoft.com/office/powerpoint/2010/main" val="51409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F02CF2-21E5-4254-8463-3D779E0943C5}"/>
              </a:ext>
            </a:extLst>
          </p:cNvPr>
          <p:cNvPicPr>
            <a:picLocks noChangeAspect="1"/>
          </p:cNvPicPr>
          <p:nvPr/>
        </p:nvPicPr>
        <p:blipFill>
          <a:blip r:embed="rId2"/>
          <a:stretch>
            <a:fillRect/>
          </a:stretch>
        </p:blipFill>
        <p:spPr>
          <a:xfrm>
            <a:off x="521130" y="2819787"/>
            <a:ext cx="3906854" cy="358265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2.1 Parse JSON into Row/Column</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0483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Frame: </a:t>
            </a:r>
          </a:p>
          <a:p>
            <a:pPr marL="342900" indent="-342900" algn="l">
              <a:buClr>
                <a:srgbClr val="0070C0"/>
              </a:buClr>
              <a:buSzPct val="80000"/>
              <a:buFont typeface="Wingdings" pitchFamily="2" charset="2"/>
              <a:buChar char="u"/>
            </a:pPr>
            <a:r>
              <a:rPr lang="en-US" sz="1800" b="1" dirty="0" err="1">
                <a:solidFill>
                  <a:schemeClr val="tx1"/>
                </a:solidFill>
              </a:rPr>
              <a:t>DataFrame</a:t>
            </a:r>
            <a:r>
              <a:rPr lang="en-US" sz="1800" b="1" dirty="0">
                <a:solidFill>
                  <a:schemeClr val="tx1"/>
                </a:solidFill>
              </a:rPr>
              <a:t> can parse the JSON key-value format into row/column.</a:t>
            </a:r>
          </a:p>
          <a:p>
            <a:pPr marL="342900" indent="-342900" algn="l">
              <a:buClr>
                <a:srgbClr val="0070C0"/>
              </a:buClr>
              <a:buSzPct val="80000"/>
              <a:buFont typeface="Wingdings" pitchFamily="2" charset="2"/>
              <a:buChar char="u"/>
            </a:pPr>
            <a:r>
              <a:rPr lang="en-US" sz="1800" b="1" dirty="0">
                <a:solidFill>
                  <a:schemeClr val="tx1"/>
                </a:solidFill>
              </a:rPr>
              <a:t>We also have the index 0, 1, 2 on the left.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F5C37508-23B8-462D-9917-379533E76AE9}"/>
              </a:ext>
            </a:extLst>
          </p:cNvPr>
          <p:cNvPicPr>
            <a:picLocks noChangeAspect="1"/>
          </p:cNvPicPr>
          <p:nvPr/>
        </p:nvPicPr>
        <p:blipFill>
          <a:blip r:embed="rId4"/>
          <a:stretch>
            <a:fillRect/>
          </a:stretch>
        </p:blipFill>
        <p:spPr>
          <a:xfrm>
            <a:off x="3295650" y="2996952"/>
            <a:ext cx="5391150" cy="1876425"/>
          </a:xfrm>
          <a:prstGeom prst="rect">
            <a:avLst/>
          </a:prstGeom>
          <a:ln>
            <a:solidFill>
              <a:srgbClr val="C00000"/>
            </a:solidFill>
          </a:ln>
        </p:spPr>
      </p:pic>
    </p:spTree>
    <p:extLst>
      <p:ext uri="{BB962C8B-B14F-4D97-AF65-F5344CB8AC3E}">
        <p14:creationId xmlns:p14="http://schemas.microsoft.com/office/powerpoint/2010/main" val="260074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 Access Value of Data Frame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2627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C74F76-04B0-4AA2-AEE7-01586F2DC30A}"/>
              </a:ext>
            </a:extLst>
          </p:cNvPr>
          <p:cNvPicPr>
            <a:picLocks noChangeAspect="1"/>
          </p:cNvPicPr>
          <p:nvPr/>
        </p:nvPicPr>
        <p:blipFill>
          <a:blip r:embed="rId2"/>
          <a:stretch>
            <a:fillRect/>
          </a:stretch>
        </p:blipFill>
        <p:spPr>
          <a:xfrm>
            <a:off x="501534" y="3494513"/>
            <a:ext cx="5710042" cy="295655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Access Value of Data Frame</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723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Access the Value of Data Frame:</a:t>
            </a:r>
          </a:p>
          <a:p>
            <a:pPr marL="342900" indent="-342900" algn="l">
              <a:buClr>
                <a:srgbClr val="0070C0"/>
              </a:buClr>
              <a:buSzPct val="80000"/>
              <a:buFont typeface="Wingdings" pitchFamily="2" charset="2"/>
              <a:buChar char="u"/>
            </a:pPr>
            <a:r>
              <a:rPr lang="en-US" sz="1800" b="1" dirty="0">
                <a:solidFill>
                  <a:schemeClr val="tx1"/>
                </a:solidFill>
              </a:rPr>
              <a:t>We can access the Values of single column just like the key of dictionary in JSON format.</a:t>
            </a:r>
          </a:p>
          <a:p>
            <a:pPr marL="342900" indent="-342900" algn="l">
              <a:buClr>
                <a:srgbClr val="0070C0"/>
              </a:buClr>
              <a:buSzPct val="80000"/>
              <a:buFont typeface="Wingdings" pitchFamily="2" charset="2"/>
              <a:buChar char="u"/>
            </a:pPr>
            <a:r>
              <a:rPr lang="en-US" sz="1800" b="1" dirty="0">
                <a:solidFill>
                  <a:schemeClr val="tx1"/>
                </a:solidFill>
              </a:rPr>
              <a:t>&gt; print (df[‘email’])</a:t>
            </a:r>
          </a:p>
          <a:p>
            <a:pPr marL="342900" indent="-342900" algn="l">
              <a:buClr>
                <a:srgbClr val="0070C0"/>
              </a:buClr>
              <a:buSzPct val="80000"/>
              <a:buFont typeface="Wingdings" pitchFamily="2" charset="2"/>
              <a:buChar char="u"/>
            </a:pPr>
            <a:r>
              <a:rPr lang="en-US" sz="1800" b="1" dirty="0">
                <a:solidFill>
                  <a:schemeClr val="tx1"/>
                </a:solidFill>
              </a:rPr>
              <a:t>That is not access by key. That is access by column of data frame.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https://www.youtube.com/watch?v=zmdjNSmRXF4&amp;list=PL-osiE80TeTsWmV9i9c58mdDCSskIFdDS&amp;index=2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72C9E46C-4F69-499D-BA77-0401A74C7FA6}"/>
              </a:ext>
            </a:extLst>
          </p:cNvPr>
          <p:cNvPicPr>
            <a:picLocks noChangeAspect="1"/>
          </p:cNvPicPr>
          <p:nvPr/>
        </p:nvPicPr>
        <p:blipFill>
          <a:blip r:embed="rId4"/>
          <a:stretch>
            <a:fillRect/>
          </a:stretch>
        </p:blipFill>
        <p:spPr>
          <a:xfrm>
            <a:off x="4427984" y="4592315"/>
            <a:ext cx="2886075" cy="1143000"/>
          </a:xfrm>
          <a:prstGeom prst="rect">
            <a:avLst/>
          </a:prstGeom>
          <a:ln>
            <a:solidFill>
              <a:srgbClr val="C00000"/>
            </a:solidFill>
          </a:ln>
        </p:spPr>
      </p:pic>
    </p:spTree>
    <p:extLst>
      <p:ext uri="{BB962C8B-B14F-4D97-AF65-F5344CB8AC3E}">
        <p14:creationId xmlns:p14="http://schemas.microsoft.com/office/powerpoint/2010/main" val="21747363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2063</Words>
  <Application>Microsoft Office PowerPoint</Application>
  <PresentationFormat>On-screen Show (4:3)</PresentationFormat>
  <Paragraphs>276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Office 佈景主題</vt:lpstr>
      <vt:lpstr>2 Data Frame</vt:lpstr>
      <vt:lpstr>2 Data Frame</vt:lpstr>
      <vt:lpstr>2 Data Frame</vt:lpstr>
      <vt:lpstr>2 Data Frame</vt:lpstr>
      <vt:lpstr>2.1 Parse JSON into Row/Column</vt:lpstr>
      <vt:lpstr>2.1 Parse JSON into Row/Column</vt:lpstr>
      <vt:lpstr>2.1 Parse JSON into Row/Column</vt:lpstr>
      <vt:lpstr>2.2 Access Value of Data Frame</vt:lpstr>
      <vt:lpstr>2.2 Access Value of Data Frame</vt:lpstr>
      <vt:lpstr>2.2 Access Value of Data Frame</vt:lpstr>
      <vt:lpstr>2.2 Access Value of Data Frame</vt:lpstr>
      <vt:lpstr>2.2 Access Value of Data Frame</vt:lpstr>
      <vt:lpstr>2.2 Access Value of Data Frame</vt:lpstr>
      <vt:lpstr>2.2 Access Value of Data Frame</vt:lpstr>
      <vt:lpstr>2.3 Access Multiple Columns</vt:lpstr>
      <vt:lpstr>2.3 Access Multiple Columns</vt:lpstr>
      <vt:lpstr>2.3 Access Multiple Columns</vt:lpstr>
      <vt:lpstr>2.3 Access Multiple Columns</vt:lpstr>
      <vt:lpstr>2.4 Access Rows</vt:lpstr>
      <vt:lpstr>2.4 Access Rows</vt:lpstr>
      <vt:lpstr>2.4 Access Rows</vt:lpstr>
      <vt:lpstr>2.4 Access Rows</vt:lpstr>
      <vt:lpstr>2.4 Access Rows</vt:lpstr>
      <vt:lpstr>2.5 Access Multiple Rows and Columns</vt:lpstr>
      <vt:lpstr>2.5 Access Multiple Rows and Columns</vt:lpstr>
      <vt:lpstr>2.6 Use Label for Rows and Columns</vt:lpstr>
      <vt:lpstr>2.6 Use Label for Rows and Columns</vt:lpstr>
      <vt:lpstr>2.6 Use Label for Rows and Columns</vt:lpstr>
      <vt:lpstr>2.6 Use Label for Rows and Columns</vt:lpstr>
      <vt:lpstr>2.7 Dataset Value Counts for Column</vt:lpstr>
      <vt:lpstr>2.7 Dataset Value Counts for Column</vt:lpstr>
      <vt:lpstr>2.7 Dataset Value Counts for Column</vt:lpstr>
      <vt:lpstr>2.8 Dataset iloc and loc</vt:lpstr>
      <vt:lpstr>2.8 Dataset iloc and loc</vt:lpstr>
      <vt:lpstr>2.8 Dataset iloc and loc</vt:lpstr>
      <vt:lpstr>2.8 Dataset iloc and loc</vt:lpstr>
      <vt:lpstr>2.9 Dataset loc Range</vt:lpstr>
      <vt:lpstr>2.9 Dataset loc Range</vt:lpstr>
      <vt:lpstr>2.9 Dataset loc Range</vt:lpstr>
      <vt:lpstr>2.9 Dataset loc Range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506</cp:revision>
  <cp:lastPrinted>2019-06-14T06:46:21Z</cp:lastPrinted>
  <dcterms:created xsi:type="dcterms:W3CDTF">2018-09-28T16:40:41Z</dcterms:created>
  <dcterms:modified xsi:type="dcterms:W3CDTF">2020-05-19T19:38:14Z</dcterms:modified>
</cp:coreProperties>
</file>