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63" r:id="rId3"/>
    <p:sldId id="280" r:id="rId4"/>
    <p:sldId id="276" r:id="rId5"/>
    <p:sldId id="279" r:id="rId6"/>
    <p:sldId id="282" r:id="rId7"/>
    <p:sldId id="283" r:id="rId8"/>
    <p:sldId id="281" r:id="rId9"/>
    <p:sldId id="284" r:id="rId10"/>
    <p:sldId id="286" r:id="rId11"/>
    <p:sldId id="285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8" r:id="rId23"/>
    <p:sldId id="297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259" r:id="rId32"/>
  </p:sldIdLst>
  <p:sldSz cx="9144000" cy="6858000" type="screen4x3"/>
  <p:notesSz cx="7010400" cy="92964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41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9XjRYFkkyw&amp;list=PL-osiE80TeTsWmV9i9c58mdDCSskIFdDS&amp;index=3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youtube.com/watch?v=W9XjRYFkkyw&amp;list=PL-osiE80TeTsWmV9i9c58mdDCSskIFdDS&amp;index=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9XjRYFkkyw&amp;list=PL-osiE80TeTsWmV9i9c58mdDCSskIFdDS&amp;index=3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youtube.com/watch?v=W9XjRYFkkyw&amp;list=PL-osiE80TeTsWmV9i9c58mdDCSskIFdDS&amp;index=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9XjRYFkkyw&amp;list=PL-osiE80TeTsWmV9i9c58mdDCSskIFdDS&amp;index=3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youtube.com/watch?v=W9XjRYFkkyw&amp;list=PL-osiE80TeTsWmV9i9c58mdDCSskIFdDS&amp;index=3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youtube.com/watch?v=W9XjRYFkkyw&amp;list=PL-osiE80TeTsWmV9i9c58mdDCSskIFdDS&amp;index=3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W9XjRYFkkyw&amp;list=PL-osiE80TeTsWmV9i9c58mdDCSskIFdDS&amp;index=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youtube.com/watch?v=W9XjRYFkkyw&amp;list=PL-osiE80TeTsWmV9i9c58mdDCSskIFdDS&amp;index=3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youtube.com/watch?v=W9XjRYFkkyw&amp;list=PL-osiE80TeTsWmV9i9c58mdDCSskIFdDS&amp;index=3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youtube.com/watch?v=W9XjRYFkkyw&amp;list=PL-osiE80TeTsWmV9i9c58mdDCSskIFdDS&amp;index=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9XjRYFkkyw&amp;list=PL-osiE80TeTsWmV9i9c58mdDCSskIFdDS&amp;index=3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www.youtube.com/watch?v=W9XjRYFkkyw&amp;list=PL-osiE80TeTsWmV9i9c58mdDCSskIFdDS&amp;index=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www.youtube.com/watch?v=W9XjRYFkkyw&amp;list=PL-osiE80TeTsWmV9i9c58mdDCSskIFdDS&amp;index=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www.youtube.com/watch?v=W9XjRYFkkyw&amp;list=PL-osiE80TeTsWmV9i9c58mdDCSskIFdDS&amp;index=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9XjRYFkkyw&amp;list=PL-osiE80TeTsWmV9i9c58mdDCSskIFdDS&amp;index=3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www.youtube.com/watch?v=W9XjRYFkkyw&amp;list=PL-osiE80TeTsWmV9i9c58mdDCSskIFdDS&amp;index=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W9XjRYFkkyw&amp;list=PL-osiE80TeTsWmV9i9c58mdDCSskIFdDS&amp;index=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W9XjRYFkkyw&amp;list=PL-osiE80TeTsWmV9i9c58mdDCSskIFdDS&amp;index=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W9XjRYFkkyw&amp;list=PL-osiE80TeTsWmV9i9c58mdDCSskIFdDS&amp;index=3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W9XjRYFkkyw&amp;list=PL-osiE80TeTsWmV9i9c58mdDCSskIFdDS&amp;index=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 Index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3.3 Use loc with Email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012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3.3 Use loc with Email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15520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Why this is so important for us?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email address give us an unique identifier for our row.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use </a:t>
            </a:r>
            <a:r>
              <a:rPr lang="en-US" sz="1800" b="1" dirty="0" err="1">
                <a:solidFill>
                  <a:schemeClr val="tx1"/>
                </a:solidFill>
              </a:rPr>
              <a:t>df.loc</a:t>
            </a:r>
            <a:r>
              <a:rPr lang="en-US" sz="1800" b="1" dirty="0">
                <a:solidFill>
                  <a:schemeClr val="tx1"/>
                </a:solidFill>
              </a:rPr>
              <a:t> () to search for the data frame by label.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indexes are the labels for the rows. Before, we use the default range index but now, we can find a specific row by email address.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https://www.youtube.com/watch?v=W9XjRYFkkyw&amp;list=PL-osiE80TeTsWmV9i9c58mdDCSskIFdDS&amp;index=3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2701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3.3 Use loc with Email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16241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Use loc with Email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Before:</a:t>
            </a:r>
            <a:br>
              <a:rPr lang="en-US" sz="1800" b="1" dirty="0">
                <a:solidFill>
                  <a:schemeClr val="tx1"/>
                </a:solidFill>
              </a:rPr>
            </a:br>
            <a:r>
              <a:rPr lang="en-US" sz="1800" b="1" dirty="0">
                <a:solidFill>
                  <a:schemeClr val="tx1"/>
                </a:solidFill>
              </a:rPr>
              <a:t>&gt; </a:t>
            </a:r>
            <a:r>
              <a:rPr lang="en-US" sz="1800" b="1" dirty="0" err="1">
                <a:solidFill>
                  <a:schemeClr val="tx1"/>
                </a:solidFill>
              </a:rPr>
              <a:t>df.loc</a:t>
            </a:r>
            <a:r>
              <a:rPr lang="en-US" sz="1800" b="1" dirty="0">
                <a:solidFill>
                  <a:schemeClr val="tx1"/>
                </a:solidFill>
              </a:rPr>
              <a:t>[0]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Now: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</a:t>
            </a:r>
            <a:r>
              <a:rPr lang="en-US" sz="1800" b="1" dirty="0" err="1">
                <a:solidFill>
                  <a:schemeClr val="tx1"/>
                </a:solidFill>
              </a:rPr>
              <a:t>df.loc</a:t>
            </a:r>
            <a:r>
              <a:rPr lang="en-US" sz="1800" b="1" dirty="0">
                <a:solidFill>
                  <a:schemeClr val="tx1"/>
                </a:solidFill>
              </a:rPr>
              <a:t> [‘CoretMSchafer@gmail.com’]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https://www.youtube.com/watch?v=W9XjRYFkkyw&amp;list=PL-osiE80TeTsWmV9i9c58mdDCSskIFdDS&amp;index=3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6962E9-6DEF-4B8E-BF48-32DDAB45F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34" y="3247803"/>
            <a:ext cx="3895725" cy="8763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2A03DF-6799-4B12-9E50-4BE6256A56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160" y="4374954"/>
            <a:ext cx="8143875" cy="14287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66071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3.3 Use loc with Email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111019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Use loc with Email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Find the last name column with email address (row).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</a:t>
            </a:r>
            <a:r>
              <a:rPr lang="en-US" sz="1800" b="1" dirty="0" err="1">
                <a:solidFill>
                  <a:schemeClr val="tx1"/>
                </a:solidFill>
              </a:rPr>
              <a:t>df.loc</a:t>
            </a:r>
            <a:r>
              <a:rPr lang="en-US" sz="1800" b="1" dirty="0">
                <a:solidFill>
                  <a:schemeClr val="tx1"/>
                </a:solidFill>
              </a:rPr>
              <a:t> [‘CoretMSchafer@gmail.com’, ‘last’]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https://www.youtube.com/watch?v=W9XjRYFkkyw&amp;list=PL-osiE80TeTsWmV9i9c58mdDCSskIFdDS&amp;index=3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794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3.3 Use loc with Email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111019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Use loc with Email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Find the last name column with email address (row).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</a:t>
            </a:r>
            <a:r>
              <a:rPr lang="en-US" sz="1800" b="1" dirty="0" err="1">
                <a:solidFill>
                  <a:schemeClr val="tx1"/>
                </a:solidFill>
              </a:rPr>
              <a:t>df.loc</a:t>
            </a:r>
            <a:r>
              <a:rPr lang="en-US" sz="1800" b="1" dirty="0">
                <a:solidFill>
                  <a:schemeClr val="tx1"/>
                </a:solidFill>
              </a:rPr>
              <a:t> [‘CoretMSchafer@gmail.com’, ‘last’]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https://www.youtube.com/watch?v=W9XjRYFkkyw&amp;list=PL-osiE80TeTsWmV9i9c58mdDCSskIFdDS&amp;index=3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55FED7-C036-4B61-A8A4-9AAF0F571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579403"/>
            <a:ext cx="4581525" cy="15049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24D615-CBDB-49AA-964F-FE36847E65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3220" y="4162210"/>
            <a:ext cx="6385843" cy="232621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40440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1590D78-3E40-4C25-9208-229778B0E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1372852"/>
            <a:ext cx="4750175" cy="230610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3.3 Use loc with Email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2702314" cy="10739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Use loc with Email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Display the first row.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</a:t>
            </a:r>
            <a:r>
              <a:rPr lang="en-US" sz="1800" b="1" dirty="0" err="1">
                <a:solidFill>
                  <a:schemeClr val="tx1"/>
                </a:solidFill>
              </a:rPr>
              <a:t>df.iloc</a:t>
            </a:r>
            <a:r>
              <a:rPr lang="en-US" sz="1800" b="1" dirty="0">
                <a:solidFill>
                  <a:schemeClr val="tx1"/>
                </a:solidFill>
              </a:rPr>
              <a:t> [0]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https://www.youtube.com/watch?v=W9XjRYFkkyw&amp;list=PL-osiE80TeTsWmV9i9c58mdDCSskIFdDS&amp;index=3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8AED6C-285A-4AC6-B313-7C3CD9563B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1562" y="3933055"/>
            <a:ext cx="6430838" cy="204105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96320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3.4 </a:t>
            </a:r>
            <a:r>
              <a:rPr lang="en-US" altLang="zh-TW" sz="4800" b="1" dirty="0" err="1">
                <a:solidFill>
                  <a:srgbClr val="FFFF00"/>
                </a:solidFill>
              </a:rPr>
              <a:t>reset_index</a:t>
            </a:r>
            <a:r>
              <a:rPr lang="en-US" altLang="zh-TW" sz="4800" b="1" dirty="0">
                <a:solidFill>
                  <a:srgbClr val="FFFF00"/>
                </a:solidFill>
              </a:rPr>
              <a:t>(</a:t>
            </a:r>
            <a:r>
              <a:rPr lang="en-US" altLang="zh-TW" sz="4800" b="1" dirty="0" err="1">
                <a:solidFill>
                  <a:srgbClr val="FFFF00"/>
                </a:solidFill>
              </a:rPr>
              <a:t>inplace</a:t>
            </a:r>
            <a:r>
              <a:rPr lang="en-US" altLang="zh-TW" sz="4800" b="1" dirty="0">
                <a:solidFill>
                  <a:srgbClr val="FFFF00"/>
                </a:solidFill>
              </a:rPr>
              <a:t>=True)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550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3.4 </a:t>
            </a:r>
            <a:r>
              <a:rPr lang="en-US" altLang="zh-TW" b="1" dirty="0" err="1">
                <a:solidFill>
                  <a:srgbClr val="FFFF00"/>
                </a:solidFill>
              </a:rPr>
              <a:t>reset_index</a:t>
            </a:r>
            <a:r>
              <a:rPr lang="en-US" altLang="zh-TW" b="1" dirty="0">
                <a:solidFill>
                  <a:srgbClr val="FFFF00"/>
                </a:solidFill>
              </a:rPr>
              <a:t>(</a:t>
            </a:r>
            <a:r>
              <a:rPr lang="en-US" altLang="zh-TW" b="1" dirty="0" err="1">
                <a:solidFill>
                  <a:srgbClr val="FFFF00"/>
                </a:solidFill>
              </a:rPr>
              <a:t>inplace</a:t>
            </a:r>
            <a:r>
              <a:rPr lang="en-US" altLang="zh-TW" b="1" dirty="0">
                <a:solidFill>
                  <a:srgbClr val="FFFF00"/>
                </a:solidFill>
              </a:rPr>
              <a:t>=True)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reset_index</a:t>
            </a:r>
            <a:r>
              <a:rPr lang="en-US" sz="1800" b="1" dirty="0">
                <a:solidFill>
                  <a:schemeClr val="tx1"/>
                </a:solidFill>
              </a:rPr>
              <a:t>(</a:t>
            </a:r>
            <a:r>
              <a:rPr lang="en-US" sz="1800" b="1" dirty="0" err="1">
                <a:solidFill>
                  <a:schemeClr val="tx1"/>
                </a:solidFill>
              </a:rPr>
              <a:t>inplace</a:t>
            </a:r>
            <a:r>
              <a:rPr lang="en-US" sz="1800" b="1" dirty="0">
                <a:solidFill>
                  <a:schemeClr val="tx1"/>
                </a:solidFill>
              </a:rPr>
              <a:t>=True)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https://www.youtube.com/watch?v=W9XjRYFkkyw&amp;list=PL-osiE80TeTsWmV9i9c58mdDCSskIFdDS&amp;index=3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57C3BA-C300-43F8-8481-124FDA60E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1894149"/>
            <a:ext cx="5608200" cy="466432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72848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3.4 </a:t>
            </a:r>
            <a:r>
              <a:rPr lang="en-US" altLang="zh-TW" b="1" dirty="0" err="1">
                <a:solidFill>
                  <a:srgbClr val="FFFF00"/>
                </a:solidFill>
              </a:rPr>
              <a:t>reset_index</a:t>
            </a:r>
            <a:r>
              <a:rPr lang="en-US" altLang="zh-TW" b="1" dirty="0">
                <a:solidFill>
                  <a:srgbClr val="FFFF00"/>
                </a:solidFill>
              </a:rPr>
              <a:t>()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reset_index</a:t>
            </a:r>
            <a:r>
              <a:rPr lang="en-US" sz="1800" b="1" dirty="0">
                <a:solidFill>
                  <a:schemeClr val="tx1"/>
                </a:solidFill>
              </a:rPr>
              <a:t>(</a:t>
            </a:r>
            <a:r>
              <a:rPr lang="en-US" sz="1800" b="1" dirty="0" err="1">
                <a:solidFill>
                  <a:schemeClr val="tx1"/>
                </a:solidFill>
              </a:rPr>
              <a:t>inplace</a:t>
            </a:r>
            <a:r>
              <a:rPr lang="en-US" sz="1800" b="1" dirty="0">
                <a:solidFill>
                  <a:schemeClr val="tx1"/>
                </a:solidFill>
              </a:rPr>
              <a:t>=True)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https://www.youtube.com/watch?v=W9XjRYFkkyw&amp;list=PL-osiE80TeTsWmV9i9c58mdDCSskIFdDS&amp;index=3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8B670C-CDE5-4ECA-997F-B1D84A198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436" y="1875204"/>
            <a:ext cx="5985892" cy="478871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36761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3.5 Process CSV Data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97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Index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6" cy="10270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Index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 index. The index (0, 1, 0r 2) in front of each row is an index.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Sometimes, we may have different identifier (unique label) for each row.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https://www.youtube.com/watch?v=W9XjRYFkkyw&amp;list=PL-osiE80TeTsWmV9i9c58mdDCSskIFdDS&amp;index=3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CC5954-DA86-4285-B1A4-3EF00D4BD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540212"/>
            <a:ext cx="6869242" cy="257958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95D8AE-EB05-42B7-94A4-A18D7B10BF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5103281"/>
            <a:ext cx="3857625" cy="14859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3.5 Process CSV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Process CSV Data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https://www.youtube.com/watch?v=W9XjRYFkkyw&amp;list=PL-osiE80TeTsWmV9i9c58mdDCSskIFdDS&amp;index=3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9F4279-92CB-4789-A731-4749E765F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25" y="2044500"/>
            <a:ext cx="6686550" cy="27241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68247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3.5 Process CSV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Process CSV Data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https://www.youtube.com/watch?v=W9XjRYFkkyw&amp;list=PL-osiE80TeTsWmV9i9c58mdDCSskIFdDS&amp;index=3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AFE62E-0582-4887-AF39-33151336D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08" y="2053782"/>
            <a:ext cx="8100392" cy="222913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06334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3.5 Process CSV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Process CSV Data: survey_results_schema.csv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https://www.youtube.com/watch?v=W9XjRYFkkyw&amp;list=PL-osiE80TeTsWmV9i9c58mdDCSskIFdDS&amp;index=3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BD8973-0380-4C45-BC0E-80E7591A2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337" y="1899037"/>
            <a:ext cx="6791325" cy="12573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02D4DD-3228-4FD9-822D-0174F1C95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672" y="3445068"/>
            <a:ext cx="5086350" cy="24955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07422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9C2C3AD-9E2A-4CE9-9BE0-2B646C31A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34" y="1981000"/>
            <a:ext cx="5654642" cy="168661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3.5 Process CSV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Process CSV Data: survey_results_schema.csv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https://www.youtube.com/watch?v=W9XjRYFkkyw&amp;list=PL-osiE80TeTsWmV9i9c58mdDCSskIFdDS&amp;index=3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259BE0-9880-42EC-82CB-8F45EEA1B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4899" y="3168380"/>
            <a:ext cx="4419449" cy="316269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33626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3.6 Select Row and Column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9553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3.6 Select Row and Column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Select Row and Column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https://www.youtube.com/watch?v=W9XjRYFkkyw&amp;list=PL-osiE80TeTsWmV9i9c58mdDCSskIFdDS&amp;index=3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FF98D7-0ACF-48DA-9FE6-A5146415A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37" y="2066925"/>
            <a:ext cx="6715125" cy="27241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BD2852-DBAB-4B76-80D6-24F515DD09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6798" y="5278302"/>
            <a:ext cx="5162550" cy="4953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184342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3.7 </a:t>
            </a:r>
            <a:r>
              <a:rPr lang="en-US" altLang="zh-TW" sz="4800" b="1" dirty="0" err="1">
                <a:solidFill>
                  <a:srgbClr val="FFFF00"/>
                </a:solidFill>
              </a:rPr>
              <a:t>sort_index</a:t>
            </a:r>
            <a:r>
              <a:rPr lang="en-US" altLang="zh-TW" sz="4800" b="1" dirty="0">
                <a:solidFill>
                  <a:srgbClr val="FFFF00"/>
                </a:solidFill>
              </a:rPr>
              <a:t>()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04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3.7 </a:t>
            </a:r>
            <a:r>
              <a:rPr lang="en-US" altLang="zh-TW" b="1" dirty="0" err="1">
                <a:solidFill>
                  <a:srgbClr val="FFFF00"/>
                </a:solidFill>
              </a:rPr>
              <a:t>sort_index</a:t>
            </a:r>
            <a:r>
              <a:rPr lang="en-US" altLang="zh-TW" b="1" dirty="0">
                <a:solidFill>
                  <a:srgbClr val="FFFF00"/>
                </a:solidFill>
              </a:rPr>
              <a:t>()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Sort Index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https://www.youtube.com/watch?v=W9XjRYFkkyw&amp;list=PL-osiE80TeTsWmV9i9c58mdDCSskIFdDS&amp;index=3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2473C4-B67A-4BF9-A459-F2C7FEFEC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679" y="1964982"/>
            <a:ext cx="4623835" cy="419785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60D05F-502B-424F-9793-95883452BE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122" y="2049526"/>
            <a:ext cx="3286125" cy="5905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463462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3.7 </a:t>
            </a:r>
            <a:r>
              <a:rPr lang="en-US" altLang="zh-TW" b="1" dirty="0" err="1">
                <a:solidFill>
                  <a:srgbClr val="FFFF00"/>
                </a:solidFill>
              </a:rPr>
              <a:t>sort_index</a:t>
            </a:r>
            <a:r>
              <a:rPr lang="en-US" altLang="zh-TW" b="1" dirty="0">
                <a:solidFill>
                  <a:srgbClr val="FFFF00"/>
                </a:solidFill>
              </a:rPr>
              <a:t>()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sort_index</a:t>
            </a:r>
            <a:r>
              <a:rPr lang="en-US" sz="1800" b="1" dirty="0">
                <a:solidFill>
                  <a:schemeClr val="tx1"/>
                </a:solidFill>
              </a:rPr>
              <a:t>(ascending=False)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https://www.youtube.com/watch?v=W9XjRYFkkyw&amp;list=PL-osiE80TeTsWmV9i9c58mdDCSskIFdDS&amp;index=3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842A29-EA6F-4D37-AD48-E85EBCE58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755386"/>
            <a:ext cx="5648325" cy="31718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51F3D9-4349-4665-AE36-253FC5F4DE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88" y="2040452"/>
            <a:ext cx="4210050" cy="4762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560173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3.8 </a:t>
            </a:r>
            <a:r>
              <a:rPr lang="en-US" altLang="zh-TW" sz="4800" b="1" dirty="0" err="1">
                <a:solidFill>
                  <a:srgbClr val="FFFF00"/>
                </a:solidFill>
              </a:rPr>
              <a:t>sort_index</a:t>
            </a:r>
            <a:r>
              <a:rPr lang="en-US" altLang="zh-TW" sz="4800" b="1" dirty="0">
                <a:solidFill>
                  <a:srgbClr val="FFFF00"/>
                </a:solidFill>
              </a:rPr>
              <a:t>(</a:t>
            </a:r>
            <a:r>
              <a:rPr lang="en-US" altLang="zh-TW" sz="4800" b="1" dirty="0" err="1">
                <a:solidFill>
                  <a:srgbClr val="FFFF00"/>
                </a:solidFill>
              </a:rPr>
              <a:t>inplace</a:t>
            </a:r>
            <a:r>
              <a:rPr lang="en-US" altLang="zh-TW" sz="4800" b="1" dirty="0">
                <a:solidFill>
                  <a:srgbClr val="FFFF00"/>
                </a:solidFill>
              </a:rPr>
              <a:t>=True)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474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Index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6" cy="306426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Index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Pandas sometimes do not have unique index for each row but most of the time index will be unique values.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What would be the good index for this data?  Maybe the email address is a good index since email can be unique for most people.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df[‘email]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Will display the email columns.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How do we assign the email as our index?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df.set_index</a:t>
            </a:r>
            <a:r>
              <a:rPr lang="en-US" sz="1800" dirty="0">
                <a:solidFill>
                  <a:schemeClr val="tx1"/>
                </a:solidFill>
              </a:rPr>
              <a:t>(‘email’)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https://www.youtube.com/watch?v=W9XjRYFkkyw&amp;list=PL-osiE80TeTsWmV9i9c58mdDCSskIFdDS&amp;index=3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0433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3.8 </a:t>
            </a:r>
            <a:r>
              <a:rPr lang="en-US" altLang="zh-TW" b="1" dirty="0" err="1">
                <a:solidFill>
                  <a:srgbClr val="FFFF00"/>
                </a:solidFill>
              </a:rPr>
              <a:t>sort_index</a:t>
            </a:r>
            <a:r>
              <a:rPr lang="en-US" altLang="zh-TW" b="1" dirty="0">
                <a:solidFill>
                  <a:srgbClr val="FFFF00"/>
                </a:solidFill>
              </a:rPr>
              <a:t>(</a:t>
            </a:r>
            <a:r>
              <a:rPr lang="en-US" altLang="zh-TW" b="1" dirty="0" err="1">
                <a:solidFill>
                  <a:srgbClr val="FFFF00"/>
                </a:solidFill>
              </a:rPr>
              <a:t>inplace</a:t>
            </a:r>
            <a:r>
              <a:rPr lang="en-US" altLang="zh-TW" b="1" dirty="0">
                <a:solidFill>
                  <a:srgbClr val="FFFF00"/>
                </a:solidFill>
              </a:rPr>
              <a:t>=True)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sort_index</a:t>
            </a:r>
            <a:r>
              <a:rPr lang="en-US" sz="1800" b="1" dirty="0">
                <a:solidFill>
                  <a:schemeClr val="tx1"/>
                </a:solidFill>
              </a:rPr>
              <a:t> (</a:t>
            </a:r>
            <a:r>
              <a:rPr lang="en-US" sz="1800" b="1" dirty="0" err="1">
                <a:solidFill>
                  <a:schemeClr val="tx1"/>
                </a:solidFill>
              </a:rPr>
              <a:t>inplace</a:t>
            </a:r>
            <a:r>
              <a:rPr lang="en-US" sz="1800" b="1" dirty="0">
                <a:solidFill>
                  <a:schemeClr val="tx1"/>
                </a:solidFill>
              </a:rPr>
              <a:t>=True)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https://www.youtube.com/watch?v=W9XjRYFkkyw&amp;list=PL-osiE80TeTsWmV9i9c58mdDCSskIFdDS&amp;index=3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B07F9B-80A3-4F86-9ACB-6E23922EA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863" y="3058414"/>
            <a:ext cx="4711337" cy="329793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F4AC5C-E0D2-4F3F-AA16-F05A7CB71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6519" y="1933928"/>
            <a:ext cx="3943350" cy="9620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852749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3.1 Set Index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778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3.1 Set Index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6" cy="7600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To set email as the index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df.set_index</a:t>
            </a:r>
            <a:r>
              <a:rPr lang="en-US" sz="1800" dirty="0">
                <a:solidFill>
                  <a:schemeClr val="tx1"/>
                </a:solidFill>
              </a:rPr>
              <a:t>('email')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https://www.youtube.com/watch?v=W9XjRYFkkyw&amp;list=PL-osiE80TeTsWmV9i9c58mdDCSskIFdDS&amp;index=3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F075D3-5303-4A77-BAB8-430AC6721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07095"/>
            <a:ext cx="6779096" cy="389559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A697DA-175C-4597-918B-03CFBC5ACB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3521974"/>
            <a:ext cx="3425577" cy="303649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14096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3.1 Set Index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3"/>
            <a:ext cx="8185266" cy="17681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To set email as the index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These email address become the same column of index as we set it.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we look at the data frame again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df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see the data frame did not change.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https://www.youtube.com/watch?v=W9XjRYFkkyw&amp;list=PL-osiE80TeTsWmV9i9c58mdDCSskIFdDS&amp;index=3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DFEB29-6C4A-40B8-99FF-20D03AB60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85" y="3643759"/>
            <a:ext cx="3457575" cy="22098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0708E8-2F77-4DA0-8728-152D2B527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50" y="4292897"/>
            <a:ext cx="3695700" cy="11525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3141F3B-02C1-4B91-995A-007CFD410A98}"/>
              </a:ext>
            </a:extLst>
          </p:cNvPr>
          <p:cNvSpPr/>
          <p:nvPr/>
        </p:nvSpPr>
        <p:spPr>
          <a:xfrm>
            <a:off x="5212085" y="4005064"/>
            <a:ext cx="3320355" cy="17281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1C0F47-194B-44FE-B36A-3849A6B44E25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4438650" y="4869160"/>
            <a:ext cx="77343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098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3.2 Replace Index in the Data Frame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009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A21396F9-D615-40A0-8DDA-5DEBCDED0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3501008"/>
            <a:ext cx="4324350" cy="20764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5E95E5B-6BD5-4B42-A9B7-A42F075DE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278" y="2435696"/>
            <a:ext cx="3352800" cy="36576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3.2 Replace Index in the Data Frame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106284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Replace the index in the data frame.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df.set_index</a:t>
            </a:r>
            <a:r>
              <a:rPr lang="en-US" sz="1800" dirty="0">
                <a:solidFill>
                  <a:schemeClr val="tx1"/>
                </a:solidFill>
              </a:rPr>
              <a:t>(‘email’, </a:t>
            </a:r>
            <a:r>
              <a:rPr lang="en-US" sz="1800" dirty="0" err="1">
                <a:solidFill>
                  <a:schemeClr val="tx1"/>
                </a:solidFill>
              </a:rPr>
              <a:t>inplace</a:t>
            </a:r>
            <a:r>
              <a:rPr lang="en-US" sz="1800" dirty="0">
                <a:solidFill>
                  <a:schemeClr val="tx1"/>
                </a:solidFill>
              </a:rPr>
              <a:t>=True)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Now, we can see the data frame is replaced to email address.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4"/>
              </a:rPr>
              <a:t>https://www.youtube.com/watch?v=W9XjRYFkkyw&amp;list=PL-osiE80TeTsWmV9i9c58mdDCSskIFdDS&amp;index=3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141F3B-02C1-4B91-995A-007CFD410A98}"/>
              </a:ext>
            </a:extLst>
          </p:cNvPr>
          <p:cNvSpPr/>
          <p:nvPr/>
        </p:nvSpPr>
        <p:spPr>
          <a:xfrm>
            <a:off x="5011886" y="4292896"/>
            <a:ext cx="3320355" cy="16180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1C0F47-194B-44FE-B36A-3849A6B44E25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4391026" y="5101899"/>
            <a:ext cx="620860" cy="1393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27B591D-04FA-4174-9E77-B5BCC1900AE8}"/>
              </a:ext>
            </a:extLst>
          </p:cNvPr>
          <p:cNvSpPr/>
          <p:nvPr/>
        </p:nvSpPr>
        <p:spPr>
          <a:xfrm>
            <a:off x="811759" y="4701033"/>
            <a:ext cx="3579267" cy="82959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29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F3F91B9-D2B2-42E5-8BE1-6442F9F0A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92" y="2675359"/>
            <a:ext cx="4029075" cy="24098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39B113-8191-43E0-8194-DB1D4D41A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4275249"/>
            <a:ext cx="4761894" cy="241979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3.2 Replace Index in the Data Frame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120989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Replace the index in the data frame.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df.index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see the index is change into email. The column name is also changed to ‘email’.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4"/>
              </a:rPr>
              <a:t>https://www.youtube.com/watch?v=W9XjRYFkkyw&amp;list=PL-osiE80TeTsWmV9i9c58mdDCSskIFdDS&amp;index=3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141F3B-02C1-4B91-995A-007CFD410A98}"/>
              </a:ext>
            </a:extLst>
          </p:cNvPr>
          <p:cNvSpPr/>
          <p:nvPr/>
        </p:nvSpPr>
        <p:spPr>
          <a:xfrm>
            <a:off x="3419872" y="6259194"/>
            <a:ext cx="4761894" cy="40424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1C0F47-194B-44FE-B36A-3849A6B44E25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>
            <a:off x="2771800" y="4861860"/>
            <a:ext cx="648072" cy="15994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27B591D-04FA-4174-9E77-B5BCC1900AE8}"/>
              </a:ext>
            </a:extLst>
          </p:cNvPr>
          <p:cNvSpPr/>
          <p:nvPr/>
        </p:nvSpPr>
        <p:spPr>
          <a:xfrm>
            <a:off x="811759" y="4638535"/>
            <a:ext cx="1960041" cy="4466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79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</TotalTime>
  <Words>1133</Words>
  <Application>Microsoft Office PowerPoint</Application>
  <PresentationFormat>On-screen Show (4:3)</PresentationFormat>
  <Paragraphs>165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Wingdings</vt:lpstr>
      <vt:lpstr>Office 佈景主題</vt:lpstr>
      <vt:lpstr>3 Index</vt:lpstr>
      <vt:lpstr>3 Index</vt:lpstr>
      <vt:lpstr>3 Index</vt:lpstr>
      <vt:lpstr>3.1 Set Index</vt:lpstr>
      <vt:lpstr>3.1 Set Index</vt:lpstr>
      <vt:lpstr>3.1 Set Index</vt:lpstr>
      <vt:lpstr>3.2 Replace Index in the Data Frame</vt:lpstr>
      <vt:lpstr>3.2 Replace Index in the Data Frame</vt:lpstr>
      <vt:lpstr>3.2 Replace Index in the Data Frame</vt:lpstr>
      <vt:lpstr>3.3 Use loc with Email</vt:lpstr>
      <vt:lpstr>3.3 Use loc with Email</vt:lpstr>
      <vt:lpstr>3.3 Use loc with Email</vt:lpstr>
      <vt:lpstr>3.3 Use loc with Email</vt:lpstr>
      <vt:lpstr>3.3 Use loc with Email</vt:lpstr>
      <vt:lpstr>3.3 Use loc with Email</vt:lpstr>
      <vt:lpstr>3.4 reset_index(inplace=True)</vt:lpstr>
      <vt:lpstr>3.4 reset_index(inplace=True)</vt:lpstr>
      <vt:lpstr>3.4 reset_index()</vt:lpstr>
      <vt:lpstr>3.5 Process CSV Data</vt:lpstr>
      <vt:lpstr>3.5 Process CSV Data</vt:lpstr>
      <vt:lpstr>3.5 Process CSV Data</vt:lpstr>
      <vt:lpstr>3.5 Process CSV Data</vt:lpstr>
      <vt:lpstr>3.5 Process CSV Data</vt:lpstr>
      <vt:lpstr>3.6 Select Row and Column</vt:lpstr>
      <vt:lpstr>3.6 Select Row and Column</vt:lpstr>
      <vt:lpstr>3.7 sort_index()</vt:lpstr>
      <vt:lpstr>3.7 sort_index()</vt:lpstr>
      <vt:lpstr>3.7 sort_index()</vt:lpstr>
      <vt:lpstr>3.8 sort_index(inplace=True)</vt:lpstr>
      <vt:lpstr>3.8 sort_index(inplace=True)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570</cp:revision>
  <cp:lastPrinted>2019-06-14T06:46:21Z</cp:lastPrinted>
  <dcterms:created xsi:type="dcterms:W3CDTF">2018-09-28T16:40:41Z</dcterms:created>
  <dcterms:modified xsi:type="dcterms:W3CDTF">2020-05-20T04:10:02Z</dcterms:modified>
</cp:coreProperties>
</file>