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8" r:id="rId3"/>
    <p:sldId id="260" r:id="rId4"/>
    <p:sldId id="261" r:id="rId5"/>
    <p:sldId id="262" r:id="rId6"/>
    <p:sldId id="263" r:id="rId7"/>
    <p:sldId id="264" r:id="rId8"/>
    <p:sldId id="265" r:id="rId9"/>
    <p:sldId id="267" r:id="rId10"/>
    <p:sldId id="266" r:id="rId11"/>
    <p:sldId id="268" r:id="rId12"/>
    <p:sldId id="269" r:id="rId13"/>
    <p:sldId id="270" r:id="rId14"/>
    <p:sldId id="271" r:id="rId15"/>
    <p:sldId id="272" r:id="rId16"/>
    <p:sldId id="273" r:id="rId17"/>
    <p:sldId id="280" r:id="rId18"/>
    <p:sldId id="281" r:id="rId19"/>
    <p:sldId id="274" r:id="rId20"/>
    <p:sldId id="275" r:id="rId21"/>
    <p:sldId id="276" r:id="rId22"/>
    <p:sldId id="282" r:id="rId23"/>
    <p:sldId id="283" r:id="rId24"/>
    <p:sldId id="277" r:id="rId25"/>
    <p:sldId id="278" r:id="rId26"/>
    <p:sldId id="279" r:id="rId27"/>
    <p:sldId id="284" r:id="rId28"/>
    <p:sldId id="285" r:id="rId29"/>
    <p:sldId id="286" r:id="rId30"/>
    <p:sldId id="287" r:id="rId31"/>
    <p:sldId id="288" r:id="rId32"/>
    <p:sldId id="289" r:id="rId33"/>
    <p:sldId id="259" r:id="rId3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17" autoAdjust="0"/>
    <p:restoredTop sz="96806" autoAdjust="0"/>
  </p:normalViewPr>
  <p:slideViewPr>
    <p:cSldViewPr>
      <p:cViewPr varScale="1">
        <p:scale>
          <a:sx n="91" d="100"/>
          <a:sy n="91" d="100"/>
        </p:scale>
        <p:origin x="65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2020/1/6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2020/1/6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2020/1/6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2020/1/6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2020/1/6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utorialspoint.com/python/python_networking.htm" TargetMode="External"/><Relationship Id="rId2" Type="http://schemas.openxmlformats.org/officeDocument/2006/relationships/hyperlink" Target="https://www.udemy.com/course/create-simple-gui-applications-with-python-and-qt/learn/lecture/3075872#overview"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tutorialspoint.com/python/python_networking.htm" TargetMode="External"/><Relationship Id="rId2" Type="http://schemas.openxmlformats.org/officeDocument/2006/relationships/hyperlink" Target="https://www.udemy.com/course/create-simple-gui-applications-with-python-and-qt/learn/lecture/3075872#overview"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tutorialspoint.com/python/python_networking.htm" TargetMode="External"/><Relationship Id="rId2" Type="http://schemas.openxmlformats.org/officeDocument/2006/relationships/hyperlink" Target="https://www.udemy.com/course/create-simple-gui-applications-with-python-and-qt/learn/lecture/3075872#overview"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tutorialspoint.com/python/python_networking.htm" TargetMode="External"/><Relationship Id="rId2" Type="http://schemas.openxmlformats.org/officeDocument/2006/relationships/hyperlink" Target="https://www.udemy.com/course/create-simple-gui-applications-with-python-and-qt/learn/lecture/3075872#overview"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tutorialspoint.com/python/python_networking.htm" TargetMode="External"/><Relationship Id="rId2" Type="http://schemas.openxmlformats.org/officeDocument/2006/relationships/hyperlink" Target="https://www.udemy.com/course/create-simple-gui-applications-with-python-and-qt/learn/lecture/3075872#overview"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tutorialspoint.com/python/python_networking.htm" TargetMode="External"/><Relationship Id="rId2" Type="http://schemas.openxmlformats.org/officeDocument/2006/relationships/hyperlink" Target="https://www.udemy.com/course/create-simple-gui-applications-with-python-and-qt/learn/lecture/3075872#overview"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tutorialspoint.com/python/python_networking.htm" TargetMode="External"/><Relationship Id="rId2" Type="http://schemas.openxmlformats.org/officeDocument/2006/relationships/hyperlink" Target="https://www.udemy.com/course/create-simple-gui-applications-with-python-and-qt/learn/lecture/3075872#overview"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www.tutorialspoint.com/python/python_networking.htm" TargetMode="External"/><Relationship Id="rId2" Type="http://schemas.openxmlformats.org/officeDocument/2006/relationships/hyperlink" Target="https://www.udemy.com/course/create-simple-gui-applications-with-python-and-qt/learn/lecture/3075872#overview"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tutorialspoint.com/python/python_networking.htm" TargetMode="External"/><Relationship Id="rId2" Type="http://schemas.openxmlformats.org/officeDocument/2006/relationships/hyperlink" Target="https://www.udemy.com/course/create-simple-gui-applications-with-python-and-qt/learn/lecture/3075872#overview"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www.tutorialspoint.com/python/python_networking.htm" TargetMode="External"/><Relationship Id="rId2" Type="http://schemas.openxmlformats.org/officeDocument/2006/relationships/hyperlink" Target="https://www.udemy.com/course/create-simple-gui-applications-with-python-and-qt/learn/lecture/3075872#overview"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www.tutorialspoint.com/python/python_networking.htm" TargetMode="External"/><Relationship Id="rId2" Type="http://schemas.openxmlformats.org/officeDocument/2006/relationships/hyperlink" Target="https://www.udemy.com/course/create-simple-gui-applications-with-python-and-qt/learn/lecture/3075872#overview"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www.tutorialspoint.com/python/python_networking.htm" TargetMode="External"/><Relationship Id="rId2" Type="http://schemas.openxmlformats.org/officeDocument/2006/relationships/hyperlink" Target="https://www.udemy.com/course/create-simple-gui-applications-with-python-and-qt/learn/lecture/3075872#overview"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www.tutorialspoint.com/python/python_networking.htm" TargetMode="External"/><Relationship Id="rId2" Type="http://schemas.openxmlformats.org/officeDocument/2006/relationships/hyperlink" Target="https://www.udemy.com/course/create-simple-gui-applications-with-python-and-qt/learn/lecture/3075872#overview" TargetMode="Externa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hyperlink" Target="https://www.tutorialspoint.com/python/python_networking.htm" TargetMode="External"/><Relationship Id="rId2" Type="http://schemas.openxmlformats.org/officeDocument/2006/relationships/hyperlink" Target="https://www.udemy.com/course/create-simple-gui-applications-with-python-and-qt/learn/lecture/3075872#overview"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hyperlink" Target="https://www.tutorialspoint.com/python/python_networking.htm" TargetMode="External"/><Relationship Id="rId2" Type="http://schemas.openxmlformats.org/officeDocument/2006/relationships/hyperlink" Target="https://www.udemy.com/course/create-simple-gui-applications-with-python-and-qt/learn/lecture/3075872#overview"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www.tutorialspoint.com/python/python_networking.htm" TargetMode="External"/><Relationship Id="rId2" Type="http://schemas.openxmlformats.org/officeDocument/2006/relationships/hyperlink" Target="https://www.udemy.com/course/create-simple-gui-applications-with-python-and-qt/learn/lecture/3075872#overview"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hyperlink" Target="https://www.udemy.com/course/create-simple-gui-applications-with-python-and-qt/learn/lecture/3075872#overview" TargetMode="External"/><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hyperlink" Target="https://www.tutorialspoint.com/python/python_networking.htm"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tutorialspoint.com/python/python_networking.htm" TargetMode="External"/><Relationship Id="rId2" Type="http://schemas.openxmlformats.org/officeDocument/2006/relationships/hyperlink" Target="https://www.udemy.com/course/create-simple-gui-applications-with-python-and-qt/learn/lecture/3075872#overview" TargetMode="Externa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tutorialspoint.com/python/python_networking.htm" TargetMode="External"/><Relationship Id="rId2" Type="http://schemas.openxmlformats.org/officeDocument/2006/relationships/hyperlink" Target="https://www.udemy.com/course/create-simple-gui-applications-with-python-and-qt/learn/lecture/3075872#overview"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tutorialspoint.com/python/python_networking.htm" TargetMode="External"/><Relationship Id="rId2" Type="http://schemas.openxmlformats.org/officeDocument/2006/relationships/hyperlink" Target="https://www.udemy.com/course/create-simple-gui-applications-with-python-and-qt/learn/lecture/3075872#overview"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tutorialspoint.com/python/python_networking.htm" TargetMode="External"/><Relationship Id="rId2" Type="http://schemas.openxmlformats.org/officeDocument/2006/relationships/hyperlink" Target="https://www.udemy.com/course/create-simple-gui-applications-with-python-and-qt/learn/lecture/3075872#overview"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tutorialspoint.com/python/python_networking.htm" TargetMode="External"/><Relationship Id="rId2" Type="http://schemas.openxmlformats.org/officeDocument/2006/relationships/hyperlink" Target="https://www.udemy.com/course/create-simple-gui-applications-with-python-and-qt/learn/lecture/3075872#overview"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05 Network</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A651FAE5-4AB5-403F-949D-9D1CE8358DCE}"/>
              </a:ext>
            </a:extLst>
          </p:cNvPr>
          <p:cNvPicPr>
            <a:picLocks noChangeAspect="1"/>
          </p:cNvPicPr>
          <p:nvPr/>
        </p:nvPicPr>
        <p:blipFill>
          <a:blip r:embed="rId2"/>
          <a:stretch>
            <a:fillRect/>
          </a:stretch>
        </p:blipFill>
        <p:spPr>
          <a:xfrm>
            <a:off x="3851920" y="3717032"/>
            <a:ext cx="914098" cy="95434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05.03 Server Socket Method</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Socket Server Methods</a:t>
            </a:r>
            <a:r>
              <a:rPr lang="en-US" sz="1800" dirty="0">
                <a:solidFill>
                  <a:schemeClr val="tx1"/>
                </a:solidFill>
              </a:rPr>
              <a: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https://github.com/PacktPublishing/Tkinter-GUI-Application-Development-Blueprints-Second-Edition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7" name="標題 1">
            <a:extLst>
              <a:ext uri="{FF2B5EF4-FFF2-40B4-BE49-F238E27FC236}">
                <a16:creationId xmlns:a16="http://schemas.microsoft.com/office/drawing/2014/main" id="{6E2D4164-C1C5-46FE-A4A6-175D48CD34B6}"/>
              </a:ext>
            </a:extLst>
          </p:cNvPr>
          <p:cNvSpPr txBox="1">
            <a:spLocks/>
          </p:cNvSpPr>
          <p:nvPr/>
        </p:nvSpPr>
        <p:spPr>
          <a:xfrm>
            <a:off x="16088" y="836712"/>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https://www.tutorialspoint.com/python/python_networking.htm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11" name="Table 8">
            <a:extLst>
              <a:ext uri="{FF2B5EF4-FFF2-40B4-BE49-F238E27FC236}">
                <a16:creationId xmlns:a16="http://schemas.microsoft.com/office/drawing/2014/main" id="{1970304A-EC08-4451-8B1F-6120FE4D82BD}"/>
              </a:ext>
            </a:extLst>
          </p:cNvPr>
          <p:cNvGraphicFramePr>
            <a:graphicFrameLocks noGrp="1"/>
          </p:cNvGraphicFramePr>
          <p:nvPr>
            <p:extLst>
              <p:ext uri="{D42A27DB-BD31-4B8C-83A1-F6EECF244321}">
                <p14:modId xmlns:p14="http://schemas.microsoft.com/office/powerpoint/2010/main" val="702919932"/>
              </p:ext>
            </p:extLst>
          </p:nvPr>
        </p:nvGraphicFramePr>
        <p:xfrm>
          <a:off x="467544" y="1844824"/>
          <a:ext cx="8344618" cy="2845185"/>
        </p:xfrm>
        <a:graphic>
          <a:graphicData uri="http://schemas.openxmlformats.org/drawingml/2006/table">
            <a:tbl>
              <a:tblPr firstRow="1" bandRow="1">
                <a:tableStyleId>{5C22544A-7EE6-4342-B048-85BDC9FD1C3A}</a:tableStyleId>
              </a:tblPr>
              <a:tblGrid>
                <a:gridCol w="477838">
                  <a:extLst>
                    <a:ext uri="{9D8B030D-6E8A-4147-A177-3AD203B41FA5}">
                      <a16:colId xmlns:a16="http://schemas.microsoft.com/office/drawing/2014/main" val="4169671601"/>
                    </a:ext>
                  </a:extLst>
                </a:gridCol>
                <a:gridCol w="7866780">
                  <a:extLst>
                    <a:ext uri="{9D8B030D-6E8A-4147-A177-3AD203B41FA5}">
                      <a16:colId xmlns:a16="http://schemas.microsoft.com/office/drawing/2014/main" val="3478482558"/>
                    </a:ext>
                  </a:extLst>
                </a:gridCol>
              </a:tblGrid>
              <a:tr h="401314">
                <a:tc>
                  <a:txBody>
                    <a:bodyPr/>
                    <a:lstStyle/>
                    <a:p>
                      <a:pPr algn="l" fontAlgn="t"/>
                      <a:r>
                        <a:rPr lang="en-US" dirty="0">
                          <a:effectLst/>
                        </a:rPr>
                        <a:t>No</a:t>
                      </a:r>
                    </a:p>
                  </a:txBody>
                  <a:tcPr marL="76200" marR="76200" marT="76200" marB="76200"/>
                </a:tc>
                <a:tc>
                  <a:txBody>
                    <a:bodyPr/>
                    <a:lstStyle/>
                    <a:p>
                      <a:pPr algn="l" fontAlgn="t"/>
                      <a:r>
                        <a:rPr lang="en-US" dirty="0">
                          <a:effectLst/>
                        </a:rPr>
                        <a:t>Method &amp; Description</a:t>
                      </a:r>
                    </a:p>
                  </a:txBody>
                  <a:tcPr marL="76200" marR="76200" marT="76200" marB="76200"/>
                </a:tc>
                <a:extLst>
                  <a:ext uri="{0D108BD9-81ED-4DB2-BD59-A6C34878D82A}">
                    <a16:rowId xmlns:a16="http://schemas.microsoft.com/office/drawing/2014/main" val="1469111618"/>
                  </a:ext>
                </a:extLst>
              </a:tr>
              <a:tr h="659302">
                <a:tc>
                  <a:txBody>
                    <a:bodyPr/>
                    <a:lstStyle/>
                    <a:p>
                      <a:pPr algn="l" fontAlgn="t"/>
                      <a:r>
                        <a:rPr lang="en-US">
                          <a:effectLst/>
                        </a:rPr>
                        <a:t>1</a:t>
                      </a:r>
                    </a:p>
                  </a:txBody>
                  <a:tcPr marL="76200" marR="76200" marT="76200" marB="76200"/>
                </a:tc>
                <a:tc>
                  <a:txBody>
                    <a:bodyPr/>
                    <a:lstStyle/>
                    <a:p>
                      <a:pPr algn="l" fontAlgn="t"/>
                      <a:r>
                        <a:rPr lang="en-US" b="1">
                          <a:solidFill>
                            <a:srgbClr val="000000"/>
                          </a:solidFill>
                          <a:effectLst/>
                        </a:rPr>
                        <a:t>s.bind()</a:t>
                      </a:r>
                      <a:endParaRPr lang="en-US">
                        <a:solidFill>
                          <a:srgbClr val="000000"/>
                        </a:solidFill>
                        <a:effectLst/>
                      </a:endParaRPr>
                    </a:p>
                    <a:p>
                      <a:pPr algn="l" fontAlgn="t"/>
                      <a:r>
                        <a:rPr lang="en-US">
                          <a:solidFill>
                            <a:srgbClr val="000000"/>
                          </a:solidFill>
                          <a:effectLst/>
                        </a:rPr>
                        <a:t>This method binds address (hostname, port number pair) to socket.</a:t>
                      </a:r>
                    </a:p>
                  </a:txBody>
                  <a:tcPr marL="76200" marR="76200" marT="76200" marB="76200"/>
                </a:tc>
                <a:extLst>
                  <a:ext uri="{0D108BD9-81ED-4DB2-BD59-A6C34878D82A}">
                    <a16:rowId xmlns:a16="http://schemas.microsoft.com/office/drawing/2014/main" val="3542304444"/>
                  </a:ext>
                </a:extLst>
              </a:tr>
              <a:tr h="659302">
                <a:tc>
                  <a:txBody>
                    <a:bodyPr/>
                    <a:lstStyle/>
                    <a:p>
                      <a:pPr algn="l" fontAlgn="t"/>
                      <a:r>
                        <a:rPr lang="en-US">
                          <a:effectLst/>
                        </a:rPr>
                        <a:t>2</a:t>
                      </a:r>
                    </a:p>
                  </a:txBody>
                  <a:tcPr marL="76200" marR="76200" marT="76200" marB="76200"/>
                </a:tc>
                <a:tc>
                  <a:txBody>
                    <a:bodyPr/>
                    <a:lstStyle/>
                    <a:p>
                      <a:pPr algn="l" fontAlgn="t"/>
                      <a:r>
                        <a:rPr lang="en-US" b="1">
                          <a:solidFill>
                            <a:srgbClr val="000000"/>
                          </a:solidFill>
                          <a:effectLst/>
                        </a:rPr>
                        <a:t>s.listen()</a:t>
                      </a:r>
                      <a:endParaRPr lang="en-US">
                        <a:solidFill>
                          <a:srgbClr val="000000"/>
                        </a:solidFill>
                        <a:effectLst/>
                      </a:endParaRPr>
                    </a:p>
                    <a:p>
                      <a:pPr algn="l" fontAlgn="t"/>
                      <a:r>
                        <a:rPr lang="en-US">
                          <a:solidFill>
                            <a:srgbClr val="000000"/>
                          </a:solidFill>
                          <a:effectLst/>
                        </a:rPr>
                        <a:t>This method sets up and start TCP listener.</a:t>
                      </a:r>
                    </a:p>
                  </a:txBody>
                  <a:tcPr marL="76200" marR="76200" marT="76200" marB="76200"/>
                </a:tc>
                <a:extLst>
                  <a:ext uri="{0D108BD9-81ED-4DB2-BD59-A6C34878D82A}">
                    <a16:rowId xmlns:a16="http://schemas.microsoft.com/office/drawing/2014/main" val="4173002996"/>
                  </a:ext>
                </a:extLst>
              </a:tr>
              <a:tr h="1016385">
                <a:tc>
                  <a:txBody>
                    <a:bodyPr/>
                    <a:lstStyle/>
                    <a:p>
                      <a:pPr algn="l" fontAlgn="t"/>
                      <a:r>
                        <a:rPr lang="en-US">
                          <a:effectLst/>
                        </a:rPr>
                        <a:t>3</a:t>
                      </a:r>
                    </a:p>
                  </a:txBody>
                  <a:tcPr marL="76200" marR="76200" marT="76200" marB="76200"/>
                </a:tc>
                <a:tc>
                  <a:txBody>
                    <a:bodyPr/>
                    <a:lstStyle/>
                    <a:p>
                      <a:pPr algn="l" fontAlgn="t"/>
                      <a:r>
                        <a:rPr lang="en-US" b="1" dirty="0" err="1">
                          <a:solidFill>
                            <a:srgbClr val="000000"/>
                          </a:solidFill>
                          <a:effectLst/>
                        </a:rPr>
                        <a:t>s.accept</a:t>
                      </a:r>
                      <a:r>
                        <a:rPr lang="en-US" b="1" dirty="0">
                          <a:solidFill>
                            <a:srgbClr val="000000"/>
                          </a:solidFill>
                          <a:effectLst/>
                        </a:rPr>
                        <a:t>()</a:t>
                      </a:r>
                      <a:endParaRPr lang="en-US" dirty="0">
                        <a:solidFill>
                          <a:srgbClr val="000000"/>
                        </a:solidFill>
                        <a:effectLst/>
                      </a:endParaRPr>
                    </a:p>
                    <a:p>
                      <a:pPr algn="l" fontAlgn="t"/>
                      <a:r>
                        <a:rPr lang="en-US" dirty="0">
                          <a:solidFill>
                            <a:srgbClr val="000000"/>
                          </a:solidFill>
                          <a:effectLst/>
                        </a:rPr>
                        <a:t>This passively accept TCP client connection, waiting until connection arrives (blocking).</a:t>
                      </a:r>
                    </a:p>
                  </a:txBody>
                  <a:tcPr marL="76200" marR="76200" marT="76200" marB="76200"/>
                </a:tc>
                <a:extLst>
                  <a:ext uri="{0D108BD9-81ED-4DB2-BD59-A6C34878D82A}">
                    <a16:rowId xmlns:a16="http://schemas.microsoft.com/office/drawing/2014/main" val="770213401"/>
                  </a:ext>
                </a:extLst>
              </a:tr>
            </a:tbl>
          </a:graphicData>
        </a:graphic>
      </p:graphicFrame>
    </p:spTree>
    <p:extLst>
      <p:ext uri="{BB962C8B-B14F-4D97-AF65-F5344CB8AC3E}">
        <p14:creationId xmlns:p14="http://schemas.microsoft.com/office/powerpoint/2010/main" val="752531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05.04 Client Socket Method</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A651FAE5-4AB5-403F-949D-9D1CE8358DCE}"/>
              </a:ext>
            </a:extLst>
          </p:cNvPr>
          <p:cNvPicPr>
            <a:picLocks noChangeAspect="1"/>
          </p:cNvPicPr>
          <p:nvPr/>
        </p:nvPicPr>
        <p:blipFill>
          <a:blip r:embed="rId2"/>
          <a:stretch>
            <a:fillRect/>
          </a:stretch>
        </p:blipFill>
        <p:spPr>
          <a:xfrm>
            <a:off x="3851920" y="3717032"/>
            <a:ext cx="914098" cy="954341"/>
          </a:xfrm>
          <a:prstGeom prst="rect">
            <a:avLst/>
          </a:prstGeom>
        </p:spPr>
      </p:pic>
    </p:spTree>
    <p:extLst>
      <p:ext uri="{BB962C8B-B14F-4D97-AF65-F5344CB8AC3E}">
        <p14:creationId xmlns:p14="http://schemas.microsoft.com/office/powerpoint/2010/main" val="2779161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05.04 Client Socket Method</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Client Socket Methods</a:t>
            </a:r>
            <a:r>
              <a:rPr lang="en-US" sz="1800" dirty="0">
                <a:solidFill>
                  <a:schemeClr val="tx1"/>
                </a:solidFill>
              </a:rPr>
              <a: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https://github.com/PacktPublishing/Tkinter-GUI-Application-Development-Blueprints-Second-Edition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
        <p:nvSpPr>
          <p:cNvPr id="7" name="標題 1">
            <a:extLst>
              <a:ext uri="{FF2B5EF4-FFF2-40B4-BE49-F238E27FC236}">
                <a16:creationId xmlns:a16="http://schemas.microsoft.com/office/drawing/2014/main" id="{6E2D4164-C1C5-46FE-A4A6-175D48CD34B6}"/>
              </a:ext>
            </a:extLst>
          </p:cNvPr>
          <p:cNvSpPr txBox="1">
            <a:spLocks/>
          </p:cNvSpPr>
          <p:nvPr/>
        </p:nvSpPr>
        <p:spPr>
          <a:xfrm>
            <a:off x="16088" y="836712"/>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https://www.tutorialspoint.com/python/python_networking.htm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11" name="Table 8">
            <a:extLst>
              <a:ext uri="{FF2B5EF4-FFF2-40B4-BE49-F238E27FC236}">
                <a16:creationId xmlns:a16="http://schemas.microsoft.com/office/drawing/2014/main" id="{1970304A-EC08-4451-8B1F-6120FE4D82BD}"/>
              </a:ext>
            </a:extLst>
          </p:cNvPr>
          <p:cNvGraphicFramePr>
            <a:graphicFrameLocks noGrp="1"/>
          </p:cNvGraphicFramePr>
          <p:nvPr>
            <p:extLst>
              <p:ext uri="{D42A27DB-BD31-4B8C-83A1-F6EECF244321}">
                <p14:modId xmlns:p14="http://schemas.microsoft.com/office/powerpoint/2010/main" val="1305962878"/>
              </p:ext>
            </p:extLst>
          </p:nvPr>
        </p:nvGraphicFramePr>
        <p:xfrm>
          <a:off x="467544" y="1844824"/>
          <a:ext cx="8344618" cy="1127760"/>
        </p:xfrm>
        <a:graphic>
          <a:graphicData uri="http://schemas.openxmlformats.org/drawingml/2006/table">
            <a:tbl>
              <a:tblPr firstRow="1" bandRow="1">
                <a:tableStyleId>{5C22544A-7EE6-4342-B048-85BDC9FD1C3A}</a:tableStyleId>
              </a:tblPr>
              <a:tblGrid>
                <a:gridCol w="477838">
                  <a:extLst>
                    <a:ext uri="{9D8B030D-6E8A-4147-A177-3AD203B41FA5}">
                      <a16:colId xmlns:a16="http://schemas.microsoft.com/office/drawing/2014/main" val="4169671601"/>
                    </a:ext>
                  </a:extLst>
                </a:gridCol>
                <a:gridCol w="7866780">
                  <a:extLst>
                    <a:ext uri="{9D8B030D-6E8A-4147-A177-3AD203B41FA5}">
                      <a16:colId xmlns:a16="http://schemas.microsoft.com/office/drawing/2014/main" val="3478482558"/>
                    </a:ext>
                  </a:extLst>
                </a:gridCol>
              </a:tblGrid>
              <a:tr h="401314">
                <a:tc>
                  <a:txBody>
                    <a:bodyPr/>
                    <a:lstStyle/>
                    <a:p>
                      <a:pPr algn="l" fontAlgn="t"/>
                      <a:r>
                        <a:rPr lang="en-US" dirty="0">
                          <a:effectLst/>
                        </a:rPr>
                        <a:t>No</a:t>
                      </a:r>
                    </a:p>
                  </a:txBody>
                  <a:tcPr marL="76200" marR="76200" marT="76200" marB="76200"/>
                </a:tc>
                <a:tc>
                  <a:txBody>
                    <a:bodyPr/>
                    <a:lstStyle/>
                    <a:p>
                      <a:pPr algn="l" fontAlgn="t"/>
                      <a:r>
                        <a:rPr lang="en-US" dirty="0">
                          <a:effectLst/>
                        </a:rPr>
                        <a:t>Method &amp; Description</a:t>
                      </a:r>
                    </a:p>
                  </a:txBody>
                  <a:tcPr marL="76200" marR="76200" marT="76200" marB="76200"/>
                </a:tc>
                <a:extLst>
                  <a:ext uri="{0D108BD9-81ED-4DB2-BD59-A6C34878D82A}">
                    <a16:rowId xmlns:a16="http://schemas.microsoft.com/office/drawing/2014/main" val="1469111618"/>
                  </a:ext>
                </a:extLst>
              </a:tr>
              <a:tr h="659302">
                <a:tc>
                  <a:txBody>
                    <a:bodyPr/>
                    <a:lstStyle/>
                    <a:p>
                      <a:pPr fontAlgn="t"/>
                      <a:r>
                        <a:rPr lang="en-US">
                          <a:effectLst/>
                        </a:rPr>
                        <a:t>1</a:t>
                      </a:r>
                    </a:p>
                  </a:txBody>
                  <a:tcPr marL="76200" marR="76200" marT="76200" marB="76200"/>
                </a:tc>
                <a:tc>
                  <a:txBody>
                    <a:bodyPr/>
                    <a:lstStyle/>
                    <a:p>
                      <a:pPr algn="just" fontAlgn="t"/>
                      <a:r>
                        <a:rPr lang="en-US" b="1" dirty="0" err="1">
                          <a:solidFill>
                            <a:srgbClr val="000000"/>
                          </a:solidFill>
                          <a:effectLst/>
                        </a:rPr>
                        <a:t>s.connect</a:t>
                      </a:r>
                      <a:r>
                        <a:rPr lang="en-US" b="1" dirty="0">
                          <a:solidFill>
                            <a:srgbClr val="000000"/>
                          </a:solidFill>
                          <a:effectLst/>
                        </a:rPr>
                        <a:t>()</a:t>
                      </a:r>
                      <a:endParaRPr lang="en-US" dirty="0">
                        <a:solidFill>
                          <a:srgbClr val="000000"/>
                        </a:solidFill>
                        <a:effectLst/>
                      </a:endParaRPr>
                    </a:p>
                    <a:p>
                      <a:pPr algn="just" fontAlgn="t"/>
                      <a:r>
                        <a:rPr lang="en-US" dirty="0">
                          <a:solidFill>
                            <a:srgbClr val="000000"/>
                          </a:solidFill>
                          <a:effectLst/>
                        </a:rPr>
                        <a:t>This method actively initiates TCP server connection</a:t>
                      </a:r>
                    </a:p>
                  </a:txBody>
                  <a:tcPr marL="76200" marR="76200" marT="76200" marB="76200"/>
                </a:tc>
                <a:extLst>
                  <a:ext uri="{0D108BD9-81ED-4DB2-BD59-A6C34878D82A}">
                    <a16:rowId xmlns:a16="http://schemas.microsoft.com/office/drawing/2014/main" val="3542304444"/>
                  </a:ext>
                </a:extLst>
              </a:tr>
            </a:tbl>
          </a:graphicData>
        </a:graphic>
      </p:graphicFrame>
    </p:spTree>
    <p:extLst>
      <p:ext uri="{BB962C8B-B14F-4D97-AF65-F5344CB8AC3E}">
        <p14:creationId xmlns:p14="http://schemas.microsoft.com/office/powerpoint/2010/main" val="2536792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05.05 General Socket Method</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A651FAE5-4AB5-403F-949D-9D1CE8358DCE}"/>
              </a:ext>
            </a:extLst>
          </p:cNvPr>
          <p:cNvPicPr>
            <a:picLocks noChangeAspect="1"/>
          </p:cNvPicPr>
          <p:nvPr/>
        </p:nvPicPr>
        <p:blipFill>
          <a:blip r:embed="rId2"/>
          <a:stretch>
            <a:fillRect/>
          </a:stretch>
        </p:blipFill>
        <p:spPr>
          <a:xfrm>
            <a:off x="3851920" y="3717032"/>
            <a:ext cx="914098" cy="954341"/>
          </a:xfrm>
          <a:prstGeom prst="rect">
            <a:avLst/>
          </a:prstGeom>
        </p:spPr>
      </p:pic>
    </p:spTree>
    <p:extLst>
      <p:ext uri="{BB962C8B-B14F-4D97-AF65-F5344CB8AC3E}">
        <p14:creationId xmlns:p14="http://schemas.microsoft.com/office/powerpoint/2010/main" val="613368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05.05 General Socket Method</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Client Socket Methods</a:t>
            </a:r>
            <a:r>
              <a:rPr lang="en-US" sz="1800" dirty="0">
                <a:solidFill>
                  <a:schemeClr val="tx1"/>
                </a:solidFill>
              </a:rPr>
              <a: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https://github.com/PacktPublishing/Tkinter-GUI-Application-Development-Blueprints-Second-Edition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
        <p:nvSpPr>
          <p:cNvPr id="7" name="標題 1">
            <a:extLst>
              <a:ext uri="{FF2B5EF4-FFF2-40B4-BE49-F238E27FC236}">
                <a16:creationId xmlns:a16="http://schemas.microsoft.com/office/drawing/2014/main" id="{6E2D4164-C1C5-46FE-A4A6-175D48CD34B6}"/>
              </a:ext>
            </a:extLst>
          </p:cNvPr>
          <p:cNvSpPr txBox="1">
            <a:spLocks/>
          </p:cNvSpPr>
          <p:nvPr/>
        </p:nvSpPr>
        <p:spPr>
          <a:xfrm>
            <a:off x="16088" y="836712"/>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https://www.tutorialspoint.com/python/python_networking.htm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11" name="Table 8">
            <a:extLst>
              <a:ext uri="{FF2B5EF4-FFF2-40B4-BE49-F238E27FC236}">
                <a16:creationId xmlns:a16="http://schemas.microsoft.com/office/drawing/2014/main" id="{1970304A-EC08-4451-8B1F-6120FE4D82BD}"/>
              </a:ext>
            </a:extLst>
          </p:cNvPr>
          <p:cNvGraphicFramePr>
            <a:graphicFrameLocks noGrp="1"/>
          </p:cNvGraphicFramePr>
          <p:nvPr>
            <p:extLst>
              <p:ext uri="{D42A27DB-BD31-4B8C-83A1-F6EECF244321}">
                <p14:modId xmlns:p14="http://schemas.microsoft.com/office/powerpoint/2010/main" val="3846051484"/>
              </p:ext>
            </p:extLst>
          </p:nvPr>
        </p:nvGraphicFramePr>
        <p:xfrm>
          <a:off x="1524000" y="1706321"/>
          <a:ext cx="5008714" cy="4632960"/>
        </p:xfrm>
        <a:graphic>
          <a:graphicData uri="http://schemas.openxmlformats.org/drawingml/2006/table">
            <a:tbl>
              <a:tblPr firstRow="1" bandRow="1">
                <a:tableStyleId>{5C22544A-7EE6-4342-B048-85BDC9FD1C3A}</a:tableStyleId>
              </a:tblPr>
              <a:tblGrid>
                <a:gridCol w="477838">
                  <a:extLst>
                    <a:ext uri="{9D8B030D-6E8A-4147-A177-3AD203B41FA5}">
                      <a16:colId xmlns:a16="http://schemas.microsoft.com/office/drawing/2014/main" val="4169671601"/>
                    </a:ext>
                  </a:extLst>
                </a:gridCol>
                <a:gridCol w="4530876">
                  <a:extLst>
                    <a:ext uri="{9D8B030D-6E8A-4147-A177-3AD203B41FA5}">
                      <a16:colId xmlns:a16="http://schemas.microsoft.com/office/drawing/2014/main" val="3478482558"/>
                    </a:ext>
                  </a:extLst>
                </a:gridCol>
              </a:tblGrid>
              <a:tr h="401314">
                <a:tc>
                  <a:txBody>
                    <a:bodyPr/>
                    <a:lstStyle/>
                    <a:p>
                      <a:pPr algn="l" fontAlgn="t"/>
                      <a:r>
                        <a:rPr lang="en-US" dirty="0">
                          <a:effectLst/>
                        </a:rPr>
                        <a:t>No</a:t>
                      </a:r>
                    </a:p>
                  </a:txBody>
                  <a:tcPr marL="76200" marR="76200" marT="76200" marB="76200"/>
                </a:tc>
                <a:tc>
                  <a:txBody>
                    <a:bodyPr/>
                    <a:lstStyle/>
                    <a:p>
                      <a:pPr algn="l" fontAlgn="t"/>
                      <a:r>
                        <a:rPr lang="en-US" dirty="0">
                          <a:effectLst/>
                        </a:rPr>
                        <a:t>Method &amp; Description</a:t>
                      </a:r>
                    </a:p>
                  </a:txBody>
                  <a:tcPr marL="76200" marR="76200" marT="76200" marB="76200"/>
                </a:tc>
                <a:extLst>
                  <a:ext uri="{0D108BD9-81ED-4DB2-BD59-A6C34878D82A}">
                    <a16:rowId xmlns:a16="http://schemas.microsoft.com/office/drawing/2014/main" val="1469111618"/>
                  </a:ext>
                </a:extLst>
              </a:tr>
              <a:tr h="659302">
                <a:tc>
                  <a:txBody>
                    <a:bodyPr/>
                    <a:lstStyle/>
                    <a:p>
                      <a:pPr fontAlgn="t"/>
                      <a:r>
                        <a:rPr lang="en-US" dirty="0">
                          <a:effectLst/>
                        </a:rPr>
                        <a:t>1</a:t>
                      </a:r>
                    </a:p>
                  </a:txBody>
                  <a:tcPr marL="76200" marR="76200" marT="76200" marB="76200"/>
                </a:tc>
                <a:tc>
                  <a:txBody>
                    <a:bodyPr/>
                    <a:lstStyle/>
                    <a:p>
                      <a:pPr algn="just" fontAlgn="t"/>
                      <a:r>
                        <a:rPr lang="en-US" b="1">
                          <a:solidFill>
                            <a:srgbClr val="000000"/>
                          </a:solidFill>
                          <a:effectLst/>
                        </a:rPr>
                        <a:t>s.recv()</a:t>
                      </a:r>
                      <a:endParaRPr lang="en-US">
                        <a:solidFill>
                          <a:srgbClr val="000000"/>
                        </a:solidFill>
                        <a:effectLst/>
                      </a:endParaRPr>
                    </a:p>
                    <a:p>
                      <a:pPr algn="just" fontAlgn="t"/>
                      <a:r>
                        <a:rPr lang="en-US">
                          <a:solidFill>
                            <a:srgbClr val="000000"/>
                          </a:solidFill>
                          <a:effectLst/>
                        </a:rPr>
                        <a:t>This method receives TCP message</a:t>
                      </a:r>
                    </a:p>
                  </a:txBody>
                  <a:tcPr marL="76200" marR="76200" marT="76200" marB="76200"/>
                </a:tc>
                <a:extLst>
                  <a:ext uri="{0D108BD9-81ED-4DB2-BD59-A6C34878D82A}">
                    <a16:rowId xmlns:a16="http://schemas.microsoft.com/office/drawing/2014/main" val="3542304444"/>
                  </a:ext>
                </a:extLst>
              </a:tr>
              <a:tr h="659302">
                <a:tc>
                  <a:txBody>
                    <a:bodyPr/>
                    <a:lstStyle/>
                    <a:p>
                      <a:pPr fontAlgn="t"/>
                      <a:r>
                        <a:rPr lang="en-US">
                          <a:effectLst/>
                        </a:rPr>
                        <a:t>2</a:t>
                      </a:r>
                    </a:p>
                  </a:txBody>
                  <a:tcPr marL="76200" marR="76200" marT="76200" marB="76200"/>
                </a:tc>
                <a:tc>
                  <a:txBody>
                    <a:bodyPr/>
                    <a:lstStyle/>
                    <a:p>
                      <a:pPr algn="just" fontAlgn="t"/>
                      <a:r>
                        <a:rPr lang="en-US" b="1">
                          <a:solidFill>
                            <a:srgbClr val="000000"/>
                          </a:solidFill>
                          <a:effectLst/>
                        </a:rPr>
                        <a:t>s.send()</a:t>
                      </a:r>
                      <a:endParaRPr lang="en-US">
                        <a:solidFill>
                          <a:srgbClr val="000000"/>
                        </a:solidFill>
                        <a:effectLst/>
                      </a:endParaRPr>
                    </a:p>
                    <a:p>
                      <a:pPr algn="just" fontAlgn="t"/>
                      <a:r>
                        <a:rPr lang="en-US">
                          <a:solidFill>
                            <a:srgbClr val="000000"/>
                          </a:solidFill>
                          <a:effectLst/>
                        </a:rPr>
                        <a:t>This method transmits TCP message</a:t>
                      </a:r>
                    </a:p>
                  </a:txBody>
                  <a:tcPr marL="76200" marR="76200" marT="76200" marB="76200"/>
                </a:tc>
                <a:extLst>
                  <a:ext uri="{0D108BD9-81ED-4DB2-BD59-A6C34878D82A}">
                    <a16:rowId xmlns:a16="http://schemas.microsoft.com/office/drawing/2014/main" val="3742522577"/>
                  </a:ext>
                </a:extLst>
              </a:tr>
              <a:tr h="659302">
                <a:tc>
                  <a:txBody>
                    <a:bodyPr/>
                    <a:lstStyle/>
                    <a:p>
                      <a:pPr fontAlgn="t"/>
                      <a:r>
                        <a:rPr lang="en-US">
                          <a:effectLst/>
                        </a:rPr>
                        <a:t>3</a:t>
                      </a:r>
                    </a:p>
                  </a:txBody>
                  <a:tcPr marL="76200" marR="76200" marT="76200" marB="76200"/>
                </a:tc>
                <a:tc>
                  <a:txBody>
                    <a:bodyPr/>
                    <a:lstStyle/>
                    <a:p>
                      <a:pPr algn="just" fontAlgn="t"/>
                      <a:r>
                        <a:rPr lang="en-US" b="1">
                          <a:solidFill>
                            <a:srgbClr val="000000"/>
                          </a:solidFill>
                          <a:effectLst/>
                        </a:rPr>
                        <a:t>s.recvfrom()</a:t>
                      </a:r>
                      <a:endParaRPr lang="en-US">
                        <a:solidFill>
                          <a:srgbClr val="000000"/>
                        </a:solidFill>
                        <a:effectLst/>
                      </a:endParaRPr>
                    </a:p>
                    <a:p>
                      <a:pPr algn="just" fontAlgn="t"/>
                      <a:r>
                        <a:rPr lang="en-US">
                          <a:solidFill>
                            <a:srgbClr val="000000"/>
                          </a:solidFill>
                          <a:effectLst/>
                        </a:rPr>
                        <a:t>This method receives UDP message</a:t>
                      </a:r>
                    </a:p>
                  </a:txBody>
                  <a:tcPr marL="76200" marR="76200" marT="76200" marB="76200"/>
                </a:tc>
                <a:extLst>
                  <a:ext uri="{0D108BD9-81ED-4DB2-BD59-A6C34878D82A}">
                    <a16:rowId xmlns:a16="http://schemas.microsoft.com/office/drawing/2014/main" val="3171275892"/>
                  </a:ext>
                </a:extLst>
              </a:tr>
              <a:tr h="659302">
                <a:tc>
                  <a:txBody>
                    <a:bodyPr/>
                    <a:lstStyle/>
                    <a:p>
                      <a:pPr fontAlgn="t"/>
                      <a:r>
                        <a:rPr lang="en-US">
                          <a:effectLst/>
                        </a:rPr>
                        <a:t>4</a:t>
                      </a:r>
                    </a:p>
                  </a:txBody>
                  <a:tcPr marL="76200" marR="76200" marT="76200" marB="76200"/>
                </a:tc>
                <a:tc>
                  <a:txBody>
                    <a:bodyPr/>
                    <a:lstStyle/>
                    <a:p>
                      <a:pPr algn="just" fontAlgn="t"/>
                      <a:r>
                        <a:rPr lang="en-US" b="1">
                          <a:solidFill>
                            <a:srgbClr val="000000"/>
                          </a:solidFill>
                          <a:effectLst/>
                        </a:rPr>
                        <a:t>s.sendto()</a:t>
                      </a:r>
                      <a:endParaRPr lang="en-US">
                        <a:solidFill>
                          <a:srgbClr val="000000"/>
                        </a:solidFill>
                        <a:effectLst/>
                      </a:endParaRPr>
                    </a:p>
                    <a:p>
                      <a:pPr algn="just" fontAlgn="t"/>
                      <a:r>
                        <a:rPr lang="en-US">
                          <a:solidFill>
                            <a:srgbClr val="000000"/>
                          </a:solidFill>
                          <a:effectLst/>
                        </a:rPr>
                        <a:t>This method transmits UDP message</a:t>
                      </a:r>
                    </a:p>
                  </a:txBody>
                  <a:tcPr marL="76200" marR="76200" marT="76200" marB="76200"/>
                </a:tc>
                <a:extLst>
                  <a:ext uri="{0D108BD9-81ED-4DB2-BD59-A6C34878D82A}">
                    <a16:rowId xmlns:a16="http://schemas.microsoft.com/office/drawing/2014/main" val="3425374691"/>
                  </a:ext>
                </a:extLst>
              </a:tr>
              <a:tr h="659302">
                <a:tc>
                  <a:txBody>
                    <a:bodyPr/>
                    <a:lstStyle/>
                    <a:p>
                      <a:pPr fontAlgn="t"/>
                      <a:r>
                        <a:rPr lang="en-US">
                          <a:effectLst/>
                        </a:rPr>
                        <a:t>5</a:t>
                      </a:r>
                    </a:p>
                  </a:txBody>
                  <a:tcPr marL="76200" marR="76200" marT="76200" marB="76200"/>
                </a:tc>
                <a:tc>
                  <a:txBody>
                    <a:bodyPr/>
                    <a:lstStyle/>
                    <a:p>
                      <a:pPr algn="just" fontAlgn="t"/>
                      <a:r>
                        <a:rPr lang="en-US" b="1">
                          <a:solidFill>
                            <a:srgbClr val="000000"/>
                          </a:solidFill>
                          <a:effectLst/>
                        </a:rPr>
                        <a:t>s.close()</a:t>
                      </a:r>
                      <a:endParaRPr lang="en-US">
                        <a:solidFill>
                          <a:srgbClr val="000000"/>
                        </a:solidFill>
                        <a:effectLst/>
                      </a:endParaRPr>
                    </a:p>
                    <a:p>
                      <a:pPr algn="just" fontAlgn="t"/>
                      <a:r>
                        <a:rPr lang="en-US">
                          <a:solidFill>
                            <a:srgbClr val="000000"/>
                          </a:solidFill>
                          <a:effectLst/>
                        </a:rPr>
                        <a:t>This method closes socket</a:t>
                      </a:r>
                    </a:p>
                  </a:txBody>
                  <a:tcPr marL="76200" marR="76200" marT="76200" marB="76200"/>
                </a:tc>
                <a:extLst>
                  <a:ext uri="{0D108BD9-81ED-4DB2-BD59-A6C34878D82A}">
                    <a16:rowId xmlns:a16="http://schemas.microsoft.com/office/drawing/2014/main" val="29692452"/>
                  </a:ext>
                </a:extLst>
              </a:tr>
              <a:tr h="659302">
                <a:tc>
                  <a:txBody>
                    <a:bodyPr/>
                    <a:lstStyle/>
                    <a:p>
                      <a:pPr fontAlgn="t"/>
                      <a:r>
                        <a:rPr lang="en-US">
                          <a:effectLst/>
                        </a:rPr>
                        <a:t>6</a:t>
                      </a:r>
                    </a:p>
                  </a:txBody>
                  <a:tcPr marL="76200" marR="76200" marT="76200" marB="76200"/>
                </a:tc>
                <a:tc>
                  <a:txBody>
                    <a:bodyPr/>
                    <a:lstStyle/>
                    <a:p>
                      <a:pPr algn="just" fontAlgn="t"/>
                      <a:r>
                        <a:rPr lang="en-US" b="1" dirty="0" err="1">
                          <a:solidFill>
                            <a:srgbClr val="000000"/>
                          </a:solidFill>
                          <a:effectLst/>
                        </a:rPr>
                        <a:t>socket.gethostname</a:t>
                      </a:r>
                      <a:r>
                        <a:rPr lang="en-US" b="1" dirty="0">
                          <a:solidFill>
                            <a:srgbClr val="000000"/>
                          </a:solidFill>
                          <a:effectLst/>
                        </a:rPr>
                        <a:t>()</a:t>
                      </a:r>
                      <a:endParaRPr lang="en-US" dirty="0">
                        <a:solidFill>
                          <a:srgbClr val="000000"/>
                        </a:solidFill>
                        <a:effectLst/>
                      </a:endParaRPr>
                    </a:p>
                    <a:p>
                      <a:pPr algn="just" fontAlgn="t"/>
                      <a:r>
                        <a:rPr lang="en-US" dirty="0">
                          <a:solidFill>
                            <a:srgbClr val="000000"/>
                          </a:solidFill>
                          <a:effectLst/>
                        </a:rPr>
                        <a:t>Returns the hostname.</a:t>
                      </a:r>
                    </a:p>
                  </a:txBody>
                  <a:tcPr marL="76200" marR="76200" marT="76200" marB="76200"/>
                </a:tc>
                <a:extLst>
                  <a:ext uri="{0D108BD9-81ED-4DB2-BD59-A6C34878D82A}">
                    <a16:rowId xmlns:a16="http://schemas.microsoft.com/office/drawing/2014/main" val="2756888531"/>
                  </a:ext>
                </a:extLst>
              </a:tr>
            </a:tbl>
          </a:graphicData>
        </a:graphic>
      </p:graphicFrame>
    </p:spTree>
    <p:extLst>
      <p:ext uri="{BB962C8B-B14F-4D97-AF65-F5344CB8AC3E}">
        <p14:creationId xmlns:p14="http://schemas.microsoft.com/office/powerpoint/2010/main" val="3208218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05.06 A Simple Server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A651FAE5-4AB5-403F-949D-9D1CE8358DCE}"/>
              </a:ext>
            </a:extLst>
          </p:cNvPr>
          <p:cNvPicPr>
            <a:picLocks noChangeAspect="1"/>
          </p:cNvPicPr>
          <p:nvPr/>
        </p:nvPicPr>
        <p:blipFill>
          <a:blip r:embed="rId2"/>
          <a:stretch>
            <a:fillRect/>
          </a:stretch>
        </p:blipFill>
        <p:spPr>
          <a:xfrm>
            <a:off x="3851920" y="3717032"/>
            <a:ext cx="914098" cy="954341"/>
          </a:xfrm>
          <a:prstGeom prst="rect">
            <a:avLst/>
          </a:prstGeom>
        </p:spPr>
      </p:pic>
    </p:spTree>
    <p:extLst>
      <p:ext uri="{BB962C8B-B14F-4D97-AF65-F5344CB8AC3E}">
        <p14:creationId xmlns:p14="http://schemas.microsoft.com/office/powerpoint/2010/main" val="3446745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05.06 A Simple Server</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7363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 Simple Server</a:t>
            </a:r>
          </a:p>
          <a:p>
            <a:pPr marL="342900" indent="-342900" algn="l">
              <a:buClr>
                <a:srgbClr val="0070C0"/>
              </a:buClr>
              <a:buSzPct val="80000"/>
              <a:buFont typeface="Wingdings" pitchFamily="2" charset="2"/>
              <a:buChar char="u"/>
            </a:pPr>
            <a:r>
              <a:rPr lang="en-US" sz="1800" dirty="0">
                <a:solidFill>
                  <a:schemeClr val="tx1"/>
                </a:solidFill>
              </a:rPr>
              <a:t>To write Internet servers, we use the </a:t>
            </a:r>
            <a:r>
              <a:rPr lang="en-US" sz="1800" b="1" dirty="0">
                <a:solidFill>
                  <a:schemeClr val="tx1"/>
                </a:solidFill>
              </a:rPr>
              <a:t>socket</a:t>
            </a:r>
            <a:r>
              <a:rPr lang="en-US" sz="1800" dirty="0">
                <a:solidFill>
                  <a:schemeClr val="tx1"/>
                </a:solidFill>
              </a:rPr>
              <a:t> function available in socket module to create a socket object. A socket object is then used to call other functions to setup a socket server.</a:t>
            </a:r>
          </a:p>
          <a:p>
            <a:pPr marL="342900" indent="-342900" algn="l">
              <a:buClr>
                <a:srgbClr val="0070C0"/>
              </a:buClr>
              <a:buSzPct val="80000"/>
              <a:buFont typeface="Wingdings" pitchFamily="2" charset="2"/>
              <a:buChar char="u"/>
            </a:pPr>
            <a:r>
              <a:rPr lang="en-US" sz="1800" dirty="0">
                <a:solidFill>
                  <a:schemeClr val="tx1"/>
                </a:solidFill>
              </a:rPr>
              <a:t>Now call </a:t>
            </a:r>
            <a:r>
              <a:rPr lang="en-US" sz="1800" b="1" dirty="0">
                <a:solidFill>
                  <a:schemeClr val="tx1"/>
                </a:solidFill>
              </a:rPr>
              <a:t>bind (hostname, port)</a:t>
            </a:r>
            <a:r>
              <a:rPr lang="en-US" sz="1800" dirty="0">
                <a:solidFill>
                  <a:schemeClr val="tx1"/>
                </a:solidFill>
              </a:rPr>
              <a:t> function to specify a </a:t>
            </a:r>
            <a:r>
              <a:rPr lang="en-US" sz="1800" i="1" dirty="0">
                <a:solidFill>
                  <a:schemeClr val="tx1"/>
                </a:solidFill>
              </a:rPr>
              <a:t>port</a:t>
            </a:r>
            <a:r>
              <a:rPr lang="en-US" sz="1800" dirty="0">
                <a:solidFill>
                  <a:schemeClr val="tx1"/>
                </a:solidFill>
              </a:rPr>
              <a:t> for your service on the given host.</a:t>
            </a:r>
          </a:p>
          <a:p>
            <a:pPr marL="342900" indent="-342900" algn="l">
              <a:buClr>
                <a:srgbClr val="0070C0"/>
              </a:buClr>
              <a:buSzPct val="80000"/>
              <a:buFont typeface="Wingdings" pitchFamily="2" charset="2"/>
              <a:buChar char="u"/>
            </a:pPr>
            <a:r>
              <a:rPr lang="en-US" sz="1800" dirty="0">
                <a:solidFill>
                  <a:schemeClr val="tx1"/>
                </a:solidFill>
              </a:rPr>
              <a:t>Next, call the </a:t>
            </a:r>
            <a:r>
              <a:rPr lang="en-US" sz="1800" i="1" dirty="0">
                <a:solidFill>
                  <a:schemeClr val="tx1"/>
                </a:solidFill>
              </a:rPr>
              <a:t>accept</a:t>
            </a:r>
            <a:r>
              <a:rPr lang="en-US" sz="1800" dirty="0">
                <a:solidFill>
                  <a:schemeClr val="tx1"/>
                </a:solidFill>
              </a:rPr>
              <a:t> method of the returned object. This method waits until a client connects to the port you specified, and then returns a </a:t>
            </a:r>
            <a:r>
              <a:rPr lang="en-US" sz="1800" i="1" dirty="0">
                <a:solidFill>
                  <a:schemeClr val="tx1"/>
                </a:solidFill>
              </a:rPr>
              <a:t>connection</a:t>
            </a:r>
            <a:r>
              <a:rPr lang="en-US" sz="1800" dirty="0">
                <a:solidFill>
                  <a:schemeClr val="tx1"/>
                </a:solidFill>
              </a:rPr>
              <a:t> object that represents the connection to that client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https://github.com/PacktPublishing/Tkinter-GUI-Application-Development-Blueprints-Second-Edition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
        <p:nvSpPr>
          <p:cNvPr id="7" name="標題 1">
            <a:extLst>
              <a:ext uri="{FF2B5EF4-FFF2-40B4-BE49-F238E27FC236}">
                <a16:creationId xmlns:a16="http://schemas.microsoft.com/office/drawing/2014/main" id="{6E2D4164-C1C5-46FE-A4A6-175D48CD34B6}"/>
              </a:ext>
            </a:extLst>
          </p:cNvPr>
          <p:cNvSpPr txBox="1">
            <a:spLocks/>
          </p:cNvSpPr>
          <p:nvPr/>
        </p:nvSpPr>
        <p:spPr>
          <a:xfrm>
            <a:off x="16088" y="836712"/>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https://www.tutorialspoint.com/python/python_networking.htm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2256182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05.06 A Simple Server</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3204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 Simple Server code (1):</a:t>
            </a:r>
          </a:p>
          <a:p>
            <a:pPr marL="342900" indent="-342900" algn="l">
              <a:buClr>
                <a:srgbClr val="0070C0"/>
              </a:buClr>
              <a:buSzPct val="80000"/>
              <a:buFont typeface="Wingdings" pitchFamily="2" charset="2"/>
              <a:buChar char="u"/>
            </a:pPr>
            <a:r>
              <a:rPr lang="en-US" sz="1800" b="1" dirty="0">
                <a:solidFill>
                  <a:schemeClr val="tx1"/>
                </a:solidFill>
              </a:rPr>
              <a:t>import socket: import socket package.</a:t>
            </a:r>
          </a:p>
          <a:p>
            <a:pPr marL="342900" indent="-342900" algn="l">
              <a:buClr>
                <a:srgbClr val="0070C0"/>
              </a:buClr>
              <a:buSzPct val="80000"/>
              <a:buFont typeface="Wingdings" pitchFamily="2" charset="2"/>
              <a:buChar char="u"/>
            </a:pPr>
            <a:r>
              <a:rPr lang="en-US" sz="1800" b="1" dirty="0">
                <a:solidFill>
                  <a:schemeClr val="tx1"/>
                </a:solidFill>
              </a:rPr>
              <a:t>s = </a:t>
            </a:r>
            <a:r>
              <a:rPr lang="en-US" sz="1800" b="1" dirty="0" err="1">
                <a:solidFill>
                  <a:schemeClr val="tx1"/>
                </a:solidFill>
              </a:rPr>
              <a:t>socket.socket</a:t>
            </a:r>
            <a:r>
              <a:rPr lang="en-US" sz="1800" b="1" dirty="0">
                <a:solidFill>
                  <a:schemeClr val="tx1"/>
                </a:solidFill>
              </a:rPr>
              <a:t> (</a:t>
            </a:r>
            <a:r>
              <a:rPr lang="en-US" sz="1800" b="1" dirty="0" err="1">
                <a:solidFill>
                  <a:schemeClr val="tx1"/>
                </a:solidFill>
              </a:rPr>
              <a:t>socket.AF_INET</a:t>
            </a:r>
            <a:r>
              <a:rPr lang="en-US" sz="1800" b="1" dirty="0">
                <a:solidFill>
                  <a:schemeClr val="tx1"/>
                </a:solidFill>
              </a:rPr>
              <a:t>, </a:t>
            </a:r>
            <a:r>
              <a:rPr lang="en-US" sz="1800" b="1" dirty="0" err="1">
                <a:solidFill>
                  <a:schemeClr val="tx1"/>
                </a:solidFill>
              </a:rPr>
              <a:t>socket.SAOCK_STREAM</a:t>
            </a:r>
            <a:r>
              <a:rPr lang="en-US" sz="1800" b="1" dirty="0">
                <a:solidFill>
                  <a:schemeClr val="tx1"/>
                </a:solidFill>
              </a:rPr>
              <a:t>): </a:t>
            </a:r>
          </a:p>
          <a:p>
            <a:pPr marL="342900" indent="-342900" algn="l">
              <a:buClr>
                <a:srgbClr val="0070C0"/>
              </a:buClr>
              <a:buSzPct val="80000"/>
              <a:buFont typeface="Wingdings" pitchFamily="2" charset="2"/>
              <a:buChar char="u"/>
            </a:pPr>
            <a:r>
              <a:rPr lang="en-US" sz="1800" b="1" dirty="0" err="1">
                <a:solidFill>
                  <a:schemeClr val="tx1"/>
                </a:solidFill>
              </a:rPr>
              <a:t>socket.SOCK_STREAM</a:t>
            </a:r>
            <a:r>
              <a:rPr lang="en-US" sz="1800" b="1" dirty="0">
                <a:solidFill>
                  <a:schemeClr val="tx1"/>
                </a:solidFill>
              </a:rPr>
              <a:t> corresponds to TCP. This will be a streaming socket. </a:t>
            </a:r>
          </a:p>
          <a:p>
            <a:pPr marL="342900" indent="-342900" algn="l">
              <a:buClr>
                <a:srgbClr val="0070C0"/>
              </a:buClr>
              <a:buSzPct val="80000"/>
              <a:buFont typeface="Wingdings" pitchFamily="2" charset="2"/>
              <a:buChar char="u"/>
            </a:pPr>
            <a:r>
              <a:rPr lang="en-US" sz="1800" b="1" dirty="0">
                <a:solidFill>
                  <a:schemeClr val="tx1"/>
                </a:solidFill>
              </a:rPr>
              <a:t>AF stands for address family. There are 29 address families. AF_INET (or AF_INET4) is address family for IPV4. AF_INET6 corresponds to IPV6. AF_IRDA (Infrared Data Association), AF_BLUETOOTH for Bluetooth.</a:t>
            </a:r>
          </a:p>
          <a:p>
            <a:pPr marL="342900" indent="-342900" algn="l">
              <a:buClr>
                <a:srgbClr val="0070C0"/>
              </a:buClr>
              <a:buSzPct val="80000"/>
              <a:buFont typeface="Wingdings" pitchFamily="2" charset="2"/>
              <a:buChar char="u"/>
            </a:pPr>
            <a:r>
              <a:rPr lang="en-US" sz="1800" b="1" dirty="0" err="1">
                <a:solidFill>
                  <a:schemeClr val="tx1"/>
                </a:solidFill>
              </a:rPr>
              <a:t>s.bind</a:t>
            </a:r>
            <a:r>
              <a:rPr lang="en-US" sz="1800" b="1" dirty="0">
                <a:solidFill>
                  <a:schemeClr val="tx1"/>
                </a:solidFill>
              </a:rPr>
              <a:t>((</a:t>
            </a:r>
            <a:r>
              <a:rPr lang="en-US" sz="1800" b="1" dirty="0" err="1">
                <a:solidFill>
                  <a:schemeClr val="tx1"/>
                </a:solidFill>
              </a:rPr>
              <a:t>socket.gethostname</a:t>
            </a:r>
            <a:r>
              <a:rPr lang="en-US" sz="1800" b="1" dirty="0">
                <a:solidFill>
                  <a:schemeClr val="tx1"/>
                </a:solidFill>
              </a:rPr>
              <a:t> (), 1234)): bind a tuple of type socket host name and port.</a:t>
            </a:r>
          </a:p>
          <a:p>
            <a:pPr marL="342900" indent="-342900" algn="l">
              <a:buClr>
                <a:srgbClr val="0070C0"/>
              </a:buClr>
              <a:buSzPct val="80000"/>
              <a:buFont typeface="Wingdings" pitchFamily="2" charset="2"/>
              <a:buChar char="u"/>
            </a:pPr>
            <a:r>
              <a:rPr lang="en-US" sz="1800" b="1" dirty="0">
                <a:solidFill>
                  <a:schemeClr val="tx1"/>
                </a:solidFill>
              </a:rPr>
              <a:t>What is socket? Sockets are just the endpoints. Socket itself is not the communication. The communication is on that end point. Socket has an IP and a port.</a:t>
            </a:r>
          </a:p>
          <a:p>
            <a:pPr marL="342900" indent="-342900" algn="l">
              <a:buClr>
                <a:srgbClr val="0070C0"/>
              </a:buClr>
              <a:buSzPct val="80000"/>
              <a:buFont typeface="Wingdings" pitchFamily="2" charset="2"/>
              <a:buChar char="u"/>
            </a:pPr>
            <a:r>
              <a:rPr lang="en-US" sz="1800" b="1" dirty="0" err="1">
                <a:solidFill>
                  <a:schemeClr val="tx1"/>
                </a:solidFill>
              </a:rPr>
              <a:t>s.listen</a:t>
            </a:r>
            <a:r>
              <a:rPr lang="en-US" sz="1800" b="1" dirty="0">
                <a:solidFill>
                  <a:schemeClr val="tx1"/>
                </a:solidFill>
              </a:rPr>
              <a:t> (5): We have queue of 5 for this server. If there are busy on the port, we have queue of 5 for each port and can respond quickly.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https://github.com/PacktPublishing/Tkinter-GUI-Application-Development-Blueprints-Second-Edition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
        <p:nvSpPr>
          <p:cNvPr id="7" name="標題 1">
            <a:extLst>
              <a:ext uri="{FF2B5EF4-FFF2-40B4-BE49-F238E27FC236}">
                <a16:creationId xmlns:a16="http://schemas.microsoft.com/office/drawing/2014/main" id="{6E2D4164-C1C5-46FE-A4A6-175D48CD34B6}"/>
              </a:ext>
            </a:extLst>
          </p:cNvPr>
          <p:cNvSpPr txBox="1">
            <a:spLocks/>
          </p:cNvSpPr>
          <p:nvPr/>
        </p:nvSpPr>
        <p:spPr>
          <a:xfrm>
            <a:off x="16088" y="836712"/>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https://www.tutorialspoint.com/python/python_networking.htm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1255370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05.06 A Simple Server</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3204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 Simple Server code (2):</a:t>
            </a:r>
          </a:p>
          <a:p>
            <a:pPr marL="342900" indent="-342900" algn="l">
              <a:buClr>
                <a:srgbClr val="0070C0"/>
              </a:buClr>
              <a:buSzPct val="80000"/>
              <a:buFont typeface="Wingdings" pitchFamily="2" charset="2"/>
              <a:buChar char="u"/>
            </a:pPr>
            <a:r>
              <a:rPr lang="en-US" sz="1800" b="1" dirty="0">
                <a:solidFill>
                  <a:schemeClr val="tx1"/>
                </a:solidFill>
              </a:rPr>
              <a:t>while True:</a:t>
            </a:r>
          </a:p>
          <a:p>
            <a:pPr marL="342900" indent="-342900" algn="l">
              <a:buClr>
                <a:srgbClr val="0070C0"/>
              </a:buClr>
              <a:buSzPct val="80000"/>
              <a:buFont typeface="Wingdings" pitchFamily="2" charset="2"/>
              <a:buChar char="u"/>
            </a:pPr>
            <a:r>
              <a:rPr lang="en-US" sz="1800" b="1" dirty="0">
                <a:solidFill>
                  <a:schemeClr val="tx1"/>
                </a:solidFill>
              </a:rPr>
              <a:t>   </a:t>
            </a:r>
            <a:r>
              <a:rPr lang="en-US" sz="1800" b="1" dirty="0" err="1">
                <a:solidFill>
                  <a:schemeClr val="tx1"/>
                </a:solidFill>
              </a:rPr>
              <a:t>clientsocket</a:t>
            </a:r>
            <a:r>
              <a:rPr lang="en-US" sz="1800" b="1" dirty="0">
                <a:solidFill>
                  <a:schemeClr val="tx1"/>
                </a:solidFill>
              </a:rPr>
              <a:t>, address = </a:t>
            </a:r>
            <a:r>
              <a:rPr lang="en-US" sz="1800" b="1" dirty="0" err="1">
                <a:solidFill>
                  <a:schemeClr val="tx1"/>
                </a:solidFill>
              </a:rPr>
              <a:t>s.accept</a:t>
            </a:r>
            <a:r>
              <a:rPr lang="en-US" sz="1800" b="1" dirty="0">
                <a:solidFill>
                  <a:schemeClr val="tx1"/>
                </a:solidFill>
              </a:rPr>
              <a:t> ()</a:t>
            </a:r>
          </a:p>
          <a:p>
            <a:pPr marL="342900" indent="-342900" algn="l">
              <a:buClr>
                <a:srgbClr val="0070C0"/>
              </a:buClr>
              <a:buSzPct val="80000"/>
              <a:buFont typeface="Wingdings" pitchFamily="2" charset="2"/>
              <a:buChar char="u"/>
            </a:pPr>
            <a:r>
              <a:rPr lang="en-US" sz="1800" b="1" dirty="0">
                <a:solidFill>
                  <a:schemeClr val="tx1"/>
                </a:solidFill>
              </a:rPr>
              <a:t>   print (</a:t>
            </a:r>
            <a:r>
              <a:rPr lang="en-US" sz="1800" b="1" dirty="0" err="1">
                <a:solidFill>
                  <a:schemeClr val="tx1"/>
                </a:solidFill>
              </a:rPr>
              <a:t>f”connection</a:t>
            </a:r>
            <a:r>
              <a:rPr lang="en-US" sz="1800" b="1" dirty="0">
                <a:solidFill>
                  <a:schemeClr val="tx1"/>
                </a:solidFill>
              </a:rPr>
              <a:t> from {address} has been established!”) </a:t>
            </a:r>
          </a:p>
          <a:p>
            <a:pPr marL="342900" indent="-342900" algn="l">
              <a:buClr>
                <a:srgbClr val="0070C0"/>
              </a:buClr>
              <a:buSzPct val="80000"/>
              <a:buFont typeface="Wingdings" pitchFamily="2" charset="2"/>
              <a:buChar char="u"/>
            </a:pPr>
            <a:r>
              <a:rPr lang="en-US" sz="1800" b="1" dirty="0">
                <a:solidFill>
                  <a:schemeClr val="tx1"/>
                </a:solidFill>
              </a:rPr>
              <a:t>   </a:t>
            </a:r>
            <a:r>
              <a:rPr lang="en-US" sz="1800" b="1" dirty="0" err="1">
                <a:solidFill>
                  <a:schemeClr val="tx1"/>
                </a:solidFill>
              </a:rPr>
              <a:t>clientsocket.send</a:t>
            </a:r>
            <a:r>
              <a:rPr lang="en-US" sz="1800" b="1" dirty="0">
                <a:solidFill>
                  <a:schemeClr val="tx1"/>
                </a:solidFill>
              </a:rPr>
              <a:t> (bytes(“Welcome to this server!”, “utf-8”))</a:t>
            </a:r>
          </a:p>
          <a:p>
            <a:pPr marL="342900" indent="-342900" algn="l">
              <a:buClr>
                <a:srgbClr val="0070C0"/>
              </a:buClr>
              <a:buSzPct val="80000"/>
              <a:buFont typeface="Wingdings" pitchFamily="2" charset="2"/>
              <a:buChar char="u"/>
            </a:pPr>
            <a:r>
              <a:rPr lang="en-US" sz="1800" b="1" dirty="0">
                <a:solidFill>
                  <a:schemeClr val="tx1"/>
                </a:solidFill>
              </a:rPr>
              <a:t>If we get the data, we will get the client socket and address is where is the data coming from. Address is IP address.</a:t>
            </a:r>
          </a:p>
          <a:p>
            <a:pPr marL="342900" indent="-342900" algn="l">
              <a:buClr>
                <a:srgbClr val="0070C0"/>
              </a:buClr>
              <a:buSzPct val="80000"/>
              <a:buFont typeface="Wingdings" pitchFamily="2" charset="2"/>
              <a:buChar char="u"/>
            </a:pPr>
            <a:r>
              <a:rPr lang="en-US" sz="1800" b="1" dirty="0" err="1">
                <a:solidFill>
                  <a:schemeClr val="tx1"/>
                </a:solidFill>
              </a:rPr>
              <a:t>clientsocket</a:t>
            </a:r>
            <a:r>
              <a:rPr lang="en-US" sz="1800" b="1" dirty="0">
                <a:solidFill>
                  <a:schemeClr val="tx1"/>
                </a:solidFill>
              </a:rPr>
              <a:t> is an object will receive information.</a:t>
            </a:r>
          </a:p>
          <a:p>
            <a:pPr marL="342900" indent="-342900" algn="l">
              <a:buClr>
                <a:srgbClr val="0070C0"/>
              </a:buClr>
              <a:buSzPct val="80000"/>
              <a:buFont typeface="Wingdings" pitchFamily="2" charset="2"/>
              <a:buChar char="u"/>
            </a:pPr>
            <a:r>
              <a:rPr lang="en-US" sz="1800" b="1" dirty="0">
                <a:solidFill>
                  <a:schemeClr val="tx1"/>
                </a:solidFill>
              </a:rPr>
              <a:t>Once we got connection, we can just print the information with (</a:t>
            </a:r>
            <a:r>
              <a:rPr lang="en-US" sz="1800" b="1" dirty="0" err="1">
                <a:solidFill>
                  <a:schemeClr val="tx1"/>
                </a:solidFill>
              </a:rPr>
              <a:t>f”connection</a:t>
            </a:r>
            <a:r>
              <a:rPr lang="en-US" sz="1800" b="1" dirty="0">
                <a:solidFill>
                  <a:schemeClr val="tx1"/>
                </a:solidFill>
              </a:rPr>
              <a:t> from {address} has been established!”) string.</a:t>
            </a:r>
          </a:p>
          <a:p>
            <a:pPr marL="342900" indent="-342900" algn="l">
              <a:buClr>
                <a:srgbClr val="0070C0"/>
              </a:buClr>
              <a:buSzPct val="80000"/>
              <a:buFont typeface="Wingdings" pitchFamily="2" charset="2"/>
              <a:buChar char="u"/>
            </a:pPr>
            <a:r>
              <a:rPr lang="en-US" sz="1800" b="1" dirty="0" err="1">
                <a:solidFill>
                  <a:schemeClr val="tx1"/>
                </a:solidFill>
              </a:rPr>
              <a:t>clientsocket.send</a:t>
            </a:r>
            <a:r>
              <a:rPr lang="en-US" sz="1800" b="1" dirty="0">
                <a:solidFill>
                  <a:schemeClr val="tx1"/>
                </a:solidFill>
              </a:rPr>
              <a:t> (bytes(“Welcome to this server!”, “utf-8”)): send byte information with “utf-8” format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https://github.com/PacktPublishing/Tkinter-GUI-Application-Development-Blueprints-Second-Edition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
        <p:nvSpPr>
          <p:cNvPr id="7" name="標題 1">
            <a:extLst>
              <a:ext uri="{FF2B5EF4-FFF2-40B4-BE49-F238E27FC236}">
                <a16:creationId xmlns:a16="http://schemas.microsoft.com/office/drawing/2014/main" id="{6E2D4164-C1C5-46FE-A4A6-175D48CD34B6}"/>
              </a:ext>
            </a:extLst>
          </p:cNvPr>
          <p:cNvSpPr txBox="1">
            <a:spLocks/>
          </p:cNvSpPr>
          <p:nvPr/>
        </p:nvSpPr>
        <p:spPr>
          <a:xfrm>
            <a:off x="16088" y="836712"/>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https://www.tutorialspoint.com/python/python_networking.htm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2966064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05.06 A Simple Server</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 Simple Server code: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https://github.com/PacktPublishing/Tkinter-GUI-Application-Development-Blueprints-Second-Edition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
        <p:nvSpPr>
          <p:cNvPr id="7" name="標題 1">
            <a:extLst>
              <a:ext uri="{FF2B5EF4-FFF2-40B4-BE49-F238E27FC236}">
                <a16:creationId xmlns:a16="http://schemas.microsoft.com/office/drawing/2014/main" id="{6E2D4164-C1C5-46FE-A4A6-175D48CD34B6}"/>
              </a:ext>
            </a:extLst>
          </p:cNvPr>
          <p:cNvSpPr txBox="1">
            <a:spLocks/>
          </p:cNvSpPr>
          <p:nvPr/>
        </p:nvSpPr>
        <p:spPr>
          <a:xfrm>
            <a:off x="16088" y="836712"/>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https://www.tutorialspoint.com/python/python_networking.htm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pic>
        <p:nvPicPr>
          <p:cNvPr id="8" name="Picture 7">
            <a:extLst>
              <a:ext uri="{FF2B5EF4-FFF2-40B4-BE49-F238E27FC236}">
                <a16:creationId xmlns:a16="http://schemas.microsoft.com/office/drawing/2014/main" id="{7B57D810-270C-457A-9F59-956CFBD53E67}"/>
              </a:ext>
            </a:extLst>
          </p:cNvPr>
          <p:cNvPicPr>
            <a:picLocks noChangeAspect="1"/>
          </p:cNvPicPr>
          <p:nvPr/>
        </p:nvPicPr>
        <p:blipFill>
          <a:blip r:embed="rId4"/>
          <a:stretch>
            <a:fillRect/>
          </a:stretch>
        </p:blipFill>
        <p:spPr>
          <a:xfrm>
            <a:off x="1475656" y="1720643"/>
            <a:ext cx="5953125" cy="4400550"/>
          </a:xfrm>
          <a:prstGeom prst="rect">
            <a:avLst/>
          </a:prstGeom>
          <a:ln>
            <a:solidFill>
              <a:srgbClr val="C00000"/>
            </a:solidFill>
          </a:ln>
        </p:spPr>
      </p:pic>
    </p:spTree>
    <p:extLst>
      <p:ext uri="{BB962C8B-B14F-4D97-AF65-F5344CB8AC3E}">
        <p14:creationId xmlns:p14="http://schemas.microsoft.com/office/powerpoint/2010/main" val="1586091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05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8083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Network</a:t>
            </a:r>
          </a:p>
          <a:p>
            <a:pPr marL="342900" indent="-342900" algn="l">
              <a:buClr>
                <a:srgbClr val="0070C0"/>
              </a:buClr>
              <a:buSzPct val="80000"/>
              <a:buFont typeface="Wingdings" pitchFamily="2" charset="2"/>
              <a:buChar char="u"/>
            </a:pPr>
            <a:r>
              <a:rPr lang="en-US" sz="1800" dirty="0">
                <a:solidFill>
                  <a:schemeClr val="tx1"/>
                </a:solidFill>
              </a:rPr>
              <a:t>Python provides two levels of access to network services. </a:t>
            </a:r>
          </a:p>
          <a:p>
            <a:pPr marL="342900" indent="-342900" algn="l">
              <a:buClr>
                <a:srgbClr val="0070C0"/>
              </a:buClr>
              <a:buSzPct val="80000"/>
              <a:buFont typeface="Wingdings" pitchFamily="2" charset="2"/>
              <a:buChar char="u"/>
            </a:pPr>
            <a:r>
              <a:rPr lang="en-US" sz="1800" dirty="0">
                <a:solidFill>
                  <a:schemeClr val="tx1"/>
                </a:solidFill>
              </a:rPr>
              <a:t>At a </a:t>
            </a:r>
            <a:r>
              <a:rPr lang="en-US" sz="1800" b="1" dirty="0">
                <a:solidFill>
                  <a:schemeClr val="tx1"/>
                </a:solidFill>
              </a:rPr>
              <a:t>low level</a:t>
            </a:r>
            <a:r>
              <a:rPr lang="en-US" sz="1800" dirty="0">
                <a:solidFill>
                  <a:schemeClr val="tx1"/>
                </a:solidFill>
              </a:rPr>
              <a:t>, you can access the basic </a:t>
            </a:r>
            <a:r>
              <a:rPr lang="en-US" sz="1800" b="1" dirty="0">
                <a:solidFill>
                  <a:schemeClr val="tx1"/>
                </a:solidFill>
              </a:rPr>
              <a:t>socket</a:t>
            </a:r>
            <a:r>
              <a:rPr lang="en-US" sz="1800" dirty="0">
                <a:solidFill>
                  <a:schemeClr val="tx1"/>
                </a:solidFill>
              </a:rPr>
              <a:t> support in the underlying operating system, which allows you to implement clients and servers for both connection-oriented and connectionless protocols.</a:t>
            </a:r>
          </a:p>
          <a:p>
            <a:pPr marL="342900" indent="-342900" algn="l">
              <a:buClr>
                <a:srgbClr val="0070C0"/>
              </a:buClr>
              <a:buSzPct val="80000"/>
              <a:buFont typeface="Wingdings" pitchFamily="2" charset="2"/>
              <a:buChar char="u"/>
            </a:pPr>
            <a:r>
              <a:rPr lang="en-US" sz="1800" dirty="0">
                <a:solidFill>
                  <a:schemeClr val="tx1"/>
                </a:solidFill>
              </a:rPr>
              <a:t>Python also has libraries that provide </a:t>
            </a:r>
            <a:r>
              <a:rPr lang="en-US" sz="1800" b="1" dirty="0">
                <a:solidFill>
                  <a:schemeClr val="tx1"/>
                </a:solidFill>
              </a:rPr>
              <a:t>higher-level</a:t>
            </a:r>
            <a:r>
              <a:rPr lang="en-US" sz="1800" dirty="0">
                <a:solidFill>
                  <a:schemeClr val="tx1"/>
                </a:solidFill>
              </a:rPr>
              <a:t> access to specific application-level network protocols, such as </a:t>
            </a:r>
            <a:r>
              <a:rPr lang="en-US" sz="1800" b="1" dirty="0">
                <a:solidFill>
                  <a:schemeClr val="tx1"/>
                </a:solidFill>
              </a:rPr>
              <a:t>FTP, HTTP, </a:t>
            </a:r>
            <a:r>
              <a:rPr lang="en-US" sz="1800" dirty="0">
                <a:solidFill>
                  <a:schemeClr val="tx1"/>
                </a:solidFill>
              </a:rPr>
              <a:t>and so on.</a:t>
            </a:r>
          </a:p>
          <a:p>
            <a:pPr marL="342900" indent="-342900" algn="l">
              <a:buClr>
                <a:srgbClr val="0070C0"/>
              </a:buClr>
              <a:buSzPct val="80000"/>
              <a:buFont typeface="Wingdings" pitchFamily="2" charset="2"/>
              <a:buChar char="u"/>
            </a:pPr>
            <a:r>
              <a:rPr lang="en-US" sz="1800" dirty="0">
                <a:solidFill>
                  <a:schemeClr val="tx1"/>
                </a:solidFill>
              </a:rPr>
              <a:t>This section gives you understanding on most famous concept in Networking - Socket Programming.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https://github.com/PacktPublishing/Tkinter-GUI-Application-Development-Blueprints-Second-Edition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7" name="標題 1">
            <a:extLst>
              <a:ext uri="{FF2B5EF4-FFF2-40B4-BE49-F238E27FC236}">
                <a16:creationId xmlns:a16="http://schemas.microsoft.com/office/drawing/2014/main" id="{6E2D4164-C1C5-46FE-A4A6-175D48CD34B6}"/>
              </a:ext>
            </a:extLst>
          </p:cNvPr>
          <p:cNvSpPr txBox="1">
            <a:spLocks/>
          </p:cNvSpPr>
          <p:nvPr/>
        </p:nvSpPr>
        <p:spPr>
          <a:xfrm>
            <a:off x="16088" y="836712"/>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https://www.tutorialspoint.com/python/python_networking.htm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05.07 A Simple Client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7" name="Picture 6">
            <a:extLst>
              <a:ext uri="{FF2B5EF4-FFF2-40B4-BE49-F238E27FC236}">
                <a16:creationId xmlns:a16="http://schemas.microsoft.com/office/drawing/2014/main" id="{A651FAE5-4AB5-403F-949D-9D1CE8358DCE}"/>
              </a:ext>
            </a:extLst>
          </p:cNvPr>
          <p:cNvPicPr>
            <a:picLocks noChangeAspect="1"/>
          </p:cNvPicPr>
          <p:nvPr/>
        </p:nvPicPr>
        <p:blipFill>
          <a:blip r:embed="rId2"/>
          <a:stretch>
            <a:fillRect/>
          </a:stretch>
        </p:blipFill>
        <p:spPr>
          <a:xfrm>
            <a:off x="3851920" y="3717032"/>
            <a:ext cx="914098" cy="954341"/>
          </a:xfrm>
          <a:prstGeom prst="rect">
            <a:avLst/>
          </a:prstGeom>
        </p:spPr>
      </p:pic>
    </p:spTree>
    <p:extLst>
      <p:ext uri="{BB962C8B-B14F-4D97-AF65-F5344CB8AC3E}">
        <p14:creationId xmlns:p14="http://schemas.microsoft.com/office/powerpoint/2010/main" val="1853714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05.07 A Simple Client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7363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 Simple Client</a:t>
            </a:r>
          </a:p>
          <a:p>
            <a:pPr marL="342900" indent="-342900" algn="l">
              <a:buClr>
                <a:srgbClr val="0070C0"/>
              </a:buClr>
              <a:buSzPct val="80000"/>
              <a:buFont typeface="Wingdings" pitchFamily="2" charset="2"/>
              <a:buChar char="u"/>
            </a:pPr>
            <a:r>
              <a:rPr lang="en-US" sz="1800" dirty="0">
                <a:solidFill>
                  <a:schemeClr val="tx1"/>
                </a:solidFill>
              </a:rPr>
              <a:t>write a very simple client program which opens a connection to a given port 12345 and given host. This is very simple to create a socket client using Python's </a:t>
            </a:r>
            <a:r>
              <a:rPr lang="en-US" sz="1800" i="1" dirty="0">
                <a:solidFill>
                  <a:schemeClr val="tx1"/>
                </a:solidFill>
              </a:rPr>
              <a:t>socket</a:t>
            </a:r>
            <a:r>
              <a:rPr lang="en-US" sz="1800" dirty="0">
                <a:solidFill>
                  <a:schemeClr val="tx1"/>
                </a:solidFill>
              </a:rPr>
              <a:t> module function.</a:t>
            </a:r>
          </a:p>
          <a:p>
            <a:pPr marL="342900" indent="-342900" algn="l">
              <a:buClr>
                <a:srgbClr val="0070C0"/>
              </a:buClr>
              <a:buSzPct val="80000"/>
              <a:buFont typeface="Wingdings" pitchFamily="2" charset="2"/>
              <a:buChar char="u"/>
            </a:pPr>
            <a:r>
              <a:rPr lang="en-US" sz="1800" dirty="0">
                <a:solidFill>
                  <a:schemeClr val="tx1"/>
                </a:solidFill>
              </a:rPr>
              <a:t>The </a:t>
            </a:r>
            <a:r>
              <a:rPr lang="en-US" sz="1800" b="1" dirty="0" err="1">
                <a:solidFill>
                  <a:schemeClr val="tx1"/>
                </a:solidFill>
              </a:rPr>
              <a:t>socket.connect</a:t>
            </a:r>
            <a:r>
              <a:rPr lang="en-US" sz="1800" b="1" dirty="0">
                <a:solidFill>
                  <a:schemeClr val="tx1"/>
                </a:solidFill>
              </a:rPr>
              <a:t>(</a:t>
            </a:r>
            <a:r>
              <a:rPr lang="en-US" sz="1800" b="1" dirty="0" err="1">
                <a:solidFill>
                  <a:schemeClr val="tx1"/>
                </a:solidFill>
              </a:rPr>
              <a:t>hosname</a:t>
            </a:r>
            <a:r>
              <a:rPr lang="en-US" sz="1800" b="1" dirty="0">
                <a:solidFill>
                  <a:schemeClr val="tx1"/>
                </a:solidFill>
              </a:rPr>
              <a:t>, port )</a:t>
            </a:r>
            <a:r>
              <a:rPr lang="en-US" sz="1800" dirty="0">
                <a:solidFill>
                  <a:schemeClr val="tx1"/>
                </a:solidFill>
              </a:rPr>
              <a:t> opens a TCP connection to </a:t>
            </a:r>
            <a:r>
              <a:rPr lang="en-US" sz="1800" i="1" dirty="0">
                <a:solidFill>
                  <a:schemeClr val="tx1"/>
                </a:solidFill>
              </a:rPr>
              <a:t>hostname</a:t>
            </a:r>
            <a:r>
              <a:rPr lang="en-US" sz="1800" dirty="0">
                <a:solidFill>
                  <a:schemeClr val="tx1"/>
                </a:solidFill>
              </a:rPr>
              <a:t> on the </a:t>
            </a:r>
            <a:r>
              <a:rPr lang="en-US" sz="1800" i="1" dirty="0">
                <a:solidFill>
                  <a:schemeClr val="tx1"/>
                </a:solidFill>
              </a:rPr>
              <a:t>port</a:t>
            </a:r>
            <a:r>
              <a:rPr lang="en-US" sz="1800" dirty="0">
                <a:solidFill>
                  <a:schemeClr val="tx1"/>
                </a:solidFill>
              </a:rPr>
              <a:t>. Once you have a socket open, you can read from it like any IO object. When done, remember to close it, as you would close a file.</a:t>
            </a:r>
          </a:p>
          <a:p>
            <a:pPr marL="342900" indent="-342900" algn="l">
              <a:buClr>
                <a:srgbClr val="0070C0"/>
              </a:buClr>
              <a:buSzPct val="80000"/>
              <a:buFont typeface="Wingdings" pitchFamily="2" charset="2"/>
              <a:buChar char="u"/>
            </a:pPr>
            <a:r>
              <a:rPr lang="en-US" sz="1800" dirty="0">
                <a:solidFill>
                  <a:schemeClr val="tx1"/>
                </a:solidFill>
              </a:rPr>
              <a:t>The following code is a very simple client that connects to a given host and port, reads any available data from the socket, and then exits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https://github.com/PacktPublishing/Tkinter-GUI-Application-Development-Blueprints-Second-Edition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
        <p:nvSpPr>
          <p:cNvPr id="7" name="標題 1">
            <a:extLst>
              <a:ext uri="{FF2B5EF4-FFF2-40B4-BE49-F238E27FC236}">
                <a16:creationId xmlns:a16="http://schemas.microsoft.com/office/drawing/2014/main" id="{6E2D4164-C1C5-46FE-A4A6-175D48CD34B6}"/>
              </a:ext>
            </a:extLst>
          </p:cNvPr>
          <p:cNvSpPr txBox="1">
            <a:spLocks/>
          </p:cNvSpPr>
          <p:nvPr/>
        </p:nvSpPr>
        <p:spPr>
          <a:xfrm>
            <a:off x="16088" y="836712"/>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https://www.tutorialspoint.com/python/python_networking.htm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1846106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05.07 A Simple Client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8164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 Simple Client (1)</a:t>
            </a:r>
          </a:p>
          <a:p>
            <a:pPr marL="342900" indent="-342900" algn="l">
              <a:buClr>
                <a:srgbClr val="0070C0"/>
              </a:buClr>
              <a:buSzPct val="80000"/>
              <a:buFont typeface="Wingdings" pitchFamily="2" charset="2"/>
              <a:buChar char="u"/>
            </a:pPr>
            <a:r>
              <a:rPr lang="en-US" sz="1800" dirty="0">
                <a:solidFill>
                  <a:schemeClr val="tx1"/>
                </a:solidFill>
              </a:rPr>
              <a:t>On the client side, similar to server. We copy two lines of import and socket code as follow:</a:t>
            </a:r>
          </a:p>
          <a:p>
            <a:pPr marL="342900" indent="-342900" algn="l">
              <a:buClr>
                <a:srgbClr val="0070C0"/>
              </a:buClr>
              <a:buSzPct val="80000"/>
              <a:buFont typeface="Wingdings" pitchFamily="2" charset="2"/>
              <a:buChar char="u"/>
            </a:pPr>
            <a:r>
              <a:rPr lang="en-US" sz="1800" b="1" dirty="0">
                <a:solidFill>
                  <a:schemeClr val="tx1"/>
                </a:solidFill>
              </a:rPr>
              <a:t>import socket: import socket package.</a:t>
            </a:r>
          </a:p>
          <a:p>
            <a:pPr marL="342900" indent="-342900" algn="l">
              <a:buClr>
                <a:srgbClr val="0070C0"/>
              </a:buClr>
              <a:buSzPct val="80000"/>
              <a:buFont typeface="Wingdings" pitchFamily="2" charset="2"/>
              <a:buChar char="u"/>
            </a:pPr>
            <a:r>
              <a:rPr lang="en-US" sz="1800" b="1" dirty="0">
                <a:solidFill>
                  <a:schemeClr val="tx1"/>
                </a:solidFill>
              </a:rPr>
              <a:t>s = </a:t>
            </a:r>
            <a:r>
              <a:rPr lang="en-US" sz="1800" b="1" dirty="0" err="1">
                <a:solidFill>
                  <a:schemeClr val="tx1"/>
                </a:solidFill>
              </a:rPr>
              <a:t>socket.socket</a:t>
            </a:r>
            <a:r>
              <a:rPr lang="en-US" sz="1800" b="1" dirty="0">
                <a:solidFill>
                  <a:schemeClr val="tx1"/>
                </a:solidFill>
              </a:rPr>
              <a:t> (</a:t>
            </a:r>
            <a:r>
              <a:rPr lang="en-US" sz="1800" b="1" dirty="0" err="1">
                <a:solidFill>
                  <a:schemeClr val="tx1"/>
                </a:solidFill>
              </a:rPr>
              <a:t>socket.AF_INET</a:t>
            </a:r>
            <a:r>
              <a:rPr lang="en-US" sz="1800" b="1" dirty="0">
                <a:solidFill>
                  <a:schemeClr val="tx1"/>
                </a:solidFill>
              </a:rPr>
              <a:t>, </a:t>
            </a:r>
            <a:r>
              <a:rPr lang="en-US" sz="1800" b="1" dirty="0" err="1">
                <a:solidFill>
                  <a:schemeClr val="tx1"/>
                </a:solidFill>
              </a:rPr>
              <a:t>socket.SAOCK_STREAM</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In the client, rather than binding, we connect the socket.</a:t>
            </a:r>
          </a:p>
          <a:p>
            <a:pPr marL="342900" indent="-342900" algn="l">
              <a:buClr>
                <a:srgbClr val="0070C0"/>
              </a:buClr>
              <a:buSzPct val="80000"/>
              <a:buFont typeface="Wingdings" pitchFamily="2" charset="2"/>
              <a:buChar char="u"/>
            </a:pPr>
            <a:r>
              <a:rPr lang="en-US" sz="1800" b="1" dirty="0" err="1">
                <a:solidFill>
                  <a:schemeClr val="tx1"/>
                </a:solidFill>
              </a:rPr>
              <a:t>s.connect</a:t>
            </a:r>
            <a:r>
              <a:rPr lang="en-US" sz="1800" b="1" dirty="0">
                <a:solidFill>
                  <a:schemeClr val="tx1"/>
                </a:solidFill>
              </a:rPr>
              <a:t>((</a:t>
            </a:r>
            <a:r>
              <a:rPr lang="en-US" sz="1800" b="1" dirty="0" err="1">
                <a:solidFill>
                  <a:schemeClr val="tx1"/>
                </a:solidFill>
              </a:rPr>
              <a:t>socket.gethostname</a:t>
            </a:r>
            <a:r>
              <a:rPr lang="en-US" sz="1800" b="1" dirty="0">
                <a:solidFill>
                  <a:schemeClr val="tx1"/>
                </a:solidFill>
              </a:rPr>
              <a:t>(), 1234))</a:t>
            </a:r>
          </a:p>
          <a:p>
            <a:pPr marL="342900" indent="-342900" algn="l">
              <a:buClr>
                <a:srgbClr val="0070C0"/>
              </a:buClr>
              <a:buSzPct val="80000"/>
              <a:buFont typeface="Wingdings" pitchFamily="2" charset="2"/>
              <a:buChar char="u"/>
            </a:pPr>
            <a:r>
              <a:rPr lang="en-US" sz="1800" b="1" dirty="0">
                <a:solidFill>
                  <a:schemeClr val="tx1"/>
                </a:solidFill>
              </a:rPr>
              <a:t>It connect the hostname and port name. The client is remote to your server. The client and server are not on the same machine. </a:t>
            </a:r>
          </a:p>
          <a:p>
            <a:pPr marL="342900" indent="-342900" algn="l">
              <a:buClr>
                <a:srgbClr val="0070C0"/>
              </a:buClr>
              <a:buSzPct val="80000"/>
              <a:buFont typeface="Wingdings" pitchFamily="2" charset="2"/>
              <a:buChar char="u"/>
            </a:pPr>
            <a:r>
              <a:rPr lang="en-US" sz="1800" b="1" dirty="0">
                <a:solidFill>
                  <a:schemeClr val="tx1"/>
                </a:solidFill>
              </a:rPr>
              <a:t>With the socket, the python can be to and from on the same machine like locally networked set of machine or even remote networked machine. You can connect to an public IP or local IP. For now, we do everything on the same machine.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https://github.com/PacktPublishing/Tkinter-GUI-Application-Development-Blueprints-Second-Edition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
        <p:nvSpPr>
          <p:cNvPr id="7" name="標題 1">
            <a:extLst>
              <a:ext uri="{FF2B5EF4-FFF2-40B4-BE49-F238E27FC236}">
                <a16:creationId xmlns:a16="http://schemas.microsoft.com/office/drawing/2014/main" id="{6E2D4164-C1C5-46FE-A4A6-175D48CD34B6}"/>
              </a:ext>
            </a:extLst>
          </p:cNvPr>
          <p:cNvSpPr txBox="1">
            <a:spLocks/>
          </p:cNvSpPr>
          <p:nvPr/>
        </p:nvSpPr>
        <p:spPr>
          <a:xfrm>
            <a:off x="16088" y="836712"/>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https://www.tutorialspoint.com/python/python_networking.htm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1206894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05.07 A Simple Client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88032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 Simple Client (2)</a:t>
            </a:r>
          </a:p>
          <a:p>
            <a:pPr marL="342900" indent="-342900" algn="l">
              <a:buClr>
                <a:srgbClr val="0070C0"/>
              </a:buClr>
              <a:buSzPct val="80000"/>
              <a:buFont typeface="Wingdings" pitchFamily="2" charset="2"/>
              <a:buChar char="u"/>
            </a:pPr>
            <a:r>
              <a:rPr lang="en-US" sz="1800" b="1" dirty="0">
                <a:solidFill>
                  <a:schemeClr val="tx1"/>
                </a:solidFill>
              </a:rPr>
              <a:t>We will get the message:</a:t>
            </a:r>
          </a:p>
          <a:p>
            <a:pPr marL="342900" indent="-342900" algn="l">
              <a:buClr>
                <a:srgbClr val="0070C0"/>
              </a:buClr>
              <a:buSzPct val="80000"/>
              <a:buFont typeface="Wingdings" pitchFamily="2" charset="2"/>
              <a:buChar char="u"/>
            </a:pPr>
            <a:r>
              <a:rPr lang="en-US" sz="1800" b="1" dirty="0">
                <a:solidFill>
                  <a:schemeClr val="tx1"/>
                </a:solidFill>
              </a:rPr>
              <a:t>msg = </a:t>
            </a:r>
            <a:r>
              <a:rPr lang="en-US" sz="1800" b="1" dirty="0" err="1">
                <a:solidFill>
                  <a:schemeClr val="tx1"/>
                </a:solidFill>
              </a:rPr>
              <a:t>s.recv</a:t>
            </a:r>
            <a:r>
              <a:rPr lang="en-US" sz="1800" b="1" dirty="0">
                <a:solidFill>
                  <a:schemeClr val="tx1"/>
                </a:solidFill>
              </a:rPr>
              <a:t> (1024) </a:t>
            </a:r>
          </a:p>
          <a:p>
            <a:pPr marL="342900" indent="-342900" algn="l">
              <a:buClr>
                <a:srgbClr val="0070C0"/>
              </a:buClr>
              <a:buSzPct val="80000"/>
              <a:buFont typeface="Wingdings" pitchFamily="2" charset="2"/>
              <a:buChar char="u"/>
            </a:pPr>
            <a:r>
              <a:rPr lang="en-US" sz="1800" b="1" dirty="0">
                <a:solidFill>
                  <a:schemeClr val="tx1"/>
                </a:solidFill>
              </a:rPr>
              <a:t>Print (</a:t>
            </a:r>
            <a:r>
              <a:rPr lang="en-US" sz="1800" b="1" dirty="0" err="1">
                <a:solidFill>
                  <a:schemeClr val="tx1"/>
                </a:solidFill>
              </a:rPr>
              <a:t>msg.decode</a:t>
            </a:r>
            <a:r>
              <a:rPr lang="en-US" sz="1800" b="1" dirty="0">
                <a:solidFill>
                  <a:schemeClr val="tx1"/>
                </a:solidFill>
              </a:rPr>
              <a:t> (“utf-8”))</a:t>
            </a:r>
          </a:p>
          <a:p>
            <a:pPr marL="342900" indent="-342900" algn="l">
              <a:buClr>
                <a:srgbClr val="0070C0"/>
              </a:buClr>
              <a:buSzPct val="80000"/>
              <a:buFont typeface="Wingdings" pitchFamily="2" charset="2"/>
              <a:buChar char="u"/>
            </a:pPr>
            <a:r>
              <a:rPr lang="en-US" sz="1800" b="1" dirty="0">
                <a:solidFill>
                  <a:schemeClr val="tx1"/>
                </a:solidFill>
              </a:rPr>
              <a:t>This data is from the remote data. How big of the chunk at a time? In this case, it is 1024 bytes.</a:t>
            </a:r>
          </a:p>
          <a:p>
            <a:pPr marL="342900" indent="-342900" algn="l">
              <a:buClr>
                <a:srgbClr val="0070C0"/>
              </a:buClr>
              <a:buSzPct val="80000"/>
              <a:buFont typeface="Wingdings" pitchFamily="2" charset="2"/>
              <a:buChar char="u"/>
            </a:pPr>
            <a:r>
              <a:rPr lang="en-US" sz="1800" b="1" dirty="0">
                <a:solidFill>
                  <a:schemeClr val="tx1"/>
                </a:solidFill>
              </a:rPr>
              <a:t>We will receive these bytes stream.</a:t>
            </a:r>
          </a:p>
          <a:p>
            <a:pPr marL="342900" indent="-342900" algn="l">
              <a:buClr>
                <a:srgbClr val="0070C0"/>
              </a:buClr>
              <a:buSzPct val="80000"/>
              <a:buFont typeface="Wingdings" pitchFamily="2" charset="2"/>
              <a:buChar char="u"/>
            </a:pPr>
            <a:r>
              <a:rPr lang="en-US" sz="1800" b="1" dirty="0">
                <a:solidFill>
                  <a:schemeClr val="tx1"/>
                </a:solidFill>
              </a:rPr>
              <a:t>We send as bytes and receive as byte, then we decode the bytes.</a:t>
            </a:r>
          </a:p>
          <a:p>
            <a:pPr marL="342900" indent="-342900" algn="l">
              <a:buClr>
                <a:srgbClr val="0070C0"/>
              </a:buClr>
              <a:buSzPct val="80000"/>
              <a:buFont typeface="Wingdings" pitchFamily="2" charset="2"/>
              <a:buChar char="u"/>
            </a:pPr>
            <a:r>
              <a:rPr lang="en-US" sz="1800" b="1" dirty="0">
                <a:solidFill>
                  <a:schemeClr val="tx1"/>
                </a:solidFill>
              </a:rPr>
              <a:t>Then, we run server.py and then run client.py.</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https://github.com/PacktPublishing/Tkinter-GUI-Application-Development-Blueprints-Second-Edition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
        <p:nvSpPr>
          <p:cNvPr id="7" name="標題 1">
            <a:extLst>
              <a:ext uri="{FF2B5EF4-FFF2-40B4-BE49-F238E27FC236}">
                <a16:creationId xmlns:a16="http://schemas.microsoft.com/office/drawing/2014/main" id="{6E2D4164-C1C5-46FE-A4A6-175D48CD34B6}"/>
              </a:ext>
            </a:extLst>
          </p:cNvPr>
          <p:cNvSpPr txBox="1">
            <a:spLocks/>
          </p:cNvSpPr>
          <p:nvPr/>
        </p:nvSpPr>
        <p:spPr>
          <a:xfrm>
            <a:off x="16088" y="836712"/>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https://www.tutorialspoint.com/python/python_networking.htm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1151473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05.07 A Simple Client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 Simple Client code: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https://github.com/PacktPublishing/Tkinter-GUI-Application-Development-Blueprints-Second-Edition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sp>
        <p:nvSpPr>
          <p:cNvPr id="7" name="標題 1">
            <a:extLst>
              <a:ext uri="{FF2B5EF4-FFF2-40B4-BE49-F238E27FC236}">
                <a16:creationId xmlns:a16="http://schemas.microsoft.com/office/drawing/2014/main" id="{6E2D4164-C1C5-46FE-A4A6-175D48CD34B6}"/>
              </a:ext>
            </a:extLst>
          </p:cNvPr>
          <p:cNvSpPr txBox="1">
            <a:spLocks/>
          </p:cNvSpPr>
          <p:nvPr/>
        </p:nvSpPr>
        <p:spPr>
          <a:xfrm>
            <a:off x="16088" y="836712"/>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https://www.tutorialspoint.com/python/python_networking.htm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pic>
        <p:nvPicPr>
          <p:cNvPr id="9" name="Picture 8">
            <a:extLst>
              <a:ext uri="{FF2B5EF4-FFF2-40B4-BE49-F238E27FC236}">
                <a16:creationId xmlns:a16="http://schemas.microsoft.com/office/drawing/2014/main" id="{41175DFC-3C8C-4D85-92D6-6914D4FD04D5}"/>
              </a:ext>
            </a:extLst>
          </p:cNvPr>
          <p:cNvPicPr>
            <a:picLocks noChangeAspect="1"/>
          </p:cNvPicPr>
          <p:nvPr/>
        </p:nvPicPr>
        <p:blipFill>
          <a:blip r:embed="rId4"/>
          <a:stretch>
            <a:fillRect/>
          </a:stretch>
        </p:blipFill>
        <p:spPr>
          <a:xfrm>
            <a:off x="1524000" y="1831739"/>
            <a:ext cx="5314950" cy="3457575"/>
          </a:xfrm>
          <a:prstGeom prst="rect">
            <a:avLst/>
          </a:prstGeom>
          <a:ln>
            <a:solidFill>
              <a:srgbClr val="C00000"/>
            </a:solidFill>
          </a:ln>
        </p:spPr>
      </p:pic>
    </p:spTree>
    <p:extLst>
      <p:ext uri="{BB962C8B-B14F-4D97-AF65-F5344CB8AC3E}">
        <p14:creationId xmlns:p14="http://schemas.microsoft.com/office/powerpoint/2010/main" val="2468023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05.08 Run Server/Client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pic>
        <p:nvPicPr>
          <p:cNvPr id="7" name="Picture 6">
            <a:extLst>
              <a:ext uri="{FF2B5EF4-FFF2-40B4-BE49-F238E27FC236}">
                <a16:creationId xmlns:a16="http://schemas.microsoft.com/office/drawing/2014/main" id="{A651FAE5-4AB5-403F-949D-9D1CE8358DCE}"/>
              </a:ext>
            </a:extLst>
          </p:cNvPr>
          <p:cNvPicPr>
            <a:picLocks noChangeAspect="1"/>
          </p:cNvPicPr>
          <p:nvPr/>
        </p:nvPicPr>
        <p:blipFill>
          <a:blip r:embed="rId2"/>
          <a:stretch>
            <a:fillRect/>
          </a:stretch>
        </p:blipFill>
        <p:spPr>
          <a:xfrm>
            <a:off x="3851920" y="3717032"/>
            <a:ext cx="914098" cy="954341"/>
          </a:xfrm>
          <a:prstGeom prst="rect">
            <a:avLst/>
          </a:prstGeom>
        </p:spPr>
      </p:pic>
    </p:spTree>
    <p:extLst>
      <p:ext uri="{BB962C8B-B14F-4D97-AF65-F5344CB8AC3E}">
        <p14:creationId xmlns:p14="http://schemas.microsoft.com/office/powerpoint/2010/main" val="902086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05.08 Run Server/Client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Run Server: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https://github.com/PacktPublishing/Tkinter-GUI-Application-Development-Blueprints-Second-Edition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sp>
        <p:nvSpPr>
          <p:cNvPr id="7" name="標題 1">
            <a:extLst>
              <a:ext uri="{FF2B5EF4-FFF2-40B4-BE49-F238E27FC236}">
                <a16:creationId xmlns:a16="http://schemas.microsoft.com/office/drawing/2014/main" id="{6E2D4164-C1C5-46FE-A4A6-175D48CD34B6}"/>
              </a:ext>
            </a:extLst>
          </p:cNvPr>
          <p:cNvSpPr txBox="1">
            <a:spLocks/>
          </p:cNvSpPr>
          <p:nvPr/>
        </p:nvSpPr>
        <p:spPr>
          <a:xfrm>
            <a:off x="16088" y="836712"/>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https://www.tutorialspoint.com/python/python_networking.htm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pic>
        <p:nvPicPr>
          <p:cNvPr id="8" name="Picture 7">
            <a:extLst>
              <a:ext uri="{FF2B5EF4-FFF2-40B4-BE49-F238E27FC236}">
                <a16:creationId xmlns:a16="http://schemas.microsoft.com/office/drawing/2014/main" id="{87D03500-C0AE-4F3F-8FEA-10BB96E0CA34}"/>
              </a:ext>
            </a:extLst>
          </p:cNvPr>
          <p:cNvPicPr>
            <a:picLocks noChangeAspect="1"/>
          </p:cNvPicPr>
          <p:nvPr/>
        </p:nvPicPr>
        <p:blipFill>
          <a:blip r:embed="rId4"/>
          <a:stretch>
            <a:fillRect/>
          </a:stretch>
        </p:blipFill>
        <p:spPr>
          <a:xfrm>
            <a:off x="971600" y="1855551"/>
            <a:ext cx="7019925" cy="1704975"/>
          </a:xfrm>
          <a:prstGeom prst="rect">
            <a:avLst/>
          </a:prstGeom>
          <a:ln>
            <a:solidFill>
              <a:srgbClr val="C00000"/>
            </a:solidFill>
          </a:ln>
        </p:spPr>
      </p:pic>
      <p:sp>
        <p:nvSpPr>
          <p:cNvPr id="10" name="副標題 2">
            <a:extLst>
              <a:ext uri="{FF2B5EF4-FFF2-40B4-BE49-F238E27FC236}">
                <a16:creationId xmlns:a16="http://schemas.microsoft.com/office/drawing/2014/main" id="{3CCBB76E-07F3-4FD2-969A-6947B08CA952}"/>
              </a:ext>
            </a:extLst>
          </p:cNvPr>
          <p:cNvSpPr txBox="1">
            <a:spLocks/>
          </p:cNvSpPr>
          <p:nvPr/>
        </p:nvSpPr>
        <p:spPr>
          <a:xfrm>
            <a:off x="467544" y="3812555"/>
            <a:ext cx="8352928" cy="360041"/>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Run Client:</a:t>
            </a:r>
          </a:p>
        </p:txBody>
      </p:sp>
      <p:pic>
        <p:nvPicPr>
          <p:cNvPr id="11" name="Picture 10">
            <a:extLst>
              <a:ext uri="{FF2B5EF4-FFF2-40B4-BE49-F238E27FC236}">
                <a16:creationId xmlns:a16="http://schemas.microsoft.com/office/drawing/2014/main" id="{5C80365C-5C9E-4B81-89E6-2D2131CCFC9F}"/>
              </a:ext>
            </a:extLst>
          </p:cNvPr>
          <p:cNvPicPr>
            <a:picLocks noChangeAspect="1"/>
          </p:cNvPicPr>
          <p:nvPr/>
        </p:nvPicPr>
        <p:blipFill>
          <a:blip r:embed="rId5"/>
          <a:stretch>
            <a:fillRect/>
          </a:stretch>
        </p:blipFill>
        <p:spPr>
          <a:xfrm>
            <a:off x="942514" y="4333627"/>
            <a:ext cx="7029450" cy="1590675"/>
          </a:xfrm>
          <a:prstGeom prst="rect">
            <a:avLst/>
          </a:prstGeom>
          <a:ln>
            <a:solidFill>
              <a:srgbClr val="C00000"/>
            </a:solidFill>
          </a:ln>
        </p:spPr>
      </p:pic>
    </p:spTree>
    <p:extLst>
      <p:ext uri="{BB962C8B-B14F-4D97-AF65-F5344CB8AC3E}">
        <p14:creationId xmlns:p14="http://schemas.microsoft.com/office/powerpoint/2010/main" val="424862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05.08 Run Server/Client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Every time, we get the different ports connection from client: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https://github.com/PacktPublishing/Tkinter-GUI-Application-Development-Blueprints-Second-Edition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sp>
        <p:nvSpPr>
          <p:cNvPr id="7" name="標題 1">
            <a:extLst>
              <a:ext uri="{FF2B5EF4-FFF2-40B4-BE49-F238E27FC236}">
                <a16:creationId xmlns:a16="http://schemas.microsoft.com/office/drawing/2014/main" id="{6E2D4164-C1C5-46FE-A4A6-175D48CD34B6}"/>
              </a:ext>
            </a:extLst>
          </p:cNvPr>
          <p:cNvSpPr txBox="1">
            <a:spLocks/>
          </p:cNvSpPr>
          <p:nvPr/>
        </p:nvSpPr>
        <p:spPr>
          <a:xfrm>
            <a:off x="16088" y="836712"/>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https://www.tutorialspoint.com/python/python_networking.htm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pic>
        <p:nvPicPr>
          <p:cNvPr id="9" name="Picture 8">
            <a:extLst>
              <a:ext uri="{FF2B5EF4-FFF2-40B4-BE49-F238E27FC236}">
                <a16:creationId xmlns:a16="http://schemas.microsoft.com/office/drawing/2014/main" id="{1233A484-1615-481D-80AC-B0255A0E5726}"/>
              </a:ext>
            </a:extLst>
          </p:cNvPr>
          <p:cNvPicPr>
            <a:picLocks noChangeAspect="1"/>
          </p:cNvPicPr>
          <p:nvPr/>
        </p:nvPicPr>
        <p:blipFill>
          <a:blip r:embed="rId4"/>
          <a:stretch>
            <a:fillRect/>
          </a:stretch>
        </p:blipFill>
        <p:spPr>
          <a:xfrm>
            <a:off x="899592" y="1845137"/>
            <a:ext cx="6991350" cy="2143125"/>
          </a:xfrm>
          <a:prstGeom prst="rect">
            <a:avLst/>
          </a:prstGeom>
          <a:ln>
            <a:solidFill>
              <a:srgbClr val="C00000"/>
            </a:solidFill>
          </a:ln>
        </p:spPr>
      </p:pic>
    </p:spTree>
    <p:extLst>
      <p:ext uri="{BB962C8B-B14F-4D97-AF65-F5344CB8AC3E}">
        <p14:creationId xmlns:p14="http://schemas.microsoft.com/office/powerpoint/2010/main" val="1527185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05.08 Run Server/Client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63772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Start client:</a:t>
            </a:r>
          </a:p>
          <a:p>
            <a:pPr marL="342900" indent="-342900" algn="l">
              <a:buClr>
                <a:srgbClr val="0070C0"/>
              </a:buClr>
              <a:buSzPct val="80000"/>
              <a:buFont typeface="Wingdings" pitchFamily="2" charset="2"/>
              <a:buChar char="u"/>
            </a:pPr>
            <a:r>
              <a:rPr lang="en-US" sz="1800" b="1" dirty="0">
                <a:solidFill>
                  <a:schemeClr val="tx1"/>
                </a:solidFill>
              </a:rPr>
              <a:t>Each time, get response from server. Server runs forever.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https://github.com/PacktPublishing/Tkinter-GUI-Application-Development-Blueprints-Second-Edition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sp>
        <p:nvSpPr>
          <p:cNvPr id="7" name="標題 1">
            <a:extLst>
              <a:ext uri="{FF2B5EF4-FFF2-40B4-BE49-F238E27FC236}">
                <a16:creationId xmlns:a16="http://schemas.microsoft.com/office/drawing/2014/main" id="{6E2D4164-C1C5-46FE-A4A6-175D48CD34B6}"/>
              </a:ext>
            </a:extLst>
          </p:cNvPr>
          <p:cNvSpPr txBox="1">
            <a:spLocks/>
          </p:cNvSpPr>
          <p:nvPr/>
        </p:nvSpPr>
        <p:spPr>
          <a:xfrm>
            <a:off x="16088" y="836712"/>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https://www.tutorialspoint.com/python/python_networking.htm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pic>
        <p:nvPicPr>
          <p:cNvPr id="12" name="Picture 11">
            <a:extLst>
              <a:ext uri="{FF2B5EF4-FFF2-40B4-BE49-F238E27FC236}">
                <a16:creationId xmlns:a16="http://schemas.microsoft.com/office/drawing/2014/main" id="{6D2F4E66-A310-4E4B-A242-26085CF39A3E}"/>
              </a:ext>
            </a:extLst>
          </p:cNvPr>
          <p:cNvPicPr>
            <a:picLocks noChangeAspect="1"/>
          </p:cNvPicPr>
          <p:nvPr/>
        </p:nvPicPr>
        <p:blipFill>
          <a:blip r:embed="rId4"/>
          <a:stretch>
            <a:fillRect/>
          </a:stretch>
        </p:blipFill>
        <p:spPr>
          <a:xfrm>
            <a:off x="899592" y="1978496"/>
            <a:ext cx="7086600" cy="4114800"/>
          </a:xfrm>
          <a:prstGeom prst="rect">
            <a:avLst/>
          </a:prstGeom>
          <a:ln>
            <a:solidFill>
              <a:srgbClr val="C00000"/>
            </a:solidFill>
          </a:ln>
        </p:spPr>
      </p:pic>
    </p:spTree>
    <p:extLst>
      <p:ext uri="{BB962C8B-B14F-4D97-AF65-F5344CB8AC3E}">
        <p14:creationId xmlns:p14="http://schemas.microsoft.com/office/powerpoint/2010/main" val="2073765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05.09 Store All Messages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pic>
        <p:nvPicPr>
          <p:cNvPr id="7" name="Picture 6">
            <a:extLst>
              <a:ext uri="{FF2B5EF4-FFF2-40B4-BE49-F238E27FC236}">
                <a16:creationId xmlns:a16="http://schemas.microsoft.com/office/drawing/2014/main" id="{A651FAE5-4AB5-403F-949D-9D1CE8358DCE}"/>
              </a:ext>
            </a:extLst>
          </p:cNvPr>
          <p:cNvPicPr>
            <a:picLocks noChangeAspect="1"/>
          </p:cNvPicPr>
          <p:nvPr/>
        </p:nvPicPr>
        <p:blipFill>
          <a:blip r:embed="rId2"/>
          <a:stretch>
            <a:fillRect/>
          </a:stretch>
        </p:blipFill>
        <p:spPr>
          <a:xfrm>
            <a:off x="3851920" y="3717032"/>
            <a:ext cx="914098" cy="954341"/>
          </a:xfrm>
          <a:prstGeom prst="rect">
            <a:avLst/>
          </a:prstGeom>
        </p:spPr>
      </p:pic>
    </p:spTree>
    <p:extLst>
      <p:ext uri="{BB962C8B-B14F-4D97-AF65-F5344CB8AC3E}">
        <p14:creationId xmlns:p14="http://schemas.microsoft.com/office/powerpoint/2010/main" val="3464539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05.01 Socket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A651FAE5-4AB5-403F-949D-9D1CE8358DCE}"/>
              </a:ext>
            </a:extLst>
          </p:cNvPr>
          <p:cNvPicPr>
            <a:picLocks noChangeAspect="1"/>
          </p:cNvPicPr>
          <p:nvPr/>
        </p:nvPicPr>
        <p:blipFill>
          <a:blip r:embed="rId2"/>
          <a:stretch>
            <a:fillRect/>
          </a:stretch>
        </p:blipFill>
        <p:spPr>
          <a:xfrm>
            <a:off x="3851920" y="3717032"/>
            <a:ext cx="914098" cy="954341"/>
          </a:xfrm>
          <a:prstGeom prst="rect">
            <a:avLst/>
          </a:prstGeom>
        </p:spPr>
      </p:pic>
    </p:spTree>
    <p:extLst>
      <p:ext uri="{BB962C8B-B14F-4D97-AF65-F5344CB8AC3E}">
        <p14:creationId xmlns:p14="http://schemas.microsoft.com/office/powerpoint/2010/main" val="36624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05.09 Store All Messages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08012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Server Code:</a:t>
            </a:r>
          </a:p>
          <a:p>
            <a:pPr marL="342900" indent="-342900" algn="l">
              <a:buClr>
                <a:srgbClr val="0070C0"/>
              </a:buClr>
              <a:buSzPct val="80000"/>
              <a:buFont typeface="Wingdings" pitchFamily="2" charset="2"/>
              <a:buChar char="u"/>
            </a:pPr>
            <a:r>
              <a:rPr lang="en-US" sz="1800" b="1" dirty="0">
                <a:solidFill>
                  <a:schemeClr val="tx1"/>
                </a:solidFill>
              </a:rPr>
              <a:t>Note: Need close() each time socket send a string. </a:t>
            </a:r>
          </a:p>
          <a:p>
            <a:pPr marL="342900" indent="-342900" algn="l">
              <a:buClr>
                <a:srgbClr val="0070C0"/>
              </a:buClr>
              <a:buSzPct val="80000"/>
              <a:buFont typeface="Wingdings" pitchFamily="2" charset="2"/>
              <a:buChar char="u"/>
            </a:pPr>
            <a:r>
              <a:rPr lang="en-US" sz="1800" b="1" dirty="0">
                <a:solidFill>
                  <a:schemeClr val="tx1"/>
                </a:solidFill>
              </a:rPr>
              <a:t>Missing close() will cause infinity loop.</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https://github.com/PacktPublishing/Tkinter-GUI-Application-Development-Blueprints-Second-Edition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a:p>
        </p:txBody>
      </p:sp>
      <p:sp>
        <p:nvSpPr>
          <p:cNvPr id="7" name="標題 1">
            <a:extLst>
              <a:ext uri="{FF2B5EF4-FFF2-40B4-BE49-F238E27FC236}">
                <a16:creationId xmlns:a16="http://schemas.microsoft.com/office/drawing/2014/main" id="{6E2D4164-C1C5-46FE-A4A6-175D48CD34B6}"/>
              </a:ext>
            </a:extLst>
          </p:cNvPr>
          <p:cNvSpPr txBox="1">
            <a:spLocks/>
          </p:cNvSpPr>
          <p:nvPr/>
        </p:nvSpPr>
        <p:spPr>
          <a:xfrm>
            <a:off x="16088" y="836712"/>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https://www.tutorialspoint.com/python/python_networking.htm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pic>
        <p:nvPicPr>
          <p:cNvPr id="9" name="Picture 8">
            <a:extLst>
              <a:ext uri="{FF2B5EF4-FFF2-40B4-BE49-F238E27FC236}">
                <a16:creationId xmlns:a16="http://schemas.microsoft.com/office/drawing/2014/main" id="{50523CE6-F940-448F-9BBC-8058D470E1A3}"/>
              </a:ext>
            </a:extLst>
          </p:cNvPr>
          <p:cNvPicPr>
            <a:picLocks noChangeAspect="1"/>
          </p:cNvPicPr>
          <p:nvPr/>
        </p:nvPicPr>
        <p:blipFill>
          <a:blip r:embed="rId4"/>
          <a:stretch>
            <a:fillRect/>
          </a:stretch>
        </p:blipFill>
        <p:spPr>
          <a:xfrm>
            <a:off x="928687" y="2765822"/>
            <a:ext cx="7286625" cy="2438400"/>
          </a:xfrm>
          <a:prstGeom prst="rect">
            <a:avLst/>
          </a:prstGeom>
          <a:ln>
            <a:solidFill>
              <a:srgbClr val="C00000"/>
            </a:solidFill>
          </a:ln>
        </p:spPr>
      </p:pic>
      <p:sp>
        <p:nvSpPr>
          <p:cNvPr id="12" name="Rectangle 11">
            <a:extLst>
              <a:ext uri="{FF2B5EF4-FFF2-40B4-BE49-F238E27FC236}">
                <a16:creationId xmlns:a16="http://schemas.microsoft.com/office/drawing/2014/main" id="{95DB6301-2AC5-4710-9A54-676792668C69}"/>
              </a:ext>
            </a:extLst>
          </p:cNvPr>
          <p:cNvSpPr/>
          <p:nvPr/>
        </p:nvSpPr>
        <p:spPr>
          <a:xfrm>
            <a:off x="1706958" y="4916516"/>
            <a:ext cx="1814017" cy="28770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1620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F48A10A-17F3-405F-9532-F471258A7469}"/>
              </a:ext>
            </a:extLst>
          </p:cNvPr>
          <p:cNvPicPr>
            <a:picLocks noChangeAspect="1"/>
          </p:cNvPicPr>
          <p:nvPr/>
        </p:nvPicPr>
        <p:blipFill>
          <a:blip r:embed="rId2"/>
          <a:stretch>
            <a:fillRect/>
          </a:stretch>
        </p:blipFill>
        <p:spPr>
          <a:xfrm>
            <a:off x="1524000" y="2708920"/>
            <a:ext cx="5124450" cy="299085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05.09 Store All Messages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7835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Client Code:</a:t>
            </a:r>
          </a:p>
          <a:p>
            <a:pPr marL="342900" indent="-342900" algn="l">
              <a:buClr>
                <a:srgbClr val="0070C0"/>
              </a:buClr>
              <a:buSzPct val="80000"/>
              <a:buFont typeface="Wingdings" pitchFamily="2" charset="2"/>
              <a:buChar char="u"/>
            </a:pPr>
            <a:r>
              <a:rPr lang="en-US" sz="1800" b="1" dirty="0">
                <a:solidFill>
                  <a:schemeClr val="tx1"/>
                </a:solidFill>
              </a:rPr>
              <a:t>Concatenate the message.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https://github.com/PacktPublishing/Tkinter-GUI-Application-Development-Blueprints-Second-Edition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31</a:t>
            </a:fld>
            <a:endParaRPr lang="zh-TW" altLang="en-US"/>
          </a:p>
        </p:txBody>
      </p:sp>
      <p:sp>
        <p:nvSpPr>
          <p:cNvPr id="7" name="標題 1">
            <a:extLst>
              <a:ext uri="{FF2B5EF4-FFF2-40B4-BE49-F238E27FC236}">
                <a16:creationId xmlns:a16="http://schemas.microsoft.com/office/drawing/2014/main" id="{6E2D4164-C1C5-46FE-A4A6-175D48CD34B6}"/>
              </a:ext>
            </a:extLst>
          </p:cNvPr>
          <p:cNvSpPr txBox="1">
            <a:spLocks/>
          </p:cNvSpPr>
          <p:nvPr/>
        </p:nvSpPr>
        <p:spPr>
          <a:xfrm>
            <a:off x="16088" y="836712"/>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4"/>
              </a:rPr>
              <a:t>https://www.tutorialspoint.com/python/python_networking.htm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12" name="Rectangle 11">
            <a:extLst>
              <a:ext uri="{FF2B5EF4-FFF2-40B4-BE49-F238E27FC236}">
                <a16:creationId xmlns:a16="http://schemas.microsoft.com/office/drawing/2014/main" id="{95DB6301-2AC5-4710-9A54-676792668C69}"/>
              </a:ext>
            </a:extLst>
          </p:cNvPr>
          <p:cNvSpPr/>
          <p:nvPr/>
        </p:nvSpPr>
        <p:spPr>
          <a:xfrm>
            <a:off x="2051720" y="4005064"/>
            <a:ext cx="4320480" cy="136815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4336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05.09 Store All Messages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Run Server: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https://github.com/PacktPublishing/Tkinter-GUI-Application-Development-Blueprints-Second-Edition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32</a:t>
            </a:fld>
            <a:endParaRPr lang="zh-TW" altLang="en-US"/>
          </a:p>
        </p:txBody>
      </p:sp>
      <p:sp>
        <p:nvSpPr>
          <p:cNvPr id="7" name="標題 1">
            <a:extLst>
              <a:ext uri="{FF2B5EF4-FFF2-40B4-BE49-F238E27FC236}">
                <a16:creationId xmlns:a16="http://schemas.microsoft.com/office/drawing/2014/main" id="{6E2D4164-C1C5-46FE-A4A6-175D48CD34B6}"/>
              </a:ext>
            </a:extLst>
          </p:cNvPr>
          <p:cNvSpPr txBox="1">
            <a:spLocks/>
          </p:cNvSpPr>
          <p:nvPr/>
        </p:nvSpPr>
        <p:spPr>
          <a:xfrm>
            <a:off x="16088" y="836712"/>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https://www.tutorialspoint.com/python/python_networking.htm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pic>
        <p:nvPicPr>
          <p:cNvPr id="9" name="Picture 8">
            <a:extLst>
              <a:ext uri="{FF2B5EF4-FFF2-40B4-BE49-F238E27FC236}">
                <a16:creationId xmlns:a16="http://schemas.microsoft.com/office/drawing/2014/main" id="{79DECF45-E864-4BB6-B393-FC0CD2540796}"/>
              </a:ext>
            </a:extLst>
          </p:cNvPr>
          <p:cNvPicPr>
            <a:picLocks noChangeAspect="1"/>
          </p:cNvPicPr>
          <p:nvPr/>
        </p:nvPicPr>
        <p:blipFill>
          <a:blip r:embed="rId4"/>
          <a:stretch>
            <a:fillRect/>
          </a:stretch>
        </p:blipFill>
        <p:spPr>
          <a:xfrm>
            <a:off x="899592" y="1710816"/>
            <a:ext cx="6705600" cy="819150"/>
          </a:xfrm>
          <a:prstGeom prst="rect">
            <a:avLst/>
          </a:prstGeom>
        </p:spPr>
      </p:pic>
      <p:pic>
        <p:nvPicPr>
          <p:cNvPr id="10" name="Picture 9">
            <a:extLst>
              <a:ext uri="{FF2B5EF4-FFF2-40B4-BE49-F238E27FC236}">
                <a16:creationId xmlns:a16="http://schemas.microsoft.com/office/drawing/2014/main" id="{F0DE3283-0C72-4223-9FD1-8D4ECDF4C84F}"/>
              </a:ext>
            </a:extLst>
          </p:cNvPr>
          <p:cNvPicPr>
            <a:picLocks noChangeAspect="1"/>
          </p:cNvPicPr>
          <p:nvPr/>
        </p:nvPicPr>
        <p:blipFill>
          <a:blip r:embed="rId5"/>
          <a:stretch>
            <a:fillRect/>
          </a:stretch>
        </p:blipFill>
        <p:spPr>
          <a:xfrm>
            <a:off x="899592" y="3127363"/>
            <a:ext cx="6610350" cy="1085850"/>
          </a:xfrm>
          <a:prstGeom prst="rect">
            <a:avLst/>
          </a:prstGeom>
          <a:ln>
            <a:solidFill>
              <a:srgbClr val="C00000"/>
            </a:solidFill>
          </a:ln>
        </p:spPr>
      </p:pic>
      <p:sp>
        <p:nvSpPr>
          <p:cNvPr id="13" name="副標題 2">
            <a:extLst>
              <a:ext uri="{FF2B5EF4-FFF2-40B4-BE49-F238E27FC236}">
                <a16:creationId xmlns:a16="http://schemas.microsoft.com/office/drawing/2014/main" id="{09A9F250-DB80-4AE0-9C1C-45D7CFF1F2C8}"/>
              </a:ext>
            </a:extLst>
          </p:cNvPr>
          <p:cNvSpPr txBox="1">
            <a:spLocks/>
          </p:cNvSpPr>
          <p:nvPr/>
        </p:nvSpPr>
        <p:spPr>
          <a:xfrm>
            <a:off x="411624" y="2629815"/>
            <a:ext cx="8352928" cy="360041"/>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Run Client:</a:t>
            </a:r>
          </a:p>
        </p:txBody>
      </p:sp>
    </p:spTree>
    <p:extLst>
      <p:ext uri="{BB962C8B-B14F-4D97-AF65-F5344CB8AC3E}">
        <p14:creationId xmlns:p14="http://schemas.microsoft.com/office/powerpoint/2010/main" val="8067507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33</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05.01 Socket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1602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Socket?</a:t>
            </a:r>
          </a:p>
          <a:p>
            <a:pPr marL="342900" indent="-342900" algn="l">
              <a:buClr>
                <a:srgbClr val="0070C0"/>
              </a:buClr>
              <a:buSzPct val="80000"/>
              <a:buFont typeface="Wingdings" pitchFamily="2" charset="2"/>
              <a:buChar char="u"/>
            </a:pPr>
            <a:r>
              <a:rPr lang="en-US" sz="1800" dirty="0">
                <a:solidFill>
                  <a:schemeClr val="tx1"/>
                </a:solidFill>
              </a:rPr>
              <a:t>Sockets are the endpoints of a bidirectional communications channel.</a:t>
            </a:r>
          </a:p>
          <a:p>
            <a:pPr marL="342900" indent="-342900" algn="l">
              <a:buClr>
                <a:srgbClr val="0070C0"/>
              </a:buClr>
              <a:buSzPct val="80000"/>
              <a:buFont typeface="Wingdings" pitchFamily="2" charset="2"/>
              <a:buChar char="u"/>
            </a:pPr>
            <a:r>
              <a:rPr lang="en-US" sz="1800" dirty="0">
                <a:solidFill>
                  <a:schemeClr val="tx1"/>
                </a:solidFill>
              </a:rPr>
              <a:t>Sockets may communicate within a process, between processes on the </a:t>
            </a:r>
            <a:r>
              <a:rPr lang="en-US" sz="1800" b="1" dirty="0">
                <a:solidFill>
                  <a:schemeClr val="tx1"/>
                </a:solidFill>
              </a:rPr>
              <a:t>same machine</a:t>
            </a:r>
            <a:r>
              <a:rPr lang="en-US" sz="1800" dirty="0">
                <a:solidFill>
                  <a:schemeClr val="tx1"/>
                </a:solidFill>
              </a:rPr>
              <a:t>, or </a:t>
            </a:r>
            <a:r>
              <a:rPr lang="en-US" sz="1800" b="1" dirty="0">
                <a:solidFill>
                  <a:schemeClr val="tx1"/>
                </a:solidFill>
              </a:rPr>
              <a:t>between processes </a:t>
            </a:r>
            <a:r>
              <a:rPr lang="en-US" sz="1800" dirty="0">
                <a:solidFill>
                  <a:schemeClr val="tx1"/>
                </a:solidFill>
              </a:rPr>
              <a:t>on different continents.</a:t>
            </a:r>
          </a:p>
          <a:p>
            <a:pPr marL="342900" indent="-342900" algn="l">
              <a:buClr>
                <a:srgbClr val="0070C0"/>
              </a:buClr>
              <a:buSzPct val="80000"/>
              <a:buFont typeface="Wingdings" pitchFamily="2" charset="2"/>
              <a:buChar char="u"/>
            </a:pPr>
            <a:r>
              <a:rPr lang="en-US" sz="1800" dirty="0">
                <a:solidFill>
                  <a:schemeClr val="tx1"/>
                </a:solidFill>
              </a:rPr>
              <a:t>Sockets may be implemented over a number of </a:t>
            </a:r>
            <a:r>
              <a:rPr lang="en-US" sz="1800" b="1" dirty="0">
                <a:solidFill>
                  <a:schemeClr val="tx1"/>
                </a:solidFill>
              </a:rPr>
              <a:t>different channel types</a:t>
            </a:r>
            <a:r>
              <a:rPr lang="en-US" sz="1800" dirty="0">
                <a:solidFill>
                  <a:schemeClr val="tx1"/>
                </a:solidFill>
              </a:rPr>
              <a:t>: Unix domain sockets, </a:t>
            </a:r>
            <a:r>
              <a:rPr lang="en-US" sz="1800" b="1" dirty="0">
                <a:solidFill>
                  <a:schemeClr val="tx1"/>
                </a:solidFill>
              </a:rPr>
              <a:t>TCP, UDP</a:t>
            </a:r>
            <a:r>
              <a:rPr lang="en-US" sz="1800" dirty="0">
                <a:solidFill>
                  <a:schemeClr val="tx1"/>
                </a:solidFill>
              </a:rPr>
              <a:t>, and so on. The </a:t>
            </a:r>
            <a:r>
              <a:rPr lang="en-US" sz="1800" i="1" dirty="0">
                <a:solidFill>
                  <a:schemeClr val="tx1"/>
                </a:solidFill>
              </a:rPr>
              <a:t>socket</a:t>
            </a:r>
            <a:r>
              <a:rPr lang="en-US" sz="1800" dirty="0">
                <a:solidFill>
                  <a:schemeClr val="tx1"/>
                </a:solidFill>
              </a:rPr>
              <a:t> library provides specific classes for handling the common transports as well as a generic interface for handling the rest.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https://github.com/PacktPublishing/Tkinter-GUI-Application-Development-Blueprints-Second-Edition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7" name="標題 1">
            <a:extLst>
              <a:ext uri="{FF2B5EF4-FFF2-40B4-BE49-F238E27FC236}">
                <a16:creationId xmlns:a16="http://schemas.microsoft.com/office/drawing/2014/main" id="{6E2D4164-C1C5-46FE-A4A6-175D48CD34B6}"/>
              </a:ext>
            </a:extLst>
          </p:cNvPr>
          <p:cNvSpPr txBox="1">
            <a:spLocks/>
          </p:cNvSpPr>
          <p:nvPr/>
        </p:nvSpPr>
        <p:spPr>
          <a:xfrm>
            <a:off x="16088" y="836712"/>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https://www.tutorialspoint.com/python/python_networking.htm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1459699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05.01 Socket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6480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Socket?</a:t>
            </a:r>
          </a:p>
          <a:p>
            <a:pPr marL="342900" indent="-342900" algn="l">
              <a:buClr>
                <a:srgbClr val="0070C0"/>
              </a:buClr>
              <a:buSzPct val="80000"/>
              <a:buFont typeface="Wingdings" pitchFamily="2" charset="2"/>
              <a:buChar char="u"/>
            </a:pPr>
            <a:r>
              <a:rPr lang="en-US" sz="1800" dirty="0">
                <a:solidFill>
                  <a:schemeClr val="tx1"/>
                </a:solidFill>
              </a:rPr>
              <a:t>Sockets have their own vocabulary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https://github.com/PacktPublishing/Tkinter-GUI-Application-Development-Blueprints-Second-Edition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7" name="標題 1">
            <a:extLst>
              <a:ext uri="{FF2B5EF4-FFF2-40B4-BE49-F238E27FC236}">
                <a16:creationId xmlns:a16="http://schemas.microsoft.com/office/drawing/2014/main" id="{6E2D4164-C1C5-46FE-A4A6-175D48CD34B6}"/>
              </a:ext>
            </a:extLst>
          </p:cNvPr>
          <p:cNvSpPr txBox="1">
            <a:spLocks/>
          </p:cNvSpPr>
          <p:nvPr/>
        </p:nvSpPr>
        <p:spPr>
          <a:xfrm>
            <a:off x="16088" y="836712"/>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https://www.tutorialspoint.com/python/python_networking.htm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8" name="Table 8">
            <a:extLst>
              <a:ext uri="{FF2B5EF4-FFF2-40B4-BE49-F238E27FC236}">
                <a16:creationId xmlns:a16="http://schemas.microsoft.com/office/drawing/2014/main" id="{C3232601-21CA-4B06-92ED-29B6B085A7DF}"/>
              </a:ext>
            </a:extLst>
          </p:cNvPr>
          <p:cNvGraphicFramePr>
            <a:graphicFrameLocks noGrp="1"/>
          </p:cNvGraphicFramePr>
          <p:nvPr>
            <p:extLst>
              <p:ext uri="{D42A27DB-BD31-4B8C-83A1-F6EECF244321}">
                <p14:modId xmlns:p14="http://schemas.microsoft.com/office/powerpoint/2010/main" val="3466646612"/>
              </p:ext>
            </p:extLst>
          </p:nvPr>
        </p:nvGraphicFramePr>
        <p:xfrm>
          <a:off x="467544" y="1988839"/>
          <a:ext cx="8210149" cy="3627120"/>
        </p:xfrm>
        <a:graphic>
          <a:graphicData uri="http://schemas.openxmlformats.org/drawingml/2006/table">
            <a:tbl>
              <a:tblPr firstRow="1" bandRow="1">
                <a:tableStyleId>{5C22544A-7EE6-4342-B048-85BDC9FD1C3A}</a:tableStyleId>
              </a:tblPr>
              <a:tblGrid>
                <a:gridCol w="477838">
                  <a:extLst>
                    <a:ext uri="{9D8B030D-6E8A-4147-A177-3AD203B41FA5}">
                      <a16:colId xmlns:a16="http://schemas.microsoft.com/office/drawing/2014/main" val="4169671601"/>
                    </a:ext>
                  </a:extLst>
                </a:gridCol>
                <a:gridCol w="7732311">
                  <a:extLst>
                    <a:ext uri="{9D8B030D-6E8A-4147-A177-3AD203B41FA5}">
                      <a16:colId xmlns:a16="http://schemas.microsoft.com/office/drawing/2014/main" val="3478482558"/>
                    </a:ext>
                  </a:extLst>
                </a:gridCol>
              </a:tblGrid>
              <a:tr h="422245">
                <a:tc>
                  <a:txBody>
                    <a:bodyPr/>
                    <a:lstStyle/>
                    <a:p>
                      <a:pPr algn="ctr" fontAlgn="t"/>
                      <a:r>
                        <a:rPr lang="en-US" dirty="0">
                          <a:effectLst/>
                        </a:rPr>
                        <a:t>No</a:t>
                      </a:r>
                    </a:p>
                  </a:txBody>
                  <a:tcPr marL="76200" marR="76200" marT="76200" marB="76200"/>
                </a:tc>
                <a:tc>
                  <a:txBody>
                    <a:bodyPr/>
                    <a:lstStyle/>
                    <a:p>
                      <a:pPr algn="ctr" fontAlgn="t"/>
                      <a:r>
                        <a:rPr lang="en-US" dirty="0">
                          <a:effectLst/>
                        </a:rPr>
                        <a:t>Term &amp; Description</a:t>
                      </a:r>
                    </a:p>
                  </a:txBody>
                  <a:tcPr marL="76200" marR="76200" marT="76200" marB="76200"/>
                </a:tc>
                <a:extLst>
                  <a:ext uri="{0D108BD9-81ED-4DB2-BD59-A6C34878D82A}">
                    <a16:rowId xmlns:a16="http://schemas.microsoft.com/office/drawing/2014/main" val="1469111618"/>
                  </a:ext>
                </a:extLst>
              </a:tr>
              <a:tr h="941433">
                <a:tc>
                  <a:txBody>
                    <a:bodyPr/>
                    <a:lstStyle/>
                    <a:p>
                      <a:pPr fontAlgn="t"/>
                      <a:r>
                        <a:rPr lang="en-US">
                          <a:effectLst/>
                        </a:rPr>
                        <a:t>1</a:t>
                      </a:r>
                    </a:p>
                  </a:txBody>
                  <a:tcPr marL="76200" marR="76200" marT="76200" marB="76200"/>
                </a:tc>
                <a:tc>
                  <a:txBody>
                    <a:bodyPr/>
                    <a:lstStyle/>
                    <a:p>
                      <a:pPr algn="just" fontAlgn="t"/>
                      <a:r>
                        <a:rPr lang="en-US" b="1" dirty="0">
                          <a:solidFill>
                            <a:srgbClr val="000000"/>
                          </a:solidFill>
                          <a:effectLst/>
                        </a:rPr>
                        <a:t>Domain</a:t>
                      </a:r>
                      <a:endParaRPr lang="en-US" dirty="0">
                        <a:solidFill>
                          <a:srgbClr val="000000"/>
                        </a:solidFill>
                        <a:effectLst/>
                      </a:endParaRPr>
                    </a:p>
                    <a:p>
                      <a:pPr algn="l" fontAlgn="t"/>
                      <a:r>
                        <a:rPr lang="en-US" dirty="0">
                          <a:solidFill>
                            <a:srgbClr val="000000"/>
                          </a:solidFill>
                          <a:effectLst/>
                        </a:rPr>
                        <a:t>The family of protocols that is used as the transport mechanism. These values are constants such as AF_INET, PF_INET, PF_UNIX, PF_X25, and so on.</a:t>
                      </a:r>
                    </a:p>
                  </a:txBody>
                  <a:tcPr marL="76200" marR="76200" marT="76200" marB="76200"/>
                </a:tc>
                <a:extLst>
                  <a:ext uri="{0D108BD9-81ED-4DB2-BD59-A6C34878D82A}">
                    <a16:rowId xmlns:a16="http://schemas.microsoft.com/office/drawing/2014/main" val="2141010272"/>
                  </a:ext>
                </a:extLst>
              </a:tr>
              <a:tr h="1190209">
                <a:tc>
                  <a:txBody>
                    <a:bodyPr/>
                    <a:lstStyle/>
                    <a:p>
                      <a:pPr fontAlgn="t"/>
                      <a:r>
                        <a:rPr lang="en-US">
                          <a:effectLst/>
                        </a:rPr>
                        <a:t>2</a:t>
                      </a:r>
                    </a:p>
                  </a:txBody>
                  <a:tcPr marL="76200" marR="76200" marT="76200" marB="76200"/>
                </a:tc>
                <a:tc>
                  <a:txBody>
                    <a:bodyPr/>
                    <a:lstStyle/>
                    <a:p>
                      <a:pPr algn="just" fontAlgn="t"/>
                      <a:r>
                        <a:rPr lang="en-US" b="1" dirty="0">
                          <a:solidFill>
                            <a:srgbClr val="000000"/>
                          </a:solidFill>
                          <a:effectLst/>
                        </a:rPr>
                        <a:t>type</a:t>
                      </a:r>
                      <a:endParaRPr lang="en-US" dirty="0">
                        <a:solidFill>
                          <a:srgbClr val="000000"/>
                        </a:solidFill>
                        <a:effectLst/>
                      </a:endParaRPr>
                    </a:p>
                    <a:p>
                      <a:pPr algn="l" fontAlgn="t"/>
                      <a:r>
                        <a:rPr lang="en-US" dirty="0">
                          <a:solidFill>
                            <a:srgbClr val="000000"/>
                          </a:solidFill>
                          <a:effectLst/>
                        </a:rPr>
                        <a:t>The type of communications between the two endpoints, typically SOCK_STREAM for connection-oriented protocols and SOCK_DGRAM for connectionless protocols.</a:t>
                      </a:r>
                    </a:p>
                  </a:txBody>
                  <a:tcPr marL="76200" marR="76200" marT="76200" marB="76200"/>
                </a:tc>
                <a:extLst>
                  <a:ext uri="{0D108BD9-81ED-4DB2-BD59-A6C34878D82A}">
                    <a16:rowId xmlns:a16="http://schemas.microsoft.com/office/drawing/2014/main" val="1163150599"/>
                  </a:ext>
                </a:extLst>
              </a:tr>
              <a:tr h="948641">
                <a:tc>
                  <a:txBody>
                    <a:bodyPr/>
                    <a:lstStyle/>
                    <a:p>
                      <a:pPr fontAlgn="t"/>
                      <a:r>
                        <a:rPr lang="en-US">
                          <a:effectLst/>
                        </a:rPr>
                        <a:t>3</a:t>
                      </a:r>
                    </a:p>
                  </a:txBody>
                  <a:tcPr marL="76200" marR="76200" marT="76200" marB="76200"/>
                </a:tc>
                <a:tc>
                  <a:txBody>
                    <a:bodyPr/>
                    <a:lstStyle/>
                    <a:p>
                      <a:pPr algn="just" fontAlgn="t"/>
                      <a:r>
                        <a:rPr lang="en-US" b="1" dirty="0">
                          <a:solidFill>
                            <a:srgbClr val="000000"/>
                          </a:solidFill>
                          <a:effectLst/>
                        </a:rPr>
                        <a:t>protocol</a:t>
                      </a:r>
                      <a:endParaRPr lang="en-US" dirty="0">
                        <a:solidFill>
                          <a:srgbClr val="000000"/>
                        </a:solidFill>
                        <a:effectLst/>
                      </a:endParaRPr>
                    </a:p>
                    <a:p>
                      <a:pPr algn="l" fontAlgn="t"/>
                      <a:r>
                        <a:rPr lang="en-US" dirty="0">
                          <a:solidFill>
                            <a:srgbClr val="000000"/>
                          </a:solidFill>
                          <a:effectLst/>
                        </a:rPr>
                        <a:t>Typically zero, this may be used to identify a variant of a protocol within a domain and type.</a:t>
                      </a:r>
                    </a:p>
                  </a:txBody>
                  <a:tcPr marL="76200" marR="76200" marT="76200" marB="76200"/>
                </a:tc>
                <a:extLst>
                  <a:ext uri="{0D108BD9-81ED-4DB2-BD59-A6C34878D82A}">
                    <a16:rowId xmlns:a16="http://schemas.microsoft.com/office/drawing/2014/main" val="3129865095"/>
                  </a:ext>
                </a:extLst>
              </a:tr>
            </a:tbl>
          </a:graphicData>
        </a:graphic>
      </p:graphicFrame>
    </p:spTree>
    <p:extLst>
      <p:ext uri="{BB962C8B-B14F-4D97-AF65-F5344CB8AC3E}">
        <p14:creationId xmlns:p14="http://schemas.microsoft.com/office/powerpoint/2010/main" val="1336189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05.01 Socket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6480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Socket?</a:t>
            </a:r>
          </a:p>
          <a:p>
            <a:pPr marL="342900" indent="-342900" algn="l">
              <a:buClr>
                <a:srgbClr val="0070C0"/>
              </a:buClr>
              <a:buSzPct val="80000"/>
              <a:buFont typeface="Wingdings" pitchFamily="2" charset="2"/>
              <a:buChar char="u"/>
            </a:pPr>
            <a:r>
              <a:rPr lang="en-US" sz="1800" dirty="0">
                <a:solidFill>
                  <a:schemeClr val="tx1"/>
                </a:solidFill>
              </a:rPr>
              <a:t>Sockets have their own vocabulary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https://github.com/PacktPublishing/Tkinter-GUI-Application-Development-Blueprints-Second-Edition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7" name="標題 1">
            <a:extLst>
              <a:ext uri="{FF2B5EF4-FFF2-40B4-BE49-F238E27FC236}">
                <a16:creationId xmlns:a16="http://schemas.microsoft.com/office/drawing/2014/main" id="{6E2D4164-C1C5-46FE-A4A6-175D48CD34B6}"/>
              </a:ext>
            </a:extLst>
          </p:cNvPr>
          <p:cNvSpPr txBox="1">
            <a:spLocks/>
          </p:cNvSpPr>
          <p:nvPr/>
        </p:nvSpPr>
        <p:spPr>
          <a:xfrm>
            <a:off x="16088" y="836712"/>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https://www.tutorialspoint.com/python/python_networking.htm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8" name="Table 8">
            <a:extLst>
              <a:ext uri="{FF2B5EF4-FFF2-40B4-BE49-F238E27FC236}">
                <a16:creationId xmlns:a16="http://schemas.microsoft.com/office/drawing/2014/main" id="{C3232601-21CA-4B06-92ED-29B6B085A7DF}"/>
              </a:ext>
            </a:extLst>
          </p:cNvPr>
          <p:cNvGraphicFramePr>
            <a:graphicFrameLocks noGrp="1"/>
          </p:cNvGraphicFramePr>
          <p:nvPr>
            <p:extLst>
              <p:ext uri="{D42A27DB-BD31-4B8C-83A1-F6EECF244321}">
                <p14:modId xmlns:p14="http://schemas.microsoft.com/office/powerpoint/2010/main" val="1242985362"/>
              </p:ext>
            </p:extLst>
          </p:nvPr>
        </p:nvGraphicFramePr>
        <p:xfrm>
          <a:off x="467544" y="1988839"/>
          <a:ext cx="8210149" cy="3643405"/>
        </p:xfrm>
        <a:graphic>
          <a:graphicData uri="http://schemas.openxmlformats.org/drawingml/2006/table">
            <a:tbl>
              <a:tblPr firstRow="1" bandRow="1">
                <a:tableStyleId>{5C22544A-7EE6-4342-B048-85BDC9FD1C3A}</a:tableStyleId>
              </a:tblPr>
              <a:tblGrid>
                <a:gridCol w="477838">
                  <a:extLst>
                    <a:ext uri="{9D8B030D-6E8A-4147-A177-3AD203B41FA5}">
                      <a16:colId xmlns:a16="http://schemas.microsoft.com/office/drawing/2014/main" val="4169671601"/>
                    </a:ext>
                  </a:extLst>
                </a:gridCol>
                <a:gridCol w="7732311">
                  <a:extLst>
                    <a:ext uri="{9D8B030D-6E8A-4147-A177-3AD203B41FA5}">
                      <a16:colId xmlns:a16="http://schemas.microsoft.com/office/drawing/2014/main" val="3478482558"/>
                    </a:ext>
                  </a:extLst>
                </a:gridCol>
              </a:tblGrid>
              <a:tr h="370202">
                <a:tc>
                  <a:txBody>
                    <a:bodyPr/>
                    <a:lstStyle/>
                    <a:p>
                      <a:pPr algn="ctr" fontAlgn="t"/>
                      <a:r>
                        <a:rPr lang="en-US" dirty="0">
                          <a:effectLst/>
                        </a:rPr>
                        <a:t>No</a:t>
                      </a:r>
                    </a:p>
                  </a:txBody>
                  <a:tcPr marL="76200" marR="76200" marT="76200" marB="76200"/>
                </a:tc>
                <a:tc>
                  <a:txBody>
                    <a:bodyPr/>
                    <a:lstStyle/>
                    <a:p>
                      <a:pPr algn="l" fontAlgn="t"/>
                      <a:r>
                        <a:rPr lang="en-US" dirty="0">
                          <a:effectLst/>
                        </a:rPr>
                        <a:t>Term &amp; Description</a:t>
                      </a:r>
                    </a:p>
                  </a:txBody>
                  <a:tcPr marL="76200" marR="76200" marT="76200" marB="76200"/>
                </a:tc>
                <a:extLst>
                  <a:ext uri="{0D108BD9-81ED-4DB2-BD59-A6C34878D82A}">
                    <a16:rowId xmlns:a16="http://schemas.microsoft.com/office/drawing/2014/main" val="1469111618"/>
                  </a:ext>
                </a:extLst>
              </a:tr>
              <a:tr h="1798122">
                <a:tc>
                  <a:txBody>
                    <a:bodyPr/>
                    <a:lstStyle/>
                    <a:p>
                      <a:pPr fontAlgn="t"/>
                      <a:r>
                        <a:rPr lang="en-US" dirty="0">
                          <a:effectLst/>
                        </a:rPr>
                        <a:t>4</a:t>
                      </a:r>
                    </a:p>
                  </a:txBody>
                  <a:tcPr marL="76200" marR="76200" marT="76200" marB="76200"/>
                </a:tc>
                <a:tc>
                  <a:txBody>
                    <a:bodyPr/>
                    <a:lstStyle/>
                    <a:p>
                      <a:pPr algn="l" fontAlgn="t"/>
                      <a:r>
                        <a:rPr lang="en-US" b="1" dirty="0">
                          <a:solidFill>
                            <a:srgbClr val="000000"/>
                          </a:solidFill>
                          <a:effectLst/>
                        </a:rPr>
                        <a:t>hostname</a:t>
                      </a:r>
                      <a:endParaRPr lang="en-US" dirty="0">
                        <a:solidFill>
                          <a:srgbClr val="000000"/>
                        </a:solidFill>
                        <a:effectLst/>
                      </a:endParaRPr>
                    </a:p>
                    <a:p>
                      <a:pPr algn="l" fontAlgn="t"/>
                      <a:r>
                        <a:rPr lang="en-US" dirty="0">
                          <a:solidFill>
                            <a:srgbClr val="000000"/>
                          </a:solidFill>
                          <a:effectLst/>
                        </a:rPr>
                        <a:t>The identifier of a network interface −</a:t>
                      </a:r>
                    </a:p>
                    <a:p>
                      <a:pPr algn="l" fontAlgn="t">
                        <a:buFont typeface="Arial" panose="020B0604020202020204" pitchFamily="34" charset="0"/>
                        <a:buChar char="•"/>
                      </a:pPr>
                      <a:r>
                        <a:rPr lang="en-US" dirty="0">
                          <a:solidFill>
                            <a:srgbClr val="000000"/>
                          </a:solidFill>
                          <a:effectLst/>
                        </a:rPr>
                        <a:t>A string, which can be a host name, a dotted-quad address, or an IPV6 address in colon (and possibly dot) notation</a:t>
                      </a:r>
                    </a:p>
                    <a:p>
                      <a:pPr algn="l" fontAlgn="t">
                        <a:buFont typeface="Arial" panose="020B0604020202020204" pitchFamily="34" charset="0"/>
                        <a:buChar char="•"/>
                      </a:pPr>
                      <a:r>
                        <a:rPr lang="en-US" dirty="0">
                          <a:solidFill>
                            <a:srgbClr val="000000"/>
                          </a:solidFill>
                          <a:effectLst/>
                        </a:rPr>
                        <a:t>A string "&lt;broadcast&gt;", which specifies an INADDR_BROADCAST address.</a:t>
                      </a:r>
                    </a:p>
                    <a:p>
                      <a:pPr algn="l" fontAlgn="t">
                        <a:buFont typeface="Arial" panose="020B0604020202020204" pitchFamily="34" charset="0"/>
                        <a:buChar char="•"/>
                      </a:pPr>
                      <a:r>
                        <a:rPr lang="en-US" dirty="0">
                          <a:solidFill>
                            <a:srgbClr val="000000"/>
                          </a:solidFill>
                          <a:effectLst/>
                        </a:rPr>
                        <a:t>A zero-length string, which specifies INADDR_ANY, or</a:t>
                      </a:r>
                    </a:p>
                    <a:p>
                      <a:pPr algn="l" fontAlgn="t">
                        <a:buFont typeface="Arial" panose="020B0604020202020204" pitchFamily="34" charset="0"/>
                        <a:buChar char="•"/>
                      </a:pPr>
                      <a:r>
                        <a:rPr lang="en-US" dirty="0">
                          <a:solidFill>
                            <a:srgbClr val="000000"/>
                          </a:solidFill>
                          <a:effectLst/>
                        </a:rPr>
                        <a:t>An Integer, interpreted as a binary address in host byte order.</a:t>
                      </a:r>
                    </a:p>
                  </a:txBody>
                  <a:tcPr marL="76200" marR="76200" marT="76200" marB="76200"/>
                </a:tc>
                <a:extLst>
                  <a:ext uri="{0D108BD9-81ED-4DB2-BD59-A6C34878D82A}">
                    <a16:rowId xmlns:a16="http://schemas.microsoft.com/office/drawing/2014/main" val="4173002996"/>
                  </a:ext>
                </a:extLst>
              </a:tr>
              <a:tr h="1144045">
                <a:tc>
                  <a:txBody>
                    <a:bodyPr/>
                    <a:lstStyle/>
                    <a:p>
                      <a:pPr fontAlgn="t"/>
                      <a:r>
                        <a:rPr lang="en-US" dirty="0">
                          <a:effectLst/>
                        </a:rPr>
                        <a:t>5</a:t>
                      </a:r>
                    </a:p>
                  </a:txBody>
                  <a:tcPr marL="76200" marR="76200" marT="76200" marB="76200"/>
                </a:tc>
                <a:tc>
                  <a:txBody>
                    <a:bodyPr/>
                    <a:lstStyle/>
                    <a:p>
                      <a:pPr algn="l" fontAlgn="t"/>
                      <a:r>
                        <a:rPr lang="en-US" b="1" dirty="0">
                          <a:solidFill>
                            <a:srgbClr val="000000"/>
                          </a:solidFill>
                          <a:effectLst/>
                        </a:rPr>
                        <a:t>port</a:t>
                      </a:r>
                      <a:endParaRPr lang="en-US" dirty="0">
                        <a:solidFill>
                          <a:srgbClr val="000000"/>
                        </a:solidFill>
                        <a:effectLst/>
                      </a:endParaRPr>
                    </a:p>
                    <a:p>
                      <a:pPr algn="l" fontAlgn="t"/>
                      <a:r>
                        <a:rPr lang="en-US" dirty="0">
                          <a:solidFill>
                            <a:srgbClr val="000000"/>
                          </a:solidFill>
                          <a:effectLst/>
                        </a:rPr>
                        <a:t>Each server listens for clients calling on one or more ports. A port may be a </a:t>
                      </a:r>
                      <a:r>
                        <a:rPr lang="en-US" dirty="0" err="1">
                          <a:solidFill>
                            <a:srgbClr val="000000"/>
                          </a:solidFill>
                          <a:effectLst/>
                        </a:rPr>
                        <a:t>Fixnum</a:t>
                      </a:r>
                      <a:r>
                        <a:rPr lang="en-US" dirty="0">
                          <a:solidFill>
                            <a:srgbClr val="000000"/>
                          </a:solidFill>
                          <a:effectLst/>
                        </a:rPr>
                        <a:t> port number, a string containing a port number, or the name of a service.</a:t>
                      </a:r>
                    </a:p>
                  </a:txBody>
                  <a:tcPr marL="76200" marR="76200" marT="76200" marB="76200"/>
                </a:tc>
                <a:extLst>
                  <a:ext uri="{0D108BD9-81ED-4DB2-BD59-A6C34878D82A}">
                    <a16:rowId xmlns:a16="http://schemas.microsoft.com/office/drawing/2014/main" val="770213401"/>
                  </a:ext>
                </a:extLst>
              </a:tr>
            </a:tbl>
          </a:graphicData>
        </a:graphic>
      </p:graphicFrame>
    </p:spTree>
    <p:extLst>
      <p:ext uri="{BB962C8B-B14F-4D97-AF65-F5344CB8AC3E}">
        <p14:creationId xmlns:p14="http://schemas.microsoft.com/office/powerpoint/2010/main" val="3661064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05.02 Socket Module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A651FAE5-4AB5-403F-949D-9D1CE8358DCE}"/>
              </a:ext>
            </a:extLst>
          </p:cNvPr>
          <p:cNvPicPr>
            <a:picLocks noChangeAspect="1"/>
          </p:cNvPicPr>
          <p:nvPr/>
        </p:nvPicPr>
        <p:blipFill>
          <a:blip r:embed="rId2"/>
          <a:stretch>
            <a:fillRect/>
          </a:stretch>
        </p:blipFill>
        <p:spPr>
          <a:xfrm>
            <a:off x="3851920" y="3717032"/>
            <a:ext cx="914098" cy="954341"/>
          </a:xfrm>
          <a:prstGeom prst="rect">
            <a:avLst/>
          </a:prstGeom>
        </p:spPr>
      </p:pic>
    </p:spTree>
    <p:extLst>
      <p:ext uri="{BB962C8B-B14F-4D97-AF65-F5344CB8AC3E}">
        <p14:creationId xmlns:p14="http://schemas.microsoft.com/office/powerpoint/2010/main" val="1155044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05.02 Socket Module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0081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Socket Module</a:t>
            </a:r>
          </a:p>
          <a:p>
            <a:pPr marL="342900" indent="-342900" algn="l">
              <a:buClr>
                <a:srgbClr val="0070C0"/>
              </a:buClr>
              <a:buSzPct val="80000"/>
              <a:buFont typeface="Wingdings" pitchFamily="2" charset="2"/>
              <a:buChar char="u"/>
            </a:pPr>
            <a:r>
              <a:rPr lang="en-US" sz="1800" dirty="0">
                <a:solidFill>
                  <a:schemeClr val="tx1"/>
                </a:solidFill>
              </a:rPr>
              <a:t>To create a socket, you must use the </a:t>
            </a:r>
            <a:r>
              <a:rPr lang="en-US" sz="1800" i="1" dirty="0" err="1">
                <a:solidFill>
                  <a:schemeClr val="tx1"/>
                </a:solidFill>
              </a:rPr>
              <a:t>socket.socket</a:t>
            </a:r>
            <a:r>
              <a:rPr lang="en-US" sz="1800" i="1" dirty="0">
                <a:solidFill>
                  <a:schemeClr val="tx1"/>
                </a:solidFill>
              </a:rPr>
              <a:t>()</a:t>
            </a:r>
            <a:r>
              <a:rPr lang="en-US" sz="1800" dirty="0">
                <a:solidFill>
                  <a:schemeClr val="tx1"/>
                </a:solidFill>
              </a:rPr>
              <a:t> function available in </a:t>
            </a:r>
            <a:r>
              <a:rPr lang="en-US" sz="1800" i="1" dirty="0">
                <a:solidFill>
                  <a:schemeClr val="tx1"/>
                </a:solidFill>
              </a:rPr>
              <a:t>socket</a:t>
            </a:r>
            <a:r>
              <a:rPr lang="en-US" sz="1800" dirty="0">
                <a:solidFill>
                  <a:schemeClr val="tx1"/>
                </a:solidFill>
              </a:rPr>
              <a:t> module, which has the general syntax</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https://github.com/PacktPublishing/Tkinter-GUI-Application-Development-Blueprints-Second-Edition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7" name="標題 1">
            <a:extLst>
              <a:ext uri="{FF2B5EF4-FFF2-40B4-BE49-F238E27FC236}">
                <a16:creationId xmlns:a16="http://schemas.microsoft.com/office/drawing/2014/main" id="{6E2D4164-C1C5-46FE-A4A6-175D48CD34B6}"/>
              </a:ext>
            </a:extLst>
          </p:cNvPr>
          <p:cNvSpPr txBox="1">
            <a:spLocks/>
          </p:cNvSpPr>
          <p:nvPr/>
        </p:nvSpPr>
        <p:spPr>
          <a:xfrm>
            <a:off x="16088" y="836712"/>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https://www.tutorialspoint.com/python/python_networking.htm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副標題 2">
            <a:extLst>
              <a:ext uri="{FF2B5EF4-FFF2-40B4-BE49-F238E27FC236}">
                <a16:creationId xmlns:a16="http://schemas.microsoft.com/office/drawing/2014/main" id="{60904AF0-32F4-4FAA-8731-169CC7F55EEE}"/>
              </a:ext>
            </a:extLst>
          </p:cNvPr>
          <p:cNvSpPr txBox="1">
            <a:spLocks/>
          </p:cNvSpPr>
          <p:nvPr/>
        </p:nvSpPr>
        <p:spPr>
          <a:xfrm>
            <a:off x="990130" y="2348879"/>
            <a:ext cx="6603958" cy="36004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chemeClr val="tx1"/>
                </a:solidFill>
              </a:rPr>
              <a:t>s = </a:t>
            </a:r>
            <a:r>
              <a:rPr lang="en-US" altLang="en-US" sz="1800" dirty="0" err="1">
                <a:solidFill>
                  <a:schemeClr val="tx1"/>
                </a:solidFill>
              </a:rPr>
              <a:t>socket.socket</a:t>
            </a:r>
            <a:r>
              <a:rPr lang="en-US" altLang="en-US" sz="1800" dirty="0">
                <a:solidFill>
                  <a:schemeClr val="tx1"/>
                </a:solidFill>
              </a:rPr>
              <a:t> (</a:t>
            </a:r>
            <a:r>
              <a:rPr lang="en-US" altLang="en-US" sz="1800" dirty="0" err="1">
                <a:solidFill>
                  <a:schemeClr val="tx1"/>
                </a:solidFill>
              </a:rPr>
              <a:t>socket_family</a:t>
            </a:r>
            <a:r>
              <a:rPr lang="en-US" altLang="en-US" sz="1800" dirty="0">
                <a:solidFill>
                  <a:schemeClr val="tx1"/>
                </a:solidFill>
              </a:rPr>
              <a:t>, </a:t>
            </a:r>
            <a:r>
              <a:rPr lang="en-US" altLang="en-US" sz="1800" dirty="0" err="1">
                <a:solidFill>
                  <a:schemeClr val="tx1"/>
                </a:solidFill>
              </a:rPr>
              <a:t>socket_type</a:t>
            </a:r>
            <a:r>
              <a:rPr lang="en-US" altLang="en-US" sz="1800" dirty="0">
                <a:solidFill>
                  <a:schemeClr val="tx1"/>
                </a:solidFill>
              </a:rPr>
              <a:t>, protocol=0) </a:t>
            </a:r>
          </a:p>
        </p:txBody>
      </p:sp>
      <p:sp>
        <p:nvSpPr>
          <p:cNvPr id="10" name="副標題 2">
            <a:extLst>
              <a:ext uri="{FF2B5EF4-FFF2-40B4-BE49-F238E27FC236}">
                <a16:creationId xmlns:a16="http://schemas.microsoft.com/office/drawing/2014/main" id="{44689643-6DAC-4F5C-AC67-A238CBF2A535}"/>
              </a:ext>
            </a:extLst>
          </p:cNvPr>
          <p:cNvSpPr txBox="1">
            <a:spLocks/>
          </p:cNvSpPr>
          <p:nvPr/>
        </p:nvSpPr>
        <p:spPr>
          <a:xfrm>
            <a:off x="395536" y="2846450"/>
            <a:ext cx="8352928" cy="231074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Here is the description of the parameters −</a:t>
            </a:r>
          </a:p>
          <a:p>
            <a:pPr marL="342900" indent="-342900" algn="l">
              <a:buClr>
                <a:srgbClr val="0070C0"/>
              </a:buClr>
              <a:buSzPct val="80000"/>
              <a:buFont typeface="Wingdings" pitchFamily="2" charset="2"/>
              <a:buChar char="u"/>
            </a:pPr>
            <a:r>
              <a:rPr lang="en-US" sz="1800" b="1" dirty="0" err="1">
                <a:solidFill>
                  <a:schemeClr val="tx1"/>
                </a:solidFill>
              </a:rPr>
              <a:t>socket_family</a:t>
            </a:r>
            <a:r>
              <a:rPr lang="en-US" sz="1800" dirty="0">
                <a:solidFill>
                  <a:schemeClr val="tx1"/>
                </a:solidFill>
              </a:rPr>
              <a:t> − This is either AF_UNIX or AF_INET, as explained earlier.</a:t>
            </a:r>
          </a:p>
          <a:p>
            <a:pPr marL="342900" indent="-342900" algn="l">
              <a:buClr>
                <a:srgbClr val="0070C0"/>
              </a:buClr>
              <a:buSzPct val="80000"/>
              <a:buFont typeface="Wingdings" pitchFamily="2" charset="2"/>
              <a:buChar char="u"/>
            </a:pPr>
            <a:r>
              <a:rPr lang="en-US" sz="1800" b="1" dirty="0" err="1">
                <a:solidFill>
                  <a:schemeClr val="tx1"/>
                </a:solidFill>
              </a:rPr>
              <a:t>socket_type</a:t>
            </a:r>
            <a:r>
              <a:rPr lang="en-US" sz="1800" dirty="0">
                <a:solidFill>
                  <a:schemeClr val="tx1"/>
                </a:solidFill>
              </a:rPr>
              <a:t> − This is either SOCK_STREAM or SOCK_DGRAM.</a:t>
            </a:r>
          </a:p>
          <a:p>
            <a:pPr marL="342900" indent="-342900" algn="l">
              <a:buClr>
                <a:srgbClr val="0070C0"/>
              </a:buClr>
              <a:buSzPct val="80000"/>
              <a:buFont typeface="Wingdings" pitchFamily="2" charset="2"/>
              <a:buChar char="u"/>
            </a:pPr>
            <a:r>
              <a:rPr lang="en-US" sz="1800" b="1" dirty="0">
                <a:solidFill>
                  <a:schemeClr val="tx1"/>
                </a:solidFill>
              </a:rPr>
              <a:t>protocol</a:t>
            </a:r>
            <a:r>
              <a:rPr lang="en-US" sz="1800" dirty="0">
                <a:solidFill>
                  <a:schemeClr val="tx1"/>
                </a:solidFill>
              </a:rPr>
              <a:t> − This is usually left out, defaulting to 0.</a:t>
            </a:r>
          </a:p>
          <a:p>
            <a:pPr marL="342900" indent="-342900" algn="l">
              <a:buClr>
                <a:srgbClr val="0070C0"/>
              </a:buClr>
              <a:buSzPct val="80000"/>
              <a:buFont typeface="Wingdings" pitchFamily="2" charset="2"/>
              <a:buChar char="u"/>
            </a:pPr>
            <a:r>
              <a:rPr lang="en-US" sz="1800" dirty="0">
                <a:solidFill>
                  <a:schemeClr val="tx1"/>
                </a:solidFill>
              </a:rPr>
              <a:t>Once you have </a:t>
            </a:r>
            <a:r>
              <a:rPr lang="en-US" sz="1800" i="1" dirty="0">
                <a:solidFill>
                  <a:schemeClr val="tx1"/>
                </a:solidFill>
              </a:rPr>
              <a:t>socket</a:t>
            </a:r>
            <a:r>
              <a:rPr lang="en-US" sz="1800" dirty="0">
                <a:solidFill>
                  <a:schemeClr val="tx1"/>
                </a:solidFill>
              </a:rPr>
              <a:t> object, then you can use required functions to create your client or server program.</a:t>
            </a:r>
          </a:p>
          <a:p>
            <a:pPr marL="342900" indent="-342900" algn="l">
              <a:buClr>
                <a:srgbClr val="0070C0"/>
              </a:buClr>
              <a:buSzPct val="80000"/>
              <a:buFont typeface="Wingdings" pitchFamily="2" charset="2"/>
              <a:buChar char="u"/>
            </a:pPr>
            <a:r>
              <a:rPr lang="en-US" sz="1800" dirty="0">
                <a:solidFill>
                  <a:schemeClr val="tx1"/>
                </a:solidFill>
              </a:rPr>
              <a:t>Following is the list of functions required. </a:t>
            </a:r>
          </a:p>
        </p:txBody>
      </p:sp>
    </p:spTree>
    <p:extLst>
      <p:ext uri="{BB962C8B-B14F-4D97-AF65-F5344CB8AC3E}">
        <p14:creationId xmlns:p14="http://schemas.microsoft.com/office/powerpoint/2010/main" val="2868860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05.03 Server Socket Method</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A651FAE5-4AB5-403F-949D-9D1CE8358DCE}"/>
              </a:ext>
            </a:extLst>
          </p:cNvPr>
          <p:cNvPicPr>
            <a:picLocks noChangeAspect="1"/>
          </p:cNvPicPr>
          <p:nvPr/>
        </p:nvPicPr>
        <p:blipFill>
          <a:blip r:embed="rId2"/>
          <a:stretch>
            <a:fillRect/>
          </a:stretch>
        </p:blipFill>
        <p:spPr>
          <a:xfrm>
            <a:off x="3851920" y="3717032"/>
            <a:ext cx="914098" cy="954341"/>
          </a:xfrm>
          <a:prstGeom prst="rect">
            <a:avLst/>
          </a:prstGeom>
        </p:spPr>
      </p:pic>
    </p:spTree>
    <p:extLst>
      <p:ext uri="{BB962C8B-B14F-4D97-AF65-F5344CB8AC3E}">
        <p14:creationId xmlns:p14="http://schemas.microsoft.com/office/powerpoint/2010/main" val="41848701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1337</TotalTime>
  <Words>2225</Words>
  <Application>Microsoft Office PowerPoint</Application>
  <PresentationFormat>On-screen Show (4:3)</PresentationFormat>
  <Paragraphs>283</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Wingdings</vt:lpstr>
      <vt:lpstr>Office 佈景主題</vt:lpstr>
      <vt:lpstr>05 Network</vt:lpstr>
      <vt:lpstr>05 Network</vt:lpstr>
      <vt:lpstr>05.01 Socket</vt:lpstr>
      <vt:lpstr>05.01 Socket</vt:lpstr>
      <vt:lpstr>05.01 Socket</vt:lpstr>
      <vt:lpstr>05.01 Socket</vt:lpstr>
      <vt:lpstr>05.02 Socket Module</vt:lpstr>
      <vt:lpstr>05.02 Socket Module</vt:lpstr>
      <vt:lpstr>05.03 Server Socket Method</vt:lpstr>
      <vt:lpstr>05.03 Server Socket Method</vt:lpstr>
      <vt:lpstr>05.04 Client Socket Method</vt:lpstr>
      <vt:lpstr>05.04 Client Socket Method</vt:lpstr>
      <vt:lpstr>05.05 General Socket Method</vt:lpstr>
      <vt:lpstr>05.05 General Socket Method</vt:lpstr>
      <vt:lpstr>05.06 A Simple Server</vt:lpstr>
      <vt:lpstr>05.06 A Simple Server</vt:lpstr>
      <vt:lpstr>05.06 A Simple Server</vt:lpstr>
      <vt:lpstr>05.06 A Simple Server</vt:lpstr>
      <vt:lpstr>05.06 A Simple Server</vt:lpstr>
      <vt:lpstr>05.07 A Simple Client</vt:lpstr>
      <vt:lpstr>05.07 A Simple Client</vt:lpstr>
      <vt:lpstr>05.07 A Simple Client</vt:lpstr>
      <vt:lpstr>05.07 A Simple Client</vt:lpstr>
      <vt:lpstr>05.07 A Simple Client</vt:lpstr>
      <vt:lpstr>05.08 Run Server/Client</vt:lpstr>
      <vt:lpstr>05.08 Run Server/Client</vt:lpstr>
      <vt:lpstr>05.08 Run Server/Client</vt:lpstr>
      <vt:lpstr>05.08 Run Server/Client</vt:lpstr>
      <vt:lpstr>05.09 Store All Messages</vt:lpstr>
      <vt:lpstr>05.09 Store All Messages</vt:lpstr>
      <vt:lpstr>05.09 Store All Messages</vt:lpstr>
      <vt:lpstr>05.09 Store All Messages</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513</cp:revision>
  <dcterms:created xsi:type="dcterms:W3CDTF">2018-09-28T16:40:41Z</dcterms:created>
  <dcterms:modified xsi:type="dcterms:W3CDTF">2020-01-06T23:27:25Z</dcterms:modified>
</cp:coreProperties>
</file>