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6" r:id="rId4"/>
    <p:sldId id="268" r:id="rId5"/>
    <p:sldId id="267" r:id="rId6"/>
    <p:sldId id="269" r:id="rId7"/>
    <p:sldId id="270" r:id="rId8"/>
    <p:sldId id="264" r:id="rId9"/>
    <p:sldId id="265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2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6xRsw_6fc18&amp;list=PLS1QulWo1RIagob5D6kMIAvu7DQC5VTh3&amp;index=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6xRsw_6fc18&amp;list=PLS1QulWo1RIagob5D6kMIAvu7DQC5VTh3&amp;index=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6xRsw_6fc18&amp;list=PLS1QulWo1RIagob5D6kMIAvu7DQC5VTh3&amp;index=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6xRsw_6fc18&amp;list=PLS1QulWo1RIagob5D6kMIAvu7DQC5VTh3&amp;index=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6xRsw_6fc18&amp;list=PLS1QulWo1RIagob5D6kMIAvu7DQC5VTh3&amp;index=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6xRsw_6fc18&amp;list=PLS1QulWo1RIagob5D6kMIAvu7DQC5VTh3&amp;index=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xRsw_6fc18&amp;list=PLS1QulWo1RIagob5D6kMIAvu7DQC5VTh3&amp;index=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Data Type and Variable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Scala (programming language) - Wikipedia">
            <a:extLst>
              <a:ext uri="{FF2B5EF4-FFF2-40B4-BE49-F238E27FC236}">
                <a16:creationId xmlns:a16="http://schemas.microsoft.com/office/drawing/2014/main" id="{9F64F903-CD5B-4E55-9B4B-DF11AA1BF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066" y="3789040"/>
            <a:ext cx="1267867" cy="52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 Data Type and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8414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Data Type and Variable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To start the </a:t>
            </a:r>
            <a:r>
              <a:rPr lang="en-US" altLang="zh-TW" sz="1800" b="1" dirty="0" err="1">
                <a:solidFill>
                  <a:schemeClr val="tx1"/>
                </a:solidFill>
              </a:rPr>
              <a:t>scala</a:t>
            </a:r>
            <a:r>
              <a:rPr lang="en-US" altLang="zh-TW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sbt</a:t>
            </a:r>
            <a:r>
              <a:rPr lang="en-US" altLang="zh-TW" sz="1800" b="1" dirty="0">
                <a:solidFill>
                  <a:schemeClr val="tx1"/>
                </a:solidFill>
              </a:rPr>
              <a:t> console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scala</a:t>
            </a:r>
            <a:r>
              <a:rPr lang="en-US" altLang="zh-TW" sz="1800" b="1" dirty="0">
                <a:solidFill>
                  <a:schemeClr val="tx1"/>
                </a:solidFill>
              </a:rPr>
              <a:t> 2.12.10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scala</a:t>
            </a:r>
            <a:r>
              <a:rPr lang="en-US" altLang="zh-TW" sz="1800" b="1" dirty="0">
                <a:solidFill>
                  <a:schemeClr val="tx1"/>
                </a:solidFill>
              </a:rPr>
              <a:t> &gt; 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https://www.youtube.com/watch?v=6xRsw_6fc18&amp;list=PLS1QulWo1RIagob5D6kMIAvu7DQC5VTh3&amp;index=6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9FD067-C90C-4845-9ADE-56D85246C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0" y="3354538"/>
            <a:ext cx="8256122" cy="22429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 Data Type and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Data Type and Variable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Var is mutable. Variable-name: Data type = value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var a: Int = 12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https://www.youtube.com/watch?v=6xRsw_6fc18&amp;list=PLS1QulWo1RIagob5D6kMIAvu7DQC5VTh3&amp;index=6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DA3353-6B71-4C69-A19E-853CD70C0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492895"/>
            <a:ext cx="1790700" cy="638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91062C97-3E86-4AC2-898A-85ACFEC88E95}"/>
              </a:ext>
            </a:extLst>
          </p:cNvPr>
          <p:cNvSpPr txBox="1">
            <a:spLocks/>
          </p:cNvSpPr>
          <p:nvPr/>
        </p:nvSpPr>
        <p:spPr>
          <a:xfrm>
            <a:off x="395536" y="3267532"/>
            <a:ext cx="2266701" cy="36004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a+ 30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01A07E-EEFD-46E8-BE01-7A4B2D2E4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2" y="3792822"/>
            <a:ext cx="1933575" cy="9334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1460F2-6AF2-480A-8FF5-D30F2A32E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679" y="3627573"/>
            <a:ext cx="1971675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8F102917-6256-4531-A57A-729A68DD3841}"/>
              </a:ext>
            </a:extLst>
          </p:cNvPr>
          <p:cNvSpPr txBox="1">
            <a:spLocks/>
          </p:cNvSpPr>
          <p:nvPr/>
        </p:nvSpPr>
        <p:spPr>
          <a:xfrm>
            <a:off x="4232679" y="3165089"/>
            <a:ext cx="2266701" cy="36004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a+ 40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56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 Data Type and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Data Type and Variable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Val is immutable. The variable cannot be changed.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val</a:t>
            </a:r>
            <a:r>
              <a:rPr lang="en-US" altLang="zh-TW" sz="1800" dirty="0">
                <a:solidFill>
                  <a:schemeClr val="tx1"/>
                </a:solidFill>
              </a:rPr>
              <a:t> b: Int =50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b = 20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 is immutable and cannot be changed.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https://www.youtube.com/watch?v=6xRsw_6fc18&amp;list=PLS1QulWo1RIagob5D6kMIAvu7DQC5VTh3&amp;index=6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E140-882C-4F2E-BEC2-8B0976B3E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140967"/>
            <a:ext cx="3362325" cy="11144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C6E859-86FD-4C03-96B1-5EE651A36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32" y="4923231"/>
            <a:ext cx="4572000" cy="866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副標題 2">
            <a:extLst>
              <a:ext uri="{FF2B5EF4-FFF2-40B4-BE49-F238E27FC236}">
                <a16:creationId xmlns:a16="http://schemas.microsoft.com/office/drawing/2014/main" id="{9A6FFDF8-F797-440F-B951-A9C6EAC76F9B}"/>
              </a:ext>
            </a:extLst>
          </p:cNvPr>
          <p:cNvSpPr txBox="1">
            <a:spLocks/>
          </p:cNvSpPr>
          <p:nvPr/>
        </p:nvSpPr>
        <p:spPr>
          <a:xfrm>
            <a:off x="334939" y="4242194"/>
            <a:ext cx="835292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target folder is created to store the compile result. 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7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 Data Type and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477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Data Type and Variable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Scala &gt; var c: Int;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Error: Need to initialize the value.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https://www.youtube.com/watch?v=6xRsw_6fc18&amp;list=PLS1QulWo1RIagob5D6kMIAvu7DQC5VTh3&amp;index=6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0139EE-0662-461C-B7B8-1D4D1D1F1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460525"/>
            <a:ext cx="7162800" cy="104775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sp>
        <p:nvSpPr>
          <p:cNvPr id="16" name="副標題 2">
            <a:extLst>
              <a:ext uri="{FF2B5EF4-FFF2-40B4-BE49-F238E27FC236}">
                <a16:creationId xmlns:a16="http://schemas.microsoft.com/office/drawing/2014/main" id="{14C9663C-2E8B-41BD-BBD7-D5FC9333FE3C}"/>
              </a:ext>
            </a:extLst>
          </p:cNvPr>
          <p:cNvSpPr txBox="1">
            <a:spLocks/>
          </p:cNvSpPr>
          <p:nvPr/>
        </p:nvSpPr>
        <p:spPr>
          <a:xfrm>
            <a:off x="467544" y="3741463"/>
            <a:ext cx="2736304" cy="14097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Initialize c to Boolean.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var c = true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var d = 12.2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e = 12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F6F79E-A399-4653-940B-4D6040BE0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233" y="3741463"/>
            <a:ext cx="1733550" cy="1409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2771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 Data Type and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60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Data Type and Variable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scala</a:t>
            </a:r>
            <a:r>
              <a:rPr lang="en-US" altLang="zh-TW" sz="1800" b="1" dirty="0">
                <a:solidFill>
                  <a:schemeClr val="tx1"/>
                </a:solidFill>
              </a:rPr>
              <a:t> 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val</a:t>
            </a:r>
            <a:r>
              <a:rPr lang="en-US" altLang="zh-TW" sz="1800" b="1" dirty="0">
                <a:solidFill>
                  <a:schemeClr val="tx1"/>
                </a:solidFill>
              </a:rPr>
              <a:t> x = { </a:t>
            </a:r>
            <a:r>
              <a:rPr lang="en-US" altLang="zh-TW" sz="1800" b="1" dirty="0" err="1">
                <a:solidFill>
                  <a:schemeClr val="tx1"/>
                </a:solidFill>
              </a:rPr>
              <a:t>val</a:t>
            </a:r>
            <a:r>
              <a:rPr lang="en-US" altLang="zh-TW" sz="1800" b="1" dirty="0">
                <a:solidFill>
                  <a:schemeClr val="tx1"/>
                </a:solidFill>
              </a:rPr>
              <a:t> a: Int = 200; </a:t>
            </a:r>
            <a:r>
              <a:rPr lang="en-US" altLang="zh-TW" sz="1800" b="1" dirty="0" err="1">
                <a:solidFill>
                  <a:schemeClr val="tx1"/>
                </a:solidFill>
              </a:rPr>
              <a:t>val</a:t>
            </a:r>
            <a:r>
              <a:rPr lang="en-US" altLang="zh-TW" sz="1800" b="1" dirty="0">
                <a:solidFill>
                  <a:schemeClr val="tx1"/>
                </a:solidFill>
              </a:rPr>
              <a:t> b: Int = 300; a + b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x: Int = 500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https://www.youtube.com/watch?v=6xRsw_6fc18&amp;list=PLS1QulWo1RIagob5D6kMIAvu7DQC5VTh3&amp;index=6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4316550-80D1-47E3-BE9A-A0AB031D6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03" y="2414243"/>
            <a:ext cx="4591050" cy="381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1120C5AA-5F63-4A43-BF1B-6F351C1A71B5}"/>
              </a:ext>
            </a:extLst>
          </p:cNvPr>
          <p:cNvSpPr txBox="1">
            <a:spLocks/>
          </p:cNvSpPr>
          <p:nvPr/>
        </p:nvSpPr>
        <p:spPr>
          <a:xfrm>
            <a:off x="457200" y="3135206"/>
            <a:ext cx="5050904" cy="322114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Multiple lines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Note: when “</a:t>
            </a:r>
            <a:r>
              <a:rPr lang="en-US" altLang="zh-TW" sz="1800" b="1" dirty="0" err="1">
                <a:solidFill>
                  <a:schemeClr val="tx1"/>
                </a:solidFill>
              </a:rPr>
              <a:t>val</a:t>
            </a:r>
            <a:r>
              <a:rPr lang="en-US" altLang="zh-TW" sz="1800" b="1" dirty="0">
                <a:solidFill>
                  <a:schemeClr val="tx1"/>
                </a:solidFill>
              </a:rPr>
              <a:t> x = …”. The x is re-declared and previous immutable has no effect of re-declaration.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scala</a:t>
            </a:r>
            <a:r>
              <a:rPr lang="en-US" altLang="zh-TW" sz="1800" b="1" dirty="0">
                <a:solidFill>
                  <a:schemeClr val="tx1"/>
                </a:solidFill>
              </a:rPr>
              <a:t> 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val</a:t>
            </a:r>
            <a:r>
              <a:rPr lang="en-US" altLang="zh-TW" sz="1800" b="1" dirty="0">
                <a:solidFill>
                  <a:schemeClr val="tx1"/>
                </a:solidFill>
              </a:rPr>
              <a:t> x =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          | </a:t>
            </a:r>
            <a:r>
              <a:rPr lang="en-US" altLang="zh-TW" sz="1800" b="1" dirty="0" err="1">
                <a:solidFill>
                  <a:schemeClr val="tx1"/>
                </a:solidFill>
              </a:rPr>
              <a:t>val</a:t>
            </a:r>
            <a:r>
              <a:rPr lang="en-US" altLang="zh-TW" sz="1800" b="1" dirty="0">
                <a:solidFill>
                  <a:schemeClr val="tx1"/>
                </a:solidFill>
              </a:rPr>
              <a:t> a: Int = 500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          | </a:t>
            </a:r>
            <a:r>
              <a:rPr lang="en-US" altLang="zh-TW" sz="1800" b="1" dirty="0" err="1">
                <a:solidFill>
                  <a:schemeClr val="tx1"/>
                </a:solidFill>
              </a:rPr>
              <a:t>val</a:t>
            </a:r>
            <a:r>
              <a:rPr lang="en-US" altLang="zh-TW" sz="1800" b="1" dirty="0">
                <a:solidFill>
                  <a:schemeClr val="tx1"/>
                </a:solidFill>
              </a:rPr>
              <a:t> b: Int = 600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          | a + b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          |}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x: Int = 1100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5641A-EA03-4C7B-AA86-6F1352212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4503390"/>
            <a:ext cx="2028825" cy="1085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9915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 Data Type and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60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Data Type and Variable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scala</a:t>
            </a:r>
            <a:r>
              <a:rPr lang="en-US" altLang="zh-TW" sz="1800" b="1" dirty="0">
                <a:solidFill>
                  <a:schemeClr val="tx1"/>
                </a:solidFill>
              </a:rPr>
              <a:t> &gt; lazy </a:t>
            </a:r>
            <a:r>
              <a:rPr lang="en-US" altLang="zh-TW" sz="1800" b="1" dirty="0" err="1">
                <a:solidFill>
                  <a:schemeClr val="tx1"/>
                </a:solidFill>
              </a:rPr>
              <a:t>val</a:t>
            </a:r>
            <a:r>
              <a:rPr lang="en-US" altLang="zh-TW" sz="1800" b="1" dirty="0">
                <a:solidFill>
                  <a:schemeClr val="tx1"/>
                </a:solidFill>
              </a:rPr>
              <a:t> x =3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Variable never assign by lazy. Unless you </a:t>
            </a:r>
            <a:r>
              <a:rPr lang="en-US" altLang="zh-TW" sz="1800" b="1" dirty="0" err="1">
                <a:solidFill>
                  <a:schemeClr val="tx1"/>
                </a:solidFill>
              </a:rPr>
              <a:t>resue</a:t>
            </a:r>
            <a:r>
              <a:rPr lang="en-US" altLang="zh-TW" sz="1800" b="1" dirty="0">
                <a:solidFill>
                  <a:schemeClr val="tx1"/>
                </a:solidFill>
              </a:rPr>
              <a:t>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https://www.youtube.com/watch?v=6xRsw_6fc18&amp;list=PLS1QulWo1RIagob5D6kMIAvu7DQC5VTh3&amp;index=6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17F27E-FF12-4DC2-9D4A-6AB1F0545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457450"/>
            <a:ext cx="1762125" cy="971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7811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 descr="Scala (programming language) - Wikipedia">
            <a:extLst>
              <a:ext uri="{FF2B5EF4-FFF2-40B4-BE49-F238E27FC236}">
                <a16:creationId xmlns:a16="http://schemas.microsoft.com/office/drawing/2014/main" id="{9F64F903-CD5B-4E55-9B4B-DF11AA1BF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066" y="3789040"/>
            <a:ext cx="1267867" cy="52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20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98131"/>
            <a:ext cx="8352928" cy="23629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1. How to start the </a:t>
            </a:r>
            <a:r>
              <a:rPr lang="en-US" altLang="zh-TW" sz="1800" dirty="0" err="1">
                <a:solidFill>
                  <a:schemeClr val="tx1"/>
                </a:solidFill>
              </a:rPr>
              <a:t>sbt</a:t>
            </a:r>
            <a:r>
              <a:rPr lang="en-US" altLang="zh-TW" sz="1800" dirty="0">
                <a:solidFill>
                  <a:schemeClr val="tx1"/>
                </a:solidFill>
              </a:rPr>
              <a:t> console?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Ans: &gt; </a:t>
            </a:r>
            <a:r>
              <a:rPr lang="en-US" altLang="zh-TW" sz="1800" dirty="0" err="1">
                <a:solidFill>
                  <a:schemeClr val="tx1"/>
                </a:solidFill>
              </a:rPr>
              <a:t>sbt</a:t>
            </a:r>
            <a:r>
              <a:rPr lang="en-US" altLang="zh-TW" sz="1800" dirty="0">
                <a:solidFill>
                  <a:schemeClr val="tx1"/>
                </a:solidFill>
              </a:rPr>
              <a:t> console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2. How to declare the mutable variable a = 5?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>
                <a:solidFill>
                  <a:schemeClr val="tx1"/>
                </a:solidFill>
              </a:rPr>
              <a:t>Ans: &gt; </a:t>
            </a:r>
            <a:r>
              <a:rPr lang="en-US" altLang="zh-TW" sz="1800" dirty="0">
                <a:solidFill>
                  <a:schemeClr val="tx1"/>
                </a:solidFill>
              </a:rPr>
              <a:t>var a: Int 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3. How to declare the immutable variable b = 10?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Ans: &gt; </a:t>
            </a:r>
            <a:r>
              <a:rPr lang="en-US" altLang="zh-TW" sz="1800" dirty="0" err="1">
                <a:solidFill>
                  <a:schemeClr val="tx1"/>
                </a:solidFill>
              </a:rPr>
              <a:t>val</a:t>
            </a:r>
            <a:r>
              <a:rPr lang="en-US" altLang="zh-TW" sz="1800" dirty="0">
                <a:solidFill>
                  <a:schemeClr val="tx1"/>
                </a:solidFill>
              </a:rPr>
              <a:t> b: int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https://www.youtube.com/watch?v=6xRsw_6fc18&amp;list=PLS1QulWo1RIagob5D6kMIAvu7DQC5VTh3&amp;index=6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94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522</Words>
  <Application>Microsoft Office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6 Data Type and Variable</vt:lpstr>
      <vt:lpstr>6 Data Type and Variable</vt:lpstr>
      <vt:lpstr>6 Data Type and Variable</vt:lpstr>
      <vt:lpstr>6 Data Type and Variable</vt:lpstr>
      <vt:lpstr>6 Data Type and Variable</vt:lpstr>
      <vt:lpstr>6 Data Type and Variable</vt:lpstr>
      <vt:lpstr>6 Data Type and Variable</vt:lpstr>
      <vt:lpstr>6.1 Quiz</vt:lpstr>
      <vt:lpstr>6.1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267</cp:revision>
  <dcterms:created xsi:type="dcterms:W3CDTF">2018-09-28T16:40:41Z</dcterms:created>
  <dcterms:modified xsi:type="dcterms:W3CDTF">2020-06-24T16:19:55Z</dcterms:modified>
</cp:coreProperties>
</file>