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6" r:id="rId2"/>
    <p:sldId id="258" r:id="rId3"/>
    <p:sldId id="260" r:id="rId4"/>
    <p:sldId id="261" r:id="rId5"/>
    <p:sldId id="262" r:id="rId6"/>
    <p:sldId id="259" r:id="rId7"/>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14088587657" initials="1" lastIdx="4" clrIdx="0">
    <p:extLst>
      <p:ext uri="{19B8F6BF-5375-455C-9EA6-DF929625EA0E}">
        <p15:presenceInfo xmlns:p15="http://schemas.microsoft.com/office/powerpoint/2012/main" userId="46f8387d243ddec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66" autoAdjust="0"/>
    <p:restoredTop sz="96806" autoAdjust="0"/>
  </p:normalViewPr>
  <p:slideViewPr>
    <p:cSldViewPr>
      <p:cViewPr varScale="1">
        <p:scale>
          <a:sx n="70" d="100"/>
          <a:sy n="70" d="100"/>
        </p:scale>
        <p:origin x="810" y="10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37EDA8-41C8-4B24-A206-13C08A65A6D7}" type="datetimeFigureOut">
              <a:rPr lang="zh-TW" altLang="en-US" smtClean="0"/>
              <a:pPr/>
              <a:t>2020/5/8</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1FAA135-E01C-4A42-9760-5A137A0CA41F}"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a:t>按一下以編輯母片標題樣式</a:t>
            </a:r>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按一下以編輯母片副標題樣式</a:t>
            </a:r>
          </a:p>
        </p:txBody>
      </p:sp>
      <p:sp>
        <p:nvSpPr>
          <p:cNvPr id="4" name="日期版面配置區 3"/>
          <p:cNvSpPr>
            <a:spLocks noGrp="1"/>
          </p:cNvSpPr>
          <p:nvPr>
            <p:ph type="dt" sz="half" idx="10"/>
          </p:nvPr>
        </p:nvSpPr>
        <p:spPr/>
        <p:txBody>
          <a:bodyPr/>
          <a:lstStyle>
            <a:lvl1pPr>
              <a:defRPr>
                <a:solidFill>
                  <a:schemeClr val="tx1"/>
                </a:solidFill>
              </a:defRPr>
            </a:lvl1pPr>
          </a:lstStyle>
          <a:p>
            <a:fld id="{8B85509C-BD4F-47BF-9B1E-FC2E949B3621}" type="datetime1">
              <a:rPr lang="zh-TW" altLang="en-US" smtClean="0"/>
              <a:pPr/>
              <a:t>2020/5/8</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lvl1pPr>
              <a:defRPr>
                <a:solidFill>
                  <a:schemeClr val="tx1"/>
                </a:solidFill>
              </a:defRPr>
            </a:lvl1pPr>
          </a:lstStyle>
          <a:p>
            <a:fld id="{E4D7E63D-91F2-4366-A2C4-1B00C9E2590E}" type="slidenum">
              <a:rPr lang="zh-TW" altLang="en-US" smtClean="0"/>
              <a:pPr/>
              <a:t>‹#›</a:t>
            </a:fld>
            <a:endParaRPr lang="zh-TW"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42251B24-F787-4C15-8A0F-7AEC20C70069}" type="datetime1">
              <a:rPr lang="zh-TW" altLang="en-US" smtClean="0"/>
              <a:pPr/>
              <a:t>2020/5/8</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9CA0D33C-CE2B-45F1-B8D4-FFD1F131F331}" type="datetime1">
              <a:rPr lang="zh-TW" altLang="en-US" smtClean="0"/>
              <a:pPr/>
              <a:t>2020/5/8</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50B99440-D9EF-40CC-9B52-F6428D9B2C76}" type="datetime1">
              <a:rPr lang="zh-TW" altLang="en-US" smtClean="0"/>
              <a:pPr/>
              <a:t>2020/5/8</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日期版面配置區 3"/>
          <p:cNvSpPr>
            <a:spLocks noGrp="1"/>
          </p:cNvSpPr>
          <p:nvPr>
            <p:ph type="dt" sz="half" idx="10"/>
          </p:nvPr>
        </p:nvSpPr>
        <p:spPr/>
        <p:txBody>
          <a:bodyPr/>
          <a:lstStyle/>
          <a:p>
            <a:fld id="{0871BF52-5C6C-4959-8E27-CECB68D39FE4}" type="datetime1">
              <a:rPr lang="zh-TW" altLang="en-US" smtClean="0"/>
              <a:pPr/>
              <a:t>2020/5/8</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DF863F05-2DD9-4EB1-A827-12FD992DE9DC}" type="datetime1">
              <a:rPr lang="zh-TW" altLang="en-US" smtClean="0"/>
              <a:pPr/>
              <a:t>2020/5/8</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6339AF51-4491-4873-A096-75DB6CE47516}" type="datetime1">
              <a:rPr lang="zh-TW" altLang="en-US" smtClean="0"/>
              <a:pPr/>
              <a:t>2020/5/8</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EE4AD9C8-8B9E-40FF-ABE2-858AC2057BBB}" type="datetime1">
              <a:rPr lang="zh-TW" altLang="en-US" smtClean="0"/>
              <a:pPr/>
              <a:t>2020/5/8</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B4784999-BBBE-4BE4-A8D0-877E7D1D66CC}" type="datetime1">
              <a:rPr lang="zh-TW" altLang="en-US" smtClean="0"/>
              <a:pPr/>
              <a:t>2020/5/8</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a:t>按一下以編輯母片標題樣式</a:t>
            </a:r>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E88D17E6-02BD-4944-B9FE-7BFCCBF83D48}" type="datetime1">
              <a:rPr lang="zh-TW" altLang="en-US" smtClean="0"/>
              <a:pPr/>
              <a:t>2020/5/8</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a:t>按一下以編輯母片標題樣式</a:t>
            </a:r>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3C13E23D-1FEF-4D78-A3A3-3D6F2BB31954}" type="datetime1">
              <a:rPr lang="zh-TW" altLang="en-US" smtClean="0"/>
              <a:pPr/>
              <a:t>2020/5/8</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197F35-AD6F-4594-8B50-334492D2E7E8}" type="datetime1">
              <a:rPr lang="zh-TW" altLang="en-US" smtClean="0"/>
              <a:pPr/>
              <a:t>2020/5/8</a:t>
            </a:fld>
            <a:endParaRPr lang="zh-TW" alt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D7E63D-91F2-4366-A2C4-1B00C9E2590E}"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tutorialspoint.com/python_data_science/python_bernoulli_distribution.htm"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www.tutorialspoint.com/python_data_science/python_bernoulli_distribution.htm" TargetMode="External"/><Relationship Id="rId2" Type="http://schemas.openxmlformats.org/officeDocument/2006/relationships/hyperlink" Target="https://docs.scipy.org/doc/scipy/reference/generated/scipy.stats.ttest_1samp.html" TargetMode="Externa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hyperlink" Target="https://www.tutorialspoint.com/python_data_science/python_bernoulli_distribution.htm" TargetMode="External"/><Relationship Id="rId2" Type="http://schemas.openxmlformats.org/officeDocument/2006/relationships/hyperlink" Target="https://www.youtube.com/watch?v=0Pd3dc1GcHc" TargetMode="Externa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www.tutorialspoint.com/python_data_science/python_bernoulli_distribution.htm" TargetMode="Externa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38 P Value</a:t>
            </a:r>
            <a:endParaRPr lang="zh-TW" altLang="en-US" sz="4800" b="1" dirty="0">
              <a:solidFill>
                <a:srgbClr val="FFFF00"/>
              </a:solidFill>
            </a:endParaRPr>
          </a:p>
        </p:txBody>
      </p:sp>
      <p:sp>
        <p:nvSpPr>
          <p:cNvPr id="3" name="副標題 2"/>
          <p:cNvSpPr>
            <a:spLocks noGrp="1"/>
          </p:cNvSpPr>
          <p:nvPr>
            <p:ph type="subTitle" idx="1"/>
          </p:nvPr>
        </p:nvSpPr>
        <p:spPr>
          <a:xfrm>
            <a:off x="1259632" y="4581128"/>
            <a:ext cx="6400800" cy="694928"/>
          </a:xfrm>
        </p:spPr>
        <p:txBody>
          <a:bodyPr>
            <a:normAutofit/>
          </a:bodyPr>
          <a:lstStyle/>
          <a:p>
            <a:r>
              <a:rPr lang="en-US" altLang="zh-TW" dirty="0"/>
              <a:t>Peter H. Chen</a:t>
            </a:r>
            <a:endParaRPr lang="zh-TW" altLang="en-US" dirty="0"/>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2020/5/8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38 P Value</a:t>
            </a:r>
            <a:endParaRPr lang="zh-TW" altLang="en-US" b="1" dirty="0">
              <a:solidFill>
                <a:srgbClr val="FFFF00"/>
              </a:solidFill>
            </a:endParaRPr>
          </a:p>
        </p:txBody>
      </p:sp>
      <p:sp>
        <p:nvSpPr>
          <p:cNvPr id="3" name="副標題 2"/>
          <p:cNvSpPr>
            <a:spLocks noGrp="1"/>
          </p:cNvSpPr>
          <p:nvPr>
            <p:ph type="subTitle" idx="1"/>
          </p:nvPr>
        </p:nvSpPr>
        <p:spPr>
          <a:xfrm>
            <a:off x="474015" y="1268762"/>
            <a:ext cx="4314009" cy="3960438"/>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P value</a:t>
            </a:r>
          </a:p>
          <a:p>
            <a:pPr marL="342900" indent="-342900" algn="l">
              <a:buClr>
                <a:srgbClr val="0070C0"/>
              </a:buClr>
              <a:buSzPct val="80000"/>
              <a:buFont typeface="Wingdings" pitchFamily="2" charset="2"/>
              <a:buChar char="u"/>
            </a:pPr>
            <a:r>
              <a:rPr lang="en-US" sz="1800" dirty="0">
                <a:solidFill>
                  <a:schemeClr val="tx1"/>
                </a:solidFill>
              </a:rPr>
              <a:t>The p-value is about the strength of a hypothesis. </a:t>
            </a:r>
          </a:p>
          <a:p>
            <a:pPr marL="342900" indent="-342900" algn="l">
              <a:buClr>
                <a:srgbClr val="0070C0"/>
              </a:buClr>
              <a:buSzPct val="80000"/>
              <a:buFont typeface="Wingdings" pitchFamily="2" charset="2"/>
              <a:buChar char="u"/>
            </a:pPr>
            <a:r>
              <a:rPr lang="en-US" sz="1800" dirty="0">
                <a:solidFill>
                  <a:schemeClr val="tx1"/>
                </a:solidFill>
              </a:rPr>
              <a:t>We build hypothesis based on some statistical model and compare the model's validity using p-value. </a:t>
            </a:r>
          </a:p>
          <a:p>
            <a:pPr marL="342900" indent="-342900" algn="l">
              <a:buClr>
                <a:srgbClr val="0070C0"/>
              </a:buClr>
              <a:buSzPct val="80000"/>
              <a:buFont typeface="Wingdings" pitchFamily="2" charset="2"/>
              <a:buChar char="u"/>
            </a:pPr>
            <a:r>
              <a:rPr lang="en-US" sz="1800" dirty="0">
                <a:solidFill>
                  <a:schemeClr val="tx1"/>
                </a:solidFill>
              </a:rPr>
              <a:t>One way to get the p-value is by using T-test.</a:t>
            </a:r>
          </a:p>
          <a:p>
            <a:pPr marL="342900" indent="-342900" algn="l">
              <a:buClr>
                <a:srgbClr val="0070C0"/>
              </a:buClr>
              <a:buSzPct val="80000"/>
              <a:buFont typeface="Wingdings" pitchFamily="2" charset="2"/>
              <a:buChar char="u"/>
            </a:pPr>
            <a:r>
              <a:rPr lang="en-US" sz="1800" dirty="0">
                <a:solidFill>
                  <a:schemeClr val="tx1"/>
                </a:solidFill>
              </a:rPr>
              <a:t>This is a two-sided test for the null hypothesis that the expected value (mean) of a sample of independent observations ‘a’ is equal to the given population mean, </a:t>
            </a:r>
            <a:r>
              <a:rPr lang="en-US" sz="1800" b="1" dirty="0" err="1">
                <a:solidFill>
                  <a:schemeClr val="tx1"/>
                </a:solidFill>
              </a:rPr>
              <a:t>popmean</a:t>
            </a:r>
            <a:r>
              <a:rPr lang="en-US" sz="1800" dirty="0">
                <a:solidFill>
                  <a:schemeClr val="tx1"/>
                </a:solidFill>
              </a:rPr>
              <a:t>.</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https://www.tutorialspoint.com/python_data_science/python_bernoulli_distribution.htm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a:t>
            </a:fld>
            <a:endParaRPr lang="zh-TW" altLang="en-US"/>
          </a:p>
        </p:txBody>
      </p:sp>
      <p:pic>
        <p:nvPicPr>
          <p:cNvPr id="1030" name="Picture 6">
            <a:extLst>
              <a:ext uri="{FF2B5EF4-FFF2-40B4-BE49-F238E27FC236}">
                <a16:creationId xmlns:a16="http://schemas.microsoft.com/office/drawing/2014/main" id="{7CA25EA7-82D8-4C19-95AF-8B71B285FA3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89227" y="1288162"/>
            <a:ext cx="3810000" cy="3857625"/>
          </a:xfrm>
          <a:prstGeom prst="rect">
            <a:avLst/>
          </a:prstGeom>
          <a:noFill/>
          <a:ln>
            <a:solidFill>
              <a:srgbClr val="C00000"/>
            </a:solidFill>
          </a:ln>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38 P Value</a:t>
            </a:r>
            <a:endParaRPr lang="zh-TW" altLang="en-US" b="1" dirty="0">
              <a:solidFill>
                <a:srgbClr val="FFFF00"/>
              </a:solidFill>
            </a:endParaRPr>
          </a:p>
        </p:txBody>
      </p:sp>
      <p:sp>
        <p:nvSpPr>
          <p:cNvPr id="3" name="副標題 2"/>
          <p:cNvSpPr>
            <a:spLocks noGrp="1"/>
          </p:cNvSpPr>
          <p:nvPr>
            <p:ph type="subTitle" idx="1"/>
          </p:nvPr>
        </p:nvSpPr>
        <p:spPr>
          <a:xfrm>
            <a:off x="474015" y="1268761"/>
            <a:ext cx="8352928" cy="2160239"/>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P value</a:t>
            </a:r>
          </a:p>
          <a:p>
            <a:pPr marL="342900" indent="-342900" algn="l">
              <a:buClr>
                <a:srgbClr val="0070C0"/>
              </a:buClr>
              <a:buSzPct val="80000"/>
              <a:buFont typeface="Wingdings" pitchFamily="2" charset="2"/>
              <a:buChar char="u"/>
            </a:pPr>
            <a:r>
              <a:rPr lang="en-US" sz="1800" dirty="0">
                <a:solidFill>
                  <a:schemeClr val="tx1"/>
                </a:solidFill>
              </a:rPr>
              <a:t>First sample:</a:t>
            </a:r>
          </a:p>
          <a:p>
            <a:pPr marL="342900" indent="-342900" algn="l">
              <a:buClr>
                <a:srgbClr val="0070C0"/>
              </a:buClr>
              <a:buSzPct val="80000"/>
              <a:buFont typeface="Wingdings" pitchFamily="2" charset="2"/>
              <a:buChar char="u"/>
            </a:pPr>
            <a:r>
              <a:rPr lang="en-US" sz="1800" dirty="0">
                <a:solidFill>
                  <a:schemeClr val="tx1"/>
                </a:solidFill>
                <a:hlinkClick r:id="rId2">
                  <a:extLst>
                    <a:ext uri="{A12FA001-AC4F-418D-AE19-62706E023703}">
                      <ahyp:hlinkClr xmlns:ahyp="http://schemas.microsoft.com/office/drawing/2018/hyperlinkcolor" val="tx"/>
                    </a:ext>
                  </a:extLst>
                </a:hlinkClick>
              </a:rPr>
              <a:t>https://docs.scipy.org/doc/scipy/reference/generated/scipy.stats.ttest_1samp.html</a:t>
            </a:r>
            <a:endParaRPr lang="en-US" sz="1800" dirty="0">
              <a:solidFill>
                <a:schemeClr val="tx1"/>
              </a:solidFill>
            </a:endParaRPr>
          </a:p>
          <a:p>
            <a:pPr marL="342900" indent="-342900" algn="l">
              <a:buClr>
                <a:srgbClr val="0070C0"/>
              </a:buClr>
              <a:buSzPct val="80000"/>
              <a:buFont typeface="Wingdings" pitchFamily="2" charset="2"/>
              <a:buChar char="u"/>
            </a:pPr>
            <a:r>
              <a:rPr lang="en-US" sz="1800" dirty="0">
                <a:solidFill>
                  <a:schemeClr val="tx1"/>
                </a:solidFill>
              </a:rPr>
              <a:t>Calculate the T-test for the mean of ONE group of scores.</a:t>
            </a:r>
          </a:p>
          <a:p>
            <a:pPr marL="342900" indent="-342900" algn="l">
              <a:buClr>
                <a:srgbClr val="0070C0"/>
              </a:buClr>
              <a:buSzPct val="80000"/>
              <a:buFont typeface="Wingdings" pitchFamily="2" charset="2"/>
              <a:buChar char="u"/>
            </a:pPr>
            <a:r>
              <a:rPr lang="en-US" sz="1800" dirty="0">
                <a:solidFill>
                  <a:schemeClr val="tx1"/>
                </a:solidFill>
              </a:rPr>
              <a:t>This is a two-sided test for the null hypothesis that the expected value (mean) of a sample of independent observations </a:t>
            </a:r>
            <a:r>
              <a:rPr lang="en-US" sz="1800" i="1" dirty="0">
                <a:solidFill>
                  <a:schemeClr val="tx1"/>
                </a:solidFill>
              </a:rPr>
              <a:t>a</a:t>
            </a:r>
            <a:r>
              <a:rPr lang="en-US" sz="1800" dirty="0">
                <a:solidFill>
                  <a:schemeClr val="tx1"/>
                </a:solidFill>
              </a:rPr>
              <a:t> is equal to the given population mean, </a:t>
            </a:r>
            <a:r>
              <a:rPr lang="en-US" sz="1800" i="1" dirty="0" err="1">
                <a:solidFill>
                  <a:schemeClr val="tx1"/>
                </a:solidFill>
              </a:rPr>
              <a:t>popmean</a:t>
            </a:r>
            <a:r>
              <a:rPr lang="en-US" sz="1800" dirty="0">
                <a:solidFill>
                  <a:schemeClr val="tx1"/>
                </a:solidFill>
              </a:rPr>
              <a:t>.</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3"/>
              </a:rPr>
              <a:t>https://www.tutorialspoint.com/python_data_science/python_bernoulli_distribution.htm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a:t>
            </a:fld>
            <a:endParaRPr lang="zh-TW" altLang="en-US"/>
          </a:p>
        </p:txBody>
      </p:sp>
      <p:pic>
        <p:nvPicPr>
          <p:cNvPr id="11" name="Picture 10">
            <a:extLst>
              <a:ext uri="{FF2B5EF4-FFF2-40B4-BE49-F238E27FC236}">
                <a16:creationId xmlns:a16="http://schemas.microsoft.com/office/drawing/2014/main" id="{5A9ACB9E-1200-4B3D-A983-039BA36CBB46}"/>
              </a:ext>
            </a:extLst>
          </p:cNvPr>
          <p:cNvPicPr>
            <a:picLocks noChangeAspect="1"/>
          </p:cNvPicPr>
          <p:nvPr/>
        </p:nvPicPr>
        <p:blipFill>
          <a:blip r:embed="rId4"/>
          <a:stretch>
            <a:fillRect/>
          </a:stretch>
        </p:blipFill>
        <p:spPr>
          <a:xfrm>
            <a:off x="1738312" y="3462029"/>
            <a:ext cx="5667375" cy="2447925"/>
          </a:xfrm>
          <a:prstGeom prst="rect">
            <a:avLst/>
          </a:prstGeom>
          <a:ln>
            <a:solidFill>
              <a:srgbClr val="C00000"/>
            </a:solidFill>
          </a:ln>
        </p:spPr>
      </p:pic>
      <p:pic>
        <p:nvPicPr>
          <p:cNvPr id="13" name="Picture 12">
            <a:extLst>
              <a:ext uri="{FF2B5EF4-FFF2-40B4-BE49-F238E27FC236}">
                <a16:creationId xmlns:a16="http://schemas.microsoft.com/office/drawing/2014/main" id="{C846F8A2-49BA-41BE-B9E6-0D17E90B33F1}"/>
              </a:ext>
            </a:extLst>
          </p:cNvPr>
          <p:cNvPicPr>
            <a:picLocks noChangeAspect="1"/>
          </p:cNvPicPr>
          <p:nvPr/>
        </p:nvPicPr>
        <p:blipFill>
          <a:blip r:embed="rId5"/>
          <a:stretch>
            <a:fillRect/>
          </a:stretch>
        </p:blipFill>
        <p:spPr>
          <a:xfrm>
            <a:off x="1359634" y="5948774"/>
            <a:ext cx="6581690" cy="851081"/>
          </a:xfrm>
          <a:prstGeom prst="rect">
            <a:avLst/>
          </a:prstGeom>
          <a:ln>
            <a:solidFill>
              <a:srgbClr val="C00000"/>
            </a:solidFill>
          </a:ln>
        </p:spPr>
      </p:pic>
    </p:spTree>
    <p:extLst>
      <p:ext uri="{BB962C8B-B14F-4D97-AF65-F5344CB8AC3E}">
        <p14:creationId xmlns:p14="http://schemas.microsoft.com/office/powerpoint/2010/main" val="11341724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38 P Value</a:t>
            </a:r>
            <a:endParaRPr lang="zh-TW" altLang="en-US" b="1" dirty="0">
              <a:solidFill>
                <a:srgbClr val="FFFF00"/>
              </a:solidFill>
            </a:endParaRPr>
          </a:p>
        </p:txBody>
      </p:sp>
      <p:sp>
        <p:nvSpPr>
          <p:cNvPr id="3" name="副標題 2"/>
          <p:cNvSpPr>
            <a:spLocks noGrp="1"/>
          </p:cNvSpPr>
          <p:nvPr>
            <p:ph type="subTitle" idx="1"/>
          </p:nvPr>
        </p:nvSpPr>
        <p:spPr>
          <a:xfrm>
            <a:off x="474015" y="1268762"/>
            <a:ext cx="8352928" cy="4536502"/>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P value</a:t>
            </a:r>
          </a:p>
          <a:p>
            <a:pPr marL="342900" indent="-342900" algn="l">
              <a:buClr>
                <a:srgbClr val="0070C0"/>
              </a:buClr>
              <a:buSzPct val="80000"/>
              <a:buFont typeface="Wingdings" pitchFamily="2" charset="2"/>
              <a:buChar char="u"/>
            </a:pPr>
            <a:r>
              <a:rPr lang="en-US" sz="1800" b="1" dirty="0">
                <a:solidFill>
                  <a:schemeClr val="tx1"/>
                </a:solidFill>
              </a:rPr>
              <a:t>Comparing two samples</a:t>
            </a:r>
          </a:p>
          <a:p>
            <a:pPr marL="342900" indent="-342900" algn="l">
              <a:buClr>
                <a:srgbClr val="0070C0"/>
              </a:buClr>
              <a:buSzPct val="80000"/>
              <a:buFont typeface="Wingdings" pitchFamily="2" charset="2"/>
              <a:buChar char="u"/>
            </a:pPr>
            <a:r>
              <a:rPr lang="en-US" sz="1800" dirty="0">
                <a:hlinkClick r:id="rId2"/>
              </a:rPr>
              <a:t>https://www.youtube.com/watch?v=0Pd3dc1GcHc</a:t>
            </a:r>
            <a:endParaRPr lang="en-US" sz="1800" dirty="0"/>
          </a:p>
          <a:p>
            <a:pPr marL="342900" indent="-342900" algn="l">
              <a:buClr>
                <a:srgbClr val="0070C0"/>
              </a:buClr>
              <a:buSzPct val="80000"/>
              <a:buFont typeface="Wingdings" pitchFamily="2" charset="2"/>
              <a:buChar char="u"/>
            </a:pPr>
            <a:r>
              <a:rPr lang="en-US" sz="1800" b="1" dirty="0">
                <a:solidFill>
                  <a:schemeClr val="tx1"/>
                </a:solidFill>
              </a:rPr>
              <a:t>What is t-test?</a:t>
            </a:r>
          </a:p>
          <a:p>
            <a:pPr marL="342900" indent="-342900" algn="l">
              <a:buClr>
                <a:srgbClr val="0070C0"/>
              </a:buClr>
              <a:buSzPct val="80000"/>
              <a:buFont typeface="Wingdings" pitchFamily="2" charset="2"/>
              <a:buChar char="u"/>
            </a:pPr>
            <a:r>
              <a:rPr lang="en-US" sz="1800" b="1" dirty="0">
                <a:solidFill>
                  <a:schemeClr val="tx1"/>
                </a:solidFill>
              </a:rPr>
              <a:t>A t-test is a statistic that  check if two means (averages) are reliably different from ach other.</a:t>
            </a:r>
          </a:p>
          <a:p>
            <a:pPr marL="342900" indent="-342900" algn="l">
              <a:buClr>
                <a:srgbClr val="0070C0"/>
              </a:buClr>
              <a:buSzPct val="80000"/>
              <a:buFont typeface="Wingdings" pitchFamily="2" charset="2"/>
              <a:buChar char="u"/>
            </a:pPr>
            <a:r>
              <a:rPr lang="en-US" sz="1800" dirty="0">
                <a:solidFill>
                  <a:schemeClr val="tx1"/>
                </a:solidFill>
              </a:rPr>
              <a:t>In the following examples, there are two samples, which can come either from the same or from different distribution, and we want to test whether these samples have the same statistical properties.</a:t>
            </a:r>
          </a:p>
          <a:p>
            <a:pPr marL="342900" indent="-342900" algn="l">
              <a:buClr>
                <a:srgbClr val="0070C0"/>
              </a:buClr>
              <a:buSzPct val="80000"/>
              <a:buFont typeface="Wingdings" pitchFamily="2" charset="2"/>
              <a:buChar char="u"/>
            </a:pPr>
            <a:r>
              <a:rPr lang="en-US" sz="1800" b="1" dirty="0" err="1">
                <a:solidFill>
                  <a:schemeClr val="tx1"/>
                </a:solidFill>
              </a:rPr>
              <a:t>ttest_ind</a:t>
            </a:r>
            <a:r>
              <a:rPr lang="en-US" sz="1800" dirty="0">
                <a:solidFill>
                  <a:schemeClr val="tx1"/>
                </a:solidFill>
              </a:rPr>
              <a:t> − Calculates the T-test for the means of two independent samples of scores. This is a two-sided test for the null hypothesis that two independent samples have identical average (expected) values. This test assumes that the populations have identical variances by default.</a:t>
            </a:r>
          </a:p>
          <a:p>
            <a:pPr marL="342900" indent="-342900" algn="l">
              <a:buClr>
                <a:srgbClr val="0070C0"/>
              </a:buClr>
              <a:buSzPct val="80000"/>
              <a:buFont typeface="Wingdings" pitchFamily="2" charset="2"/>
              <a:buChar char="u"/>
            </a:pPr>
            <a:r>
              <a:rPr lang="en-US" sz="1800" dirty="0">
                <a:solidFill>
                  <a:schemeClr val="tx1"/>
                </a:solidFill>
              </a:rPr>
              <a:t>We can use this test, if we observe two independent samples from the same or different population. </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3"/>
              </a:rPr>
              <a:t>https://www.tutorialspoint.com/python_data_science/python_bernoulli_distribution.htm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4</a:t>
            </a:fld>
            <a:endParaRPr lang="zh-TW" altLang="en-US"/>
          </a:p>
        </p:txBody>
      </p:sp>
    </p:spTree>
    <p:extLst>
      <p:ext uri="{BB962C8B-B14F-4D97-AF65-F5344CB8AC3E}">
        <p14:creationId xmlns:p14="http://schemas.microsoft.com/office/powerpoint/2010/main" val="1032959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38 P Value</a:t>
            </a:r>
            <a:endParaRPr lang="zh-TW" altLang="en-US" b="1" dirty="0">
              <a:solidFill>
                <a:srgbClr val="FFFF00"/>
              </a:solidFill>
            </a:endParaRPr>
          </a:p>
        </p:txBody>
      </p:sp>
      <p:sp>
        <p:nvSpPr>
          <p:cNvPr id="3" name="副標題 2"/>
          <p:cNvSpPr>
            <a:spLocks noGrp="1"/>
          </p:cNvSpPr>
          <p:nvPr>
            <p:ph type="subTitle" idx="1"/>
          </p:nvPr>
        </p:nvSpPr>
        <p:spPr>
          <a:xfrm>
            <a:off x="474015" y="1268762"/>
            <a:ext cx="8352928" cy="1120309"/>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P value</a:t>
            </a:r>
          </a:p>
          <a:p>
            <a:pPr marL="342900" indent="-342900" algn="l">
              <a:buClr>
                <a:srgbClr val="0070C0"/>
              </a:buClr>
              <a:buSzPct val="80000"/>
              <a:buFont typeface="Wingdings" pitchFamily="2" charset="2"/>
              <a:buChar char="u"/>
            </a:pPr>
            <a:r>
              <a:rPr lang="en-US" sz="1800" b="1" dirty="0">
                <a:solidFill>
                  <a:schemeClr val="tx1"/>
                </a:solidFill>
              </a:rPr>
              <a:t>Comparing two samples</a:t>
            </a:r>
          </a:p>
          <a:p>
            <a:pPr marL="342900" indent="-342900" algn="l">
              <a:buClr>
                <a:srgbClr val="0070C0"/>
              </a:buClr>
              <a:buSzPct val="80000"/>
              <a:buFont typeface="Wingdings" pitchFamily="2" charset="2"/>
              <a:buChar char="u"/>
            </a:pPr>
            <a:r>
              <a:rPr lang="en-US" sz="1800" dirty="0">
                <a:solidFill>
                  <a:schemeClr val="tx1"/>
                </a:solidFill>
              </a:rPr>
              <a:t>Example:</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https://www.tutorialspoint.com/python_data_science/python_bernoulli_distribution.htm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5</a:t>
            </a:fld>
            <a:endParaRPr lang="zh-TW" altLang="en-US"/>
          </a:p>
        </p:txBody>
      </p:sp>
      <p:pic>
        <p:nvPicPr>
          <p:cNvPr id="7" name="Picture 6">
            <a:extLst>
              <a:ext uri="{FF2B5EF4-FFF2-40B4-BE49-F238E27FC236}">
                <a16:creationId xmlns:a16="http://schemas.microsoft.com/office/drawing/2014/main" id="{B8A526C4-4714-498E-9E3C-82175B65972A}"/>
              </a:ext>
            </a:extLst>
          </p:cNvPr>
          <p:cNvPicPr>
            <a:picLocks noChangeAspect="1"/>
          </p:cNvPicPr>
          <p:nvPr/>
        </p:nvPicPr>
        <p:blipFill>
          <a:blip r:embed="rId3"/>
          <a:stretch>
            <a:fillRect/>
          </a:stretch>
        </p:blipFill>
        <p:spPr>
          <a:xfrm>
            <a:off x="1238250" y="2501219"/>
            <a:ext cx="6667500" cy="1733550"/>
          </a:xfrm>
          <a:prstGeom prst="rect">
            <a:avLst/>
          </a:prstGeom>
          <a:ln>
            <a:solidFill>
              <a:srgbClr val="C00000"/>
            </a:solidFill>
          </a:ln>
        </p:spPr>
      </p:pic>
      <p:pic>
        <p:nvPicPr>
          <p:cNvPr id="8" name="Picture 7">
            <a:extLst>
              <a:ext uri="{FF2B5EF4-FFF2-40B4-BE49-F238E27FC236}">
                <a16:creationId xmlns:a16="http://schemas.microsoft.com/office/drawing/2014/main" id="{B343DEF9-2FB5-4100-BBAA-33D4B3F7B3C6}"/>
              </a:ext>
            </a:extLst>
          </p:cNvPr>
          <p:cNvPicPr>
            <a:picLocks noChangeAspect="1"/>
          </p:cNvPicPr>
          <p:nvPr/>
        </p:nvPicPr>
        <p:blipFill>
          <a:blip r:embed="rId4"/>
          <a:stretch>
            <a:fillRect/>
          </a:stretch>
        </p:blipFill>
        <p:spPr>
          <a:xfrm>
            <a:off x="1524000" y="4422421"/>
            <a:ext cx="5676900" cy="619125"/>
          </a:xfrm>
          <a:prstGeom prst="rect">
            <a:avLst/>
          </a:prstGeom>
          <a:ln>
            <a:solidFill>
              <a:srgbClr val="C00000"/>
            </a:solidFill>
          </a:ln>
        </p:spPr>
      </p:pic>
    </p:spTree>
    <p:extLst>
      <p:ext uri="{BB962C8B-B14F-4D97-AF65-F5344CB8AC3E}">
        <p14:creationId xmlns:p14="http://schemas.microsoft.com/office/powerpoint/2010/main" val="30282359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a:normAutofit/>
          </a:bodyPr>
          <a:lstStyle/>
          <a:p>
            <a:r>
              <a:rPr lang="en-US" altLang="zh-TW" sz="6000" b="1" dirty="0">
                <a:solidFill>
                  <a:srgbClr val="FFFF00"/>
                </a:solidFill>
              </a:rPr>
              <a:t>End of Chapter</a:t>
            </a:r>
            <a:endParaRPr lang="zh-TW" altLang="en-US" sz="6000" b="1" dirty="0">
              <a:solidFill>
                <a:srgbClr val="FFFF00"/>
              </a:solidFill>
            </a:endParaRPr>
          </a:p>
        </p:txBody>
      </p:sp>
      <p:sp>
        <p:nvSpPr>
          <p:cNvPr id="5" name="日期版面配置區 4"/>
          <p:cNvSpPr>
            <a:spLocks noGrp="1"/>
          </p:cNvSpPr>
          <p:nvPr>
            <p:ph type="dt" sz="half" idx="10"/>
          </p:nvPr>
        </p:nvSpPr>
        <p:spPr/>
        <p:txBody>
          <a:bodyPr/>
          <a:lstStyle/>
          <a:p>
            <a:fld id="{4E46BE27-E923-4EC2-B046-3272AE2A3E5C}" type="datetime1">
              <a:rPr lang="zh-TW" altLang="en-US" smtClean="0"/>
              <a:pPr/>
              <a:t>2020/5/8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6</a:t>
            </a:fld>
            <a:endParaRPr lang="zh-TW" altLang="en-US"/>
          </a:p>
        </p:txBody>
      </p:sp>
    </p:spTree>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2646</TotalTime>
  <Words>421</Words>
  <Application>Microsoft Office PowerPoint</Application>
  <PresentationFormat>On-screen Show (4:3)</PresentationFormat>
  <Paragraphs>44</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Wingdings</vt:lpstr>
      <vt:lpstr>Office 佈景主題</vt:lpstr>
      <vt:lpstr>38 P Value</vt:lpstr>
      <vt:lpstr>38 P Value</vt:lpstr>
      <vt:lpstr>38 P Value</vt:lpstr>
      <vt:lpstr>38 P Value</vt:lpstr>
      <vt:lpstr>38 P Value</vt:lpstr>
      <vt:lpstr>End of Chapter</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 JS</dc:title>
  <dc:creator>USER</dc:creator>
  <cp:lastModifiedBy>14088587657</cp:lastModifiedBy>
  <cp:revision>841</cp:revision>
  <dcterms:created xsi:type="dcterms:W3CDTF">2018-09-28T16:40:41Z</dcterms:created>
  <dcterms:modified xsi:type="dcterms:W3CDTF">2020-05-09T00:45:10Z</dcterms:modified>
</cp:coreProperties>
</file>