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Panda Library Library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 Library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is an open-source Python </a:t>
            </a:r>
            <a:r>
              <a:rPr lang="en-US" sz="1800" b="1" dirty="0">
                <a:solidFill>
                  <a:srgbClr val="C00000"/>
                </a:solidFill>
              </a:rPr>
              <a:t>Library</a:t>
            </a:r>
            <a:r>
              <a:rPr lang="en-US" sz="1800" dirty="0">
                <a:solidFill>
                  <a:schemeClr val="tx1"/>
                </a:solidFill>
              </a:rPr>
              <a:t> used for high-performance data manipulation and data analysis using its powerful data structures.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with pandas is in use in a variety of academic and commercial domains, including Finance, Economics, Statistics, Advertising, Web Analytics, and more.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Using Pandas, we can accomplish five typical steps in the processing and analysis of data, regardless of the origin of data — load, organize, manipulate, model, and analyze the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Panda Features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Below are the some of the important features of Pandas which is used specifically for Data processing and Data analysis 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Key Features of Pandas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Fast and efficient DataFrame object with default and customized indexing.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Tools for loading data into in-memory data objects from different file formats.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alignment and integrated handling of missing data.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Reshaping and pivoting of date sets.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Label-based slicing, indexing and </a:t>
            </a:r>
            <a:r>
              <a:rPr lang="en-US" sz="1800" dirty="0" err="1">
                <a:solidFill>
                  <a:schemeClr val="tx1"/>
                </a:solidFill>
              </a:rPr>
              <a:t>subsetting</a:t>
            </a:r>
            <a:r>
              <a:rPr lang="en-US" sz="1800" dirty="0">
                <a:solidFill>
                  <a:schemeClr val="tx1"/>
                </a:solidFill>
              </a:rPr>
              <a:t> of large data sets.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Columns from a data structure can be deleted or inserted.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Group by data for aggregation and transformations.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High performance merging and joining of data.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Time Series functionality.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81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9685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Panda Features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Below are the some of the important features of Pandas which is used specifically for Data processing and Data analysis 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Key Features of Pandas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Fast and efficient DataFrame object with default and customized indexing.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Tools for loading data into in-memory data objects from different file formats.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Data alignment and integrated handling of missing data.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Reshaping and pivoting of date sets.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Label-based slicing, indexing and </a:t>
            </a:r>
            <a:r>
              <a:rPr lang="en-US" sz="1600" dirty="0" err="1">
                <a:solidFill>
                  <a:schemeClr val="tx1"/>
                </a:solidFill>
              </a:rPr>
              <a:t>subsetting</a:t>
            </a:r>
            <a:r>
              <a:rPr lang="en-US" sz="1600" dirty="0">
                <a:solidFill>
                  <a:schemeClr val="tx1"/>
                </a:solidFill>
              </a:rPr>
              <a:t> of large data sets.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Columns from a data structure can be deleted or inserted.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Group by data for aggregation and transformations.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High performance merging and joining of data.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Time Series functionality.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Pandas deals with the following two data structures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Series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DataFrame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These data structures are built on top of </a:t>
            </a:r>
            <a:r>
              <a:rPr lang="en-US" sz="1600" dirty="0" err="1">
                <a:solidFill>
                  <a:schemeClr val="tx1"/>
                </a:solidFill>
              </a:rPr>
              <a:t>Numpy</a:t>
            </a:r>
            <a:r>
              <a:rPr lang="en-US" sz="1600" dirty="0">
                <a:solidFill>
                  <a:schemeClr val="tx1"/>
                </a:solidFill>
              </a:rPr>
              <a:t> array, making them fast and efficient.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21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Dimension &amp; Description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best way to think of these data structures is that the higher dimensional data structure is a container of its lower dimensional data structure.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</a:t>
            </a:r>
            <a:r>
              <a:rPr lang="en-US" sz="1800" b="1" dirty="0">
                <a:solidFill>
                  <a:schemeClr val="tx1"/>
                </a:solidFill>
              </a:rPr>
              <a:t>DataFrame is a container of Series, Panel is a container of DataFrame.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DataFrame is widely used and it is the most important data structures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25C299-178C-4315-B69A-F4555289B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59460"/>
              </p:ext>
            </p:extLst>
          </p:nvPr>
        </p:nvGraphicFramePr>
        <p:xfrm>
          <a:off x="467544" y="3429000"/>
          <a:ext cx="835292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922">
                  <a:extLst>
                    <a:ext uri="{9D8B030D-6E8A-4147-A177-3AD203B41FA5}">
                      <a16:colId xmlns:a16="http://schemas.microsoft.com/office/drawing/2014/main" val="1717578554"/>
                    </a:ext>
                  </a:extLst>
                </a:gridCol>
                <a:gridCol w="1540451">
                  <a:extLst>
                    <a:ext uri="{9D8B030D-6E8A-4147-A177-3AD203B41FA5}">
                      <a16:colId xmlns:a16="http://schemas.microsoft.com/office/drawing/2014/main" val="2673162723"/>
                    </a:ext>
                  </a:extLst>
                </a:gridCol>
                <a:gridCol w="4956555">
                  <a:extLst>
                    <a:ext uri="{9D8B030D-6E8A-4147-A177-3AD203B41FA5}">
                      <a16:colId xmlns:a16="http://schemas.microsoft.com/office/drawing/2014/main" val="167800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1D labeled homogeneous array, size immutable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2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2D labeled, size-immutable tabular structure with potentially heterogeneously typed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93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Series is a one-dimensional array like structure with homogeneous data. For example, the following series is a collection of integers 10, 23, 56, …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ABED2F-A124-40B0-9665-C5876B647BF5}"/>
              </a:ext>
            </a:extLst>
          </p:cNvPr>
          <p:cNvGraphicFramePr>
            <a:graphicFrameLocks noGrp="1"/>
          </p:cNvGraphicFramePr>
          <p:nvPr/>
        </p:nvGraphicFramePr>
        <p:xfrm>
          <a:off x="2051720" y="2524403"/>
          <a:ext cx="436562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62">
                  <a:extLst>
                    <a:ext uri="{9D8B030D-6E8A-4147-A177-3AD203B41FA5}">
                      <a16:colId xmlns:a16="http://schemas.microsoft.com/office/drawing/2014/main" val="1717578554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3391936196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3945794476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191187630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953839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169463187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393293266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310876122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67316272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167800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23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56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52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61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73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90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26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72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92239218"/>
                  </a:ext>
                </a:extLst>
              </a:tr>
            </a:tbl>
          </a:graphicData>
        </a:graphic>
      </p:graphicFrame>
      <p:sp>
        <p:nvSpPr>
          <p:cNvPr id="10" name="副標題 2">
            <a:extLst>
              <a:ext uri="{FF2B5EF4-FFF2-40B4-BE49-F238E27FC236}">
                <a16:creationId xmlns:a16="http://schemas.microsoft.com/office/drawing/2014/main" id="{E891B6FD-FB3B-43C5-AD6E-A08D3FCC6FC0}"/>
              </a:ext>
            </a:extLst>
          </p:cNvPr>
          <p:cNvSpPr txBox="1">
            <a:spLocks/>
          </p:cNvSpPr>
          <p:nvPr/>
        </p:nvSpPr>
        <p:spPr>
          <a:xfrm>
            <a:off x="457200" y="3119964"/>
            <a:ext cx="8136904" cy="141000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Key Points of Series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Homogeneous data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Size Immutable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Values of Data Mutable</a:t>
            </a:r>
          </a:p>
        </p:txBody>
      </p:sp>
    </p:spTree>
    <p:extLst>
      <p:ext uri="{BB962C8B-B14F-4D97-AF65-F5344CB8AC3E}">
        <p14:creationId xmlns:p14="http://schemas.microsoft.com/office/powerpoint/2010/main" val="42001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DataFrame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DataFrame is a two-dimensional array with heterogeneous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E891B6FD-FB3B-43C5-AD6E-A08D3FCC6FC0}"/>
              </a:ext>
            </a:extLst>
          </p:cNvPr>
          <p:cNvSpPr txBox="1">
            <a:spLocks/>
          </p:cNvSpPr>
          <p:nvPr/>
        </p:nvSpPr>
        <p:spPr>
          <a:xfrm>
            <a:off x="537872" y="4613911"/>
            <a:ext cx="8136904" cy="13824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table represents the data of a sales team of an organization with their overall performance rating.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is represented in rows and columns.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column represents an attribute and each row represents a person.</a:t>
            </a:r>
            <a:endParaRPr 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B98F61F-C3E2-4C50-8DD0-FAF2B03AD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39984"/>
              </p:ext>
            </p:extLst>
          </p:nvPr>
        </p:nvGraphicFramePr>
        <p:xfrm>
          <a:off x="2411760" y="2369501"/>
          <a:ext cx="322281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160742426"/>
                    </a:ext>
                  </a:extLst>
                </a:gridCol>
                <a:gridCol w="562674">
                  <a:extLst>
                    <a:ext uri="{9D8B030D-6E8A-4147-A177-3AD203B41FA5}">
                      <a16:colId xmlns:a16="http://schemas.microsoft.com/office/drawing/2014/main" val="395251541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294781622"/>
                    </a:ext>
                  </a:extLst>
                </a:gridCol>
                <a:gridCol w="809117">
                  <a:extLst>
                    <a:ext uri="{9D8B030D-6E8A-4147-A177-3AD203B41FA5}">
                      <a16:colId xmlns:a16="http://schemas.microsoft.com/office/drawing/2014/main" val="2845565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Gender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Rating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5156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Peter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62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9.0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428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Irene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54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Female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4.6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9541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Jason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Male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8.0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Jasmine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Female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7.0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5330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82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7407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Type of Columns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Type of Columns are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E891B6FD-FB3B-43C5-AD6E-A08D3FCC6FC0}"/>
              </a:ext>
            </a:extLst>
          </p:cNvPr>
          <p:cNvSpPr txBox="1">
            <a:spLocks/>
          </p:cNvSpPr>
          <p:nvPr/>
        </p:nvSpPr>
        <p:spPr>
          <a:xfrm>
            <a:off x="549896" y="4400542"/>
            <a:ext cx="8136904" cy="169275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Key Points of Data Frame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Heterogeneous data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Size Mutable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Mutable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</a:t>
            </a:r>
            <a:r>
              <a:rPr lang="en-US" sz="1800">
                <a:solidFill>
                  <a:schemeClr val="tx1"/>
                </a:solidFill>
              </a:rPr>
              <a:t>will discuss Python </a:t>
            </a:r>
            <a:r>
              <a:rPr lang="en-US" sz="1800" dirty="0">
                <a:solidFill>
                  <a:schemeClr val="tx1"/>
                </a:solidFill>
              </a:rPr>
              <a:t>pandas library examples in Data science.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B98F61F-C3E2-4C50-8DD0-FAF2B03AD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02345"/>
              </p:ext>
            </p:extLst>
          </p:nvPr>
        </p:nvGraphicFramePr>
        <p:xfrm>
          <a:off x="2833954" y="2088985"/>
          <a:ext cx="181438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160742426"/>
                    </a:ext>
                  </a:extLst>
                </a:gridCol>
                <a:gridCol w="868236">
                  <a:extLst>
                    <a:ext uri="{9D8B030D-6E8A-4147-A177-3AD203B41FA5}">
                      <a16:colId xmlns:a16="http://schemas.microsoft.com/office/drawing/2014/main" val="395251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Column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5156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428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9541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Gender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Rating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5330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7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776</Words>
  <Application>Microsoft Office PowerPoint</Application>
  <PresentationFormat>On-screen Show (4:3)</PresentationFormat>
  <Paragraphs>139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4 Panda Library Library</vt:lpstr>
      <vt:lpstr>4 Panda Library Library</vt:lpstr>
      <vt:lpstr>4 Panda Library</vt:lpstr>
      <vt:lpstr>4 Panda Library</vt:lpstr>
      <vt:lpstr>4 Panda Library</vt:lpstr>
      <vt:lpstr>4 Panda Library</vt:lpstr>
      <vt:lpstr>4 Panda Library</vt:lpstr>
      <vt:lpstr>4 Panda Library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382</cp:revision>
  <dcterms:created xsi:type="dcterms:W3CDTF">2018-09-28T16:40:41Z</dcterms:created>
  <dcterms:modified xsi:type="dcterms:W3CDTF">2020-05-04T00:58:57Z</dcterms:modified>
</cp:coreProperties>
</file>