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0" r:id="rId4"/>
    <p:sldId id="261" r:id="rId5"/>
    <p:sldId id="262" r:id="rId6"/>
    <p:sldId id="263" r:id="rId7"/>
    <p:sldId id="264" r:id="rId8"/>
    <p:sldId id="265"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python_data_science/python_data_science_introduction.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Introduction to Data Science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Data Science</a:t>
            </a:r>
          </a:p>
          <a:p>
            <a:pPr marL="342900" indent="-342900" algn="l">
              <a:buClr>
                <a:srgbClr val="0070C0"/>
              </a:buClr>
              <a:buSzPct val="80000"/>
              <a:buFont typeface="Wingdings" pitchFamily="2" charset="2"/>
              <a:buChar char="u"/>
            </a:pPr>
            <a:r>
              <a:rPr lang="en-US" sz="1800" dirty="0">
                <a:solidFill>
                  <a:schemeClr val="tx1"/>
                </a:solidFill>
              </a:rPr>
              <a:t>Data science is the process of deriving knowledge and insights from a huge and diverse of data through organizing, processing, and analyzing the dataset. </a:t>
            </a:r>
          </a:p>
          <a:p>
            <a:pPr marL="342900" indent="-342900" algn="l">
              <a:buClr>
                <a:srgbClr val="0070C0"/>
              </a:buClr>
              <a:buSzPct val="80000"/>
              <a:buFont typeface="Wingdings" pitchFamily="2" charset="2"/>
              <a:buChar char="u"/>
            </a:pPr>
            <a:r>
              <a:rPr lang="en-US" sz="1800" dirty="0">
                <a:solidFill>
                  <a:schemeClr val="tx1"/>
                </a:solidFill>
              </a:rPr>
              <a:t>Data Science includes mathematical modeling, statistical modelling, extracting dataset, and data visualization techniques. </a:t>
            </a:r>
          </a:p>
          <a:p>
            <a:pPr marL="342900" indent="-342900" algn="l">
              <a:buClr>
                <a:srgbClr val="0070C0"/>
              </a:buClr>
              <a:buSzPct val="80000"/>
              <a:buFont typeface="Wingdings" pitchFamily="2" charset="2"/>
              <a:buChar char="u"/>
            </a:pPr>
            <a:r>
              <a:rPr lang="en-US" sz="1800" dirty="0">
                <a:solidFill>
                  <a:schemeClr val="tx1"/>
                </a:solidFill>
              </a:rPr>
              <a:t>Data Science handles big data technologies, collects both structured and unstructured data.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Science Systems (1)</a:t>
            </a:r>
          </a:p>
          <a:p>
            <a:pPr marL="342900" indent="-342900" algn="l">
              <a:buClr>
                <a:srgbClr val="0070C0"/>
              </a:buClr>
              <a:buSzPct val="80000"/>
              <a:buFont typeface="Wingdings" pitchFamily="2" charset="2"/>
              <a:buChar char="u"/>
            </a:pPr>
            <a:r>
              <a:rPr lang="en-US" sz="1800" dirty="0">
                <a:solidFill>
                  <a:schemeClr val="tx1"/>
                </a:solidFill>
              </a:rPr>
              <a:t>Below are some example scenarios where Data science is used.</a:t>
            </a:r>
          </a:p>
          <a:p>
            <a:pPr marL="342900" indent="-342900" algn="l">
              <a:buClr>
                <a:srgbClr val="0070C0"/>
              </a:buClr>
              <a:buSzPct val="80000"/>
              <a:buFont typeface="+mj-lt"/>
              <a:buAutoNum type="arabicPeriod"/>
            </a:pPr>
            <a:r>
              <a:rPr lang="en-US" sz="1800" b="1" dirty="0">
                <a:solidFill>
                  <a:schemeClr val="tx1"/>
                </a:solidFill>
              </a:rPr>
              <a:t>Recommendation systems</a:t>
            </a:r>
          </a:p>
          <a:p>
            <a:pPr marL="342900" indent="-342900" algn="l">
              <a:buClr>
                <a:srgbClr val="0070C0"/>
              </a:buClr>
              <a:buSzPct val="80000"/>
              <a:buFont typeface="Wingdings" pitchFamily="2" charset="2"/>
              <a:buChar char="u"/>
            </a:pPr>
            <a:r>
              <a:rPr lang="en-US" sz="1800" dirty="0">
                <a:solidFill>
                  <a:schemeClr val="tx1"/>
                </a:solidFill>
              </a:rPr>
              <a:t>As online shopping becomes more prevalent, the e-commerce platforms are able to capture users shopping preferences as well as the performance of various products in the market. </a:t>
            </a:r>
          </a:p>
          <a:p>
            <a:pPr marL="342900" indent="-342900" algn="l">
              <a:buClr>
                <a:srgbClr val="0070C0"/>
              </a:buClr>
              <a:buSzPct val="80000"/>
              <a:buFont typeface="Wingdings" pitchFamily="2" charset="2"/>
              <a:buChar char="u"/>
            </a:pPr>
            <a:r>
              <a:rPr lang="en-US" sz="1800" dirty="0">
                <a:solidFill>
                  <a:schemeClr val="tx1"/>
                </a:solidFill>
              </a:rPr>
              <a:t>This leads to creation of recommendation systems which create models predicting the shoppers needs and show the products the shopper is most likely to buy.</a:t>
            </a:r>
          </a:p>
          <a:p>
            <a:pPr marL="342900" indent="-342900" algn="l">
              <a:buClr>
                <a:srgbClr val="0070C0"/>
              </a:buClr>
              <a:buSzPct val="80000"/>
              <a:buFont typeface="+mj-lt"/>
              <a:buAutoNum type="arabicPeriod" startAt="2"/>
            </a:pPr>
            <a:r>
              <a:rPr lang="en-US" sz="1800" b="1" dirty="0">
                <a:solidFill>
                  <a:schemeClr val="tx1"/>
                </a:solidFill>
              </a:rPr>
              <a:t>Financial Risk management</a:t>
            </a:r>
          </a:p>
          <a:p>
            <a:pPr marL="342900" indent="-342900" algn="l">
              <a:buClr>
                <a:srgbClr val="0070C0"/>
              </a:buClr>
              <a:buSzPct val="80000"/>
              <a:buFont typeface="Wingdings" pitchFamily="2" charset="2"/>
              <a:buChar char="u"/>
            </a:pPr>
            <a:r>
              <a:rPr lang="en-US" sz="1800" dirty="0">
                <a:solidFill>
                  <a:schemeClr val="tx1"/>
                </a:solidFill>
              </a:rPr>
              <a:t>The financial risk involving loans and credits are better analyzed by using the customers past spend habits, past defaults, other financial commitments, and many socio-economic indicators. </a:t>
            </a:r>
          </a:p>
          <a:p>
            <a:pPr marL="342900" indent="-342900" algn="l">
              <a:buClr>
                <a:srgbClr val="0070C0"/>
              </a:buClr>
              <a:buSzPct val="80000"/>
              <a:buFont typeface="Wingdings" pitchFamily="2" charset="2"/>
              <a:buChar char="u"/>
            </a:pPr>
            <a:r>
              <a:rPr lang="en-US" sz="1800" dirty="0">
                <a:solidFill>
                  <a:schemeClr val="tx1"/>
                </a:solidFill>
              </a:rPr>
              <a:t>These data is gathered from various sources in different formats. </a:t>
            </a:r>
          </a:p>
          <a:p>
            <a:pPr marL="342900" indent="-342900" algn="l">
              <a:buClr>
                <a:srgbClr val="0070C0"/>
              </a:buClr>
              <a:buSzPct val="80000"/>
              <a:buFont typeface="Wingdings" pitchFamily="2" charset="2"/>
              <a:buChar char="u"/>
            </a:pPr>
            <a:r>
              <a:rPr lang="en-US" sz="1800" dirty="0">
                <a:solidFill>
                  <a:schemeClr val="tx1"/>
                </a:solidFill>
              </a:rPr>
              <a:t>Organizing them together and getting insight into customers profile needs the help of Data science. </a:t>
            </a:r>
          </a:p>
          <a:p>
            <a:pPr marL="342900" indent="-342900" algn="l">
              <a:buClr>
                <a:srgbClr val="0070C0"/>
              </a:buClr>
              <a:buSzPct val="80000"/>
              <a:buFont typeface="Wingdings" pitchFamily="2" charset="2"/>
              <a:buChar char="u"/>
            </a:pPr>
            <a:r>
              <a:rPr lang="en-US" sz="1800" dirty="0">
                <a:solidFill>
                  <a:schemeClr val="tx1"/>
                </a:solidFill>
              </a:rPr>
              <a:t>The outcome is minimizing loss for the financial organization by avoiding bad debt.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03774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Science Systems (2)</a:t>
            </a:r>
          </a:p>
          <a:p>
            <a:pPr marL="342900" indent="-342900" algn="l">
              <a:buClr>
                <a:srgbClr val="0070C0"/>
              </a:buClr>
              <a:buSzPct val="80000"/>
              <a:buFont typeface="+mj-lt"/>
              <a:buAutoNum type="arabicPeriod" startAt="3"/>
            </a:pPr>
            <a:r>
              <a:rPr lang="en-US" sz="1800" b="1" dirty="0">
                <a:solidFill>
                  <a:schemeClr val="tx1"/>
                </a:solidFill>
              </a:rPr>
              <a:t>Improvement in Health Care services</a:t>
            </a:r>
          </a:p>
          <a:p>
            <a:pPr marL="342900" indent="-342900" algn="l">
              <a:buClr>
                <a:srgbClr val="0070C0"/>
              </a:buClr>
              <a:buSzPct val="80000"/>
              <a:buFont typeface="Wingdings" pitchFamily="2" charset="2"/>
              <a:buChar char="u"/>
            </a:pPr>
            <a:r>
              <a:rPr lang="en-US" sz="1800" dirty="0">
                <a:solidFill>
                  <a:schemeClr val="tx1"/>
                </a:solidFill>
              </a:rPr>
              <a:t>The health care industry deals with a variety of data which can be classified into technical data, financial data, patient information, drug information and legal rules. </a:t>
            </a:r>
          </a:p>
          <a:p>
            <a:pPr marL="342900" indent="-342900" algn="l">
              <a:buClr>
                <a:srgbClr val="0070C0"/>
              </a:buClr>
              <a:buSzPct val="80000"/>
              <a:buFont typeface="Wingdings" pitchFamily="2" charset="2"/>
              <a:buChar char="u"/>
            </a:pPr>
            <a:r>
              <a:rPr lang="en-US" sz="1800" dirty="0">
                <a:solidFill>
                  <a:schemeClr val="tx1"/>
                </a:solidFill>
              </a:rPr>
              <a:t>All this data need to be analyzed in a coordinated manner to produce insights that will save cost both for the health care provider and care receiver while remaining legally compliant.</a:t>
            </a:r>
          </a:p>
          <a:p>
            <a:pPr marL="342900" indent="-342900" algn="l">
              <a:buClr>
                <a:srgbClr val="0070C0"/>
              </a:buClr>
              <a:buSzPct val="80000"/>
              <a:buFont typeface="+mj-lt"/>
              <a:buAutoNum type="arabicPeriod" startAt="4"/>
            </a:pPr>
            <a:r>
              <a:rPr lang="en-US" sz="1800" b="1" dirty="0">
                <a:solidFill>
                  <a:schemeClr val="tx1"/>
                </a:solidFill>
              </a:rPr>
              <a:t>Computer Vision</a:t>
            </a:r>
          </a:p>
          <a:p>
            <a:pPr marL="342900" indent="-342900" algn="l">
              <a:buClr>
                <a:srgbClr val="0070C0"/>
              </a:buClr>
              <a:buSzPct val="80000"/>
              <a:buFont typeface="Wingdings" pitchFamily="2" charset="2"/>
              <a:buChar char="u"/>
            </a:pPr>
            <a:r>
              <a:rPr lang="en-US" sz="1800" dirty="0">
                <a:solidFill>
                  <a:schemeClr val="tx1"/>
                </a:solidFill>
              </a:rPr>
              <a:t>The advancement in recognizing an image by a computer involves processing large sets of image data from multiple objects of same category, for example, Face recognition. </a:t>
            </a:r>
          </a:p>
          <a:p>
            <a:pPr marL="342900" indent="-342900" algn="l">
              <a:buClr>
                <a:srgbClr val="0070C0"/>
              </a:buClr>
              <a:buSzPct val="80000"/>
              <a:buFont typeface="Wingdings" pitchFamily="2" charset="2"/>
              <a:buChar char="u"/>
            </a:pPr>
            <a:r>
              <a:rPr lang="en-US" sz="1800" dirty="0">
                <a:solidFill>
                  <a:schemeClr val="tx1"/>
                </a:solidFill>
              </a:rPr>
              <a:t>These data sets are modelled, and algorithms are created to apply the model to newer images to get a satisfactory result. </a:t>
            </a:r>
          </a:p>
          <a:p>
            <a:pPr marL="342900" indent="-342900" algn="l">
              <a:buClr>
                <a:srgbClr val="0070C0"/>
              </a:buClr>
              <a:buSzPct val="80000"/>
              <a:buFont typeface="Wingdings" pitchFamily="2" charset="2"/>
              <a:buChar char="u"/>
            </a:pPr>
            <a:r>
              <a:rPr lang="en-US" sz="1800" dirty="0">
                <a:solidFill>
                  <a:schemeClr val="tx1"/>
                </a:solidFill>
              </a:rPr>
              <a:t>Processing of these huge data sets and creation of models need various tools used in Data science.</a:t>
            </a:r>
          </a:p>
          <a:p>
            <a:pPr algn="l"/>
            <a:r>
              <a:rPr lang="en-US" sz="1800" dirty="0">
                <a:solidFill>
                  <a:schemeClr val="tx1"/>
                </a:solidFill>
              </a:rPr>
              <a:t>Efficient Management of Energy</a:t>
            </a:r>
          </a:p>
          <a:p>
            <a:pPr algn="l"/>
            <a:r>
              <a:rPr lang="en-US" sz="1800" dirty="0">
                <a:solidFill>
                  <a:schemeClr val="tx1"/>
                </a:solidFill>
              </a:rPr>
              <a:t>As the demand for energy consumption soars, the energy producing companies need to manage the various phases of the energy production and distribution more efficiently. This involves optimizing the production methods, the storage and distribution mechanisms as well as studying the customers consumption patterns. Linking the data from all these sources and deriving insight seems a daunting task. This is made easier by using the tools of data science.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7601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Science Systems (3)</a:t>
            </a:r>
          </a:p>
          <a:p>
            <a:pPr marL="342900" indent="-342900" algn="l">
              <a:buClr>
                <a:srgbClr val="0070C0"/>
              </a:buClr>
              <a:buSzPct val="80000"/>
              <a:buFont typeface="+mj-lt"/>
              <a:buAutoNum type="arabicPeriod" startAt="5"/>
            </a:pPr>
            <a:r>
              <a:rPr lang="en-US" sz="1800" dirty="0">
                <a:solidFill>
                  <a:schemeClr val="tx1"/>
                </a:solidFill>
              </a:rPr>
              <a:t>Efficient Management of Energy</a:t>
            </a:r>
          </a:p>
          <a:p>
            <a:pPr marL="342900" indent="-342900" algn="l">
              <a:buClr>
                <a:srgbClr val="0070C0"/>
              </a:buClr>
              <a:buSzPct val="80000"/>
              <a:buFont typeface="Wingdings" pitchFamily="2" charset="2"/>
              <a:buChar char="u"/>
            </a:pPr>
            <a:r>
              <a:rPr lang="en-US" sz="1800" dirty="0">
                <a:solidFill>
                  <a:schemeClr val="tx1"/>
                </a:solidFill>
              </a:rPr>
              <a:t>As the demand for energy consumption soars, the energy producing companies need to manage the various phases of the energy production and distribution more efficiently. </a:t>
            </a:r>
          </a:p>
          <a:p>
            <a:pPr marL="342900" indent="-342900" algn="l">
              <a:buClr>
                <a:srgbClr val="0070C0"/>
              </a:buClr>
              <a:buSzPct val="80000"/>
              <a:buFont typeface="Wingdings" pitchFamily="2" charset="2"/>
              <a:buChar char="u"/>
            </a:pPr>
            <a:r>
              <a:rPr lang="en-US" sz="1800" dirty="0">
                <a:solidFill>
                  <a:schemeClr val="tx1"/>
                </a:solidFill>
              </a:rPr>
              <a:t>This involves optimizing the production methods, the storage and distribution mechanisms as well as studying the customers consumption patterns. </a:t>
            </a:r>
          </a:p>
          <a:p>
            <a:pPr marL="342900" indent="-342900" algn="l">
              <a:buClr>
                <a:srgbClr val="0070C0"/>
              </a:buClr>
              <a:buSzPct val="80000"/>
              <a:buFont typeface="Wingdings" pitchFamily="2" charset="2"/>
              <a:buChar char="u"/>
            </a:pPr>
            <a:r>
              <a:rPr lang="en-US" sz="1800" dirty="0">
                <a:solidFill>
                  <a:schemeClr val="tx1"/>
                </a:solidFill>
              </a:rPr>
              <a:t>Linking the data from all these sources and deriving insight seems a daunting task. This is made easier by using the tools of data science.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58969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in Data Science</a:t>
            </a:r>
          </a:p>
          <a:p>
            <a:pPr marL="342900" indent="-342900" algn="l">
              <a:buClr>
                <a:srgbClr val="0070C0"/>
              </a:buClr>
              <a:buSzPct val="80000"/>
              <a:buFont typeface="Wingdings" pitchFamily="2" charset="2"/>
              <a:buChar char="u"/>
            </a:pPr>
            <a:r>
              <a:rPr lang="en-US" sz="1800" dirty="0">
                <a:solidFill>
                  <a:schemeClr val="tx1"/>
                </a:solidFill>
              </a:rPr>
              <a:t>The programming requirements of data science demands a very versatile yet flexible language which is simple to write the code but can handle highly complex mathematical processing. </a:t>
            </a:r>
          </a:p>
          <a:p>
            <a:pPr marL="342900" indent="-342900" algn="l">
              <a:buClr>
                <a:srgbClr val="0070C0"/>
              </a:buClr>
              <a:buSzPct val="80000"/>
              <a:buFont typeface="Wingdings" pitchFamily="2" charset="2"/>
              <a:buChar char="u"/>
            </a:pPr>
            <a:r>
              <a:rPr lang="en-US" sz="1800" dirty="0">
                <a:solidFill>
                  <a:schemeClr val="tx1"/>
                </a:solidFill>
              </a:rPr>
              <a:t>Python is most suited for such requirements as it has already established itself both as a language for general computing as well as scientific computing. </a:t>
            </a:r>
          </a:p>
          <a:p>
            <a:pPr marL="342900" indent="-342900" algn="l">
              <a:buClr>
                <a:srgbClr val="0070C0"/>
              </a:buClr>
              <a:buSzPct val="80000"/>
              <a:buFont typeface="Wingdings" pitchFamily="2" charset="2"/>
              <a:buChar char="u"/>
            </a:pPr>
            <a:r>
              <a:rPr lang="en-US" sz="1800" dirty="0">
                <a:solidFill>
                  <a:schemeClr val="tx1"/>
                </a:solidFill>
              </a:rPr>
              <a:t>More over it is being continuously upgraded in form of new addition to its plethora of libraries aimed at different programming requirements.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085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of Python (1)</a:t>
            </a:r>
          </a:p>
          <a:p>
            <a:pPr marL="342900" indent="-342900" algn="l">
              <a:buClr>
                <a:srgbClr val="0070C0"/>
              </a:buClr>
              <a:buSzPct val="80000"/>
              <a:buFont typeface="Wingdings" pitchFamily="2" charset="2"/>
              <a:buChar char="u"/>
            </a:pPr>
            <a:r>
              <a:rPr lang="en-US" sz="1800" dirty="0">
                <a:solidFill>
                  <a:schemeClr val="tx1"/>
                </a:solidFill>
              </a:rPr>
              <a:t>Below we will discuss such features of python which makes it the preferred language for data science.</a:t>
            </a:r>
          </a:p>
          <a:p>
            <a:pPr marL="800100" lvl="1" indent="-342900" algn="l">
              <a:buClr>
                <a:srgbClr val="0070C0"/>
              </a:buClr>
              <a:buSzPct val="80000"/>
              <a:buFont typeface="+mj-lt"/>
              <a:buAutoNum type="arabicPeriod"/>
            </a:pPr>
            <a:r>
              <a:rPr lang="en-US" sz="1800" dirty="0">
                <a:solidFill>
                  <a:schemeClr val="tx1"/>
                </a:solidFill>
              </a:rPr>
              <a:t>A simple and easy to learn language which achieves result in fewer lines of code than other similar languages like R. Its simplicity also makes it robust to handle complex scenarios with minimal code and much less confusion on the general flow of the program.</a:t>
            </a:r>
          </a:p>
          <a:p>
            <a:pPr marL="800100" lvl="1" indent="-342900" algn="l">
              <a:buClr>
                <a:srgbClr val="0070C0"/>
              </a:buClr>
              <a:buSzPct val="80000"/>
              <a:buFont typeface="+mj-lt"/>
              <a:buAutoNum type="arabicPeriod"/>
            </a:pPr>
            <a:r>
              <a:rPr lang="en-US" sz="1800" dirty="0">
                <a:solidFill>
                  <a:schemeClr val="tx1"/>
                </a:solidFill>
              </a:rPr>
              <a:t>It is cross platform, so the same code works in multiple environments without needing any change. That makes it perfect to be used in a multi-environment setup easily.</a:t>
            </a:r>
          </a:p>
          <a:p>
            <a:pPr marL="800100" lvl="1" indent="-342900" algn="l">
              <a:buClr>
                <a:srgbClr val="0070C0"/>
              </a:buClr>
              <a:buSzPct val="80000"/>
              <a:buFont typeface="+mj-lt"/>
              <a:buAutoNum type="arabicPeriod"/>
            </a:pPr>
            <a:r>
              <a:rPr lang="en-US" sz="1800" dirty="0">
                <a:solidFill>
                  <a:schemeClr val="tx1"/>
                </a:solidFill>
              </a:rPr>
              <a:t>It executes faster than other similar languages used for data analysis like R and MATLAB.</a:t>
            </a:r>
          </a:p>
          <a:p>
            <a:pPr marL="800100" lvl="1" indent="-342900" algn="l">
              <a:buClr>
                <a:srgbClr val="0070C0"/>
              </a:buClr>
              <a:buSzPct val="80000"/>
              <a:buFont typeface="+mj-lt"/>
              <a:buAutoNum type="arabicPeriod"/>
            </a:pPr>
            <a:r>
              <a:rPr lang="en-US" sz="1800" dirty="0">
                <a:solidFill>
                  <a:schemeClr val="tx1"/>
                </a:solidFill>
              </a:rPr>
              <a:t>Its excellent memory management capability, especially garbage collection makes it versatile in gracefully managing very large volume of data transformation, slicing, dicing and visualization.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59091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Data Science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of Python (1)</a:t>
            </a:r>
          </a:p>
          <a:p>
            <a:pPr marL="800100" lvl="1" indent="-342900" algn="l">
              <a:buClr>
                <a:srgbClr val="0070C0"/>
              </a:buClr>
              <a:buSzPct val="80000"/>
              <a:buFont typeface="+mj-lt"/>
              <a:buAutoNum type="arabicPeriod" startAt="5"/>
            </a:pPr>
            <a:r>
              <a:rPr lang="en-US" sz="1800" dirty="0">
                <a:solidFill>
                  <a:schemeClr val="tx1"/>
                </a:solidFill>
              </a:rPr>
              <a:t>Most importantly Python has got a very large collection of libraries which serve as special purpose analysis tools. For example – the NumPy package deals with scientific computing and its array needs much less memory than the conventional python list for managing numeric data. And the number of such packages is continuously growing.</a:t>
            </a:r>
          </a:p>
          <a:p>
            <a:pPr marL="800100" lvl="1" indent="-342900" algn="l">
              <a:buClr>
                <a:srgbClr val="0070C0"/>
              </a:buClr>
              <a:buSzPct val="80000"/>
              <a:buFont typeface="+mj-lt"/>
              <a:buAutoNum type="arabicPeriod" startAt="5"/>
            </a:pPr>
            <a:r>
              <a:rPr lang="en-US" sz="1800" dirty="0">
                <a:solidFill>
                  <a:schemeClr val="tx1"/>
                </a:solidFill>
              </a:rPr>
              <a:t>Python has packages which can directly use the code from other languages like Java or C. This helps in optimizing the code performance by using existing code of other languages, whenever it gives a better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https://www.tutorialspoint.com/python_data_science/python_data_science_introduction.htm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954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1073</Words>
  <Application>Microsoft Office PowerPoint</Application>
  <PresentationFormat>On-screen Show (4:3)</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2 Introduction to Data Science</vt:lpstr>
      <vt:lpstr>2 Introduction to Data Science</vt:lpstr>
      <vt:lpstr>2 Introduction to Data Science</vt:lpstr>
      <vt:lpstr>2 Introduction to Data Science</vt:lpstr>
      <vt:lpstr>2 Introduction to Data Science</vt:lpstr>
      <vt:lpstr>2 Introduction to Data Science</vt:lpstr>
      <vt:lpstr>2 Introduction to Data Science</vt:lpstr>
      <vt:lpstr>2 Introduction to Data Science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358</cp:revision>
  <dcterms:created xsi:type="dcterms:W3CDTF">2018-09-28T16:40:41Z</dcterms:created>
  <dcterms:modified xsi:type="dcterms:W3CDTF">2020-05-03T23:01:37Z</dcterms:modified>
</cp:coreProperties>
</file>