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1" r:id="rId14"/>
    <p:sldId id="272"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59"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58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deep_neural_network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176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Nets and Shallow Nets</a:t>
            </a:r>
          </a:p>
          <a:p>
            <a:pPr marL="342900" indent="-342900" algn="l">
              <a:buClr>
                <a:srgbClr val="0070C0"/>
              </a:buClr>
              <a:buSzPct val="80000"/>
              <a:buFont typeface="Wingdings" pitchFamily="2" charset="2"/>
              <a:buChar char="u"/>
            </a:pPr>
            <a:r>
              <a:rPr lang="en-US" sz="1800" dirty="0">
                <a:solidFill>
                  <a:schemeClr val="tx1"/>
                </a:solidFill>
              </a:rPr>
              <a:t>The point of training is to make the cost of training as small as possible across millions of training examples. To do this, the network tweaks the weights and biases until the prediction matches the correct output.</a:t>
            </a:r>
          </a:p>
          <a:p>
            <a:pPr marL="342900" indent="-342900" algn="l">
              <a:buClr>
                <a:srgbClr val="0070C0"/>
              </a:buClr>
              <a:buSzPct val="80000"/>
              <a:buFont typeface="Wingdings" pitchFamily="2" charset="2"/>
              <a:buChar char="u"/>
            </a:pPr>
            <a:r>
              <a:rPr lang="en-US" sz="1800" dirty="0">
                <a:solidFill>
                  <a:schemeClr val="tx1"/>
                </a:solidFill>
              </a:rPr>
              <a:t>Once trained well, a neural net has the potential to make an accurate prediction every time.</a:t>
            </a:r>
          </a:p>
          <a:p>
            <a:pPr marL="342900" indent="-342900" algn="l">
              <a:buClr>
                <a:srgbClr val="0070C0"/>
              </a:buClr>
              <a:buSzPct val="80000"/>
              <a:buFont typeface="Wingdings" pitchFamily="2" charset="2"/>
              <a:buChar char="u"/>
            </a:pPr>
            <a:r>
              <a:rPr lang="en-US" sz="1800" dirty="0">
                <a:solidFill>
                  <a:schemeClr val="tx1"/>
                </a:solidFill>
              </a:rPr>
              <a:t>When the pattern gets complex and you want your computer to recognize them, you have to go for neural networks. In such complex pattern scenarios, neural network outperforms all other competing algorithms.</a:t>
            </a:r>
          </a:p>
          <a:p>
            <a:pPr marL="342900" indent="-342900" algn="l">
              <a:buClr>
                <a:srgbClr val="0070C0"/>
              </a:buClr>
              <a:buSzPct val="80000"/>
              <a:buFont typeface="Wingdings" pitchFamily="2" charset="2"/>
              <a:buChar char="u"/>
            </a:pPr>
            <a:r>
              <a:rPr lang="en-US" sz="1800" dirty="0">
                <a:solidFill>
                  <a:schemeClr val="tx1"/>
                </a:solidFill>
              </a:rPr>
              <a:t>There are now GPUs that can train them faster than ever before. Deep neural networks are already revolutionizing the field of AI</a:t>
            </a:r>
          </a:p>
          <a:p>
            <a:pPr marL="342900" indent="-342900" algn="l">
              <a:buClr>
                <a:srgbClr val="0070C0"/>
              </a:buClr>
              <a:buSzPct val="80000"/>
              <a:buFont typeface="Wingdings" pitchFamily="2" charset="2"/>
              <a:buChar char="u"/>
            </a:pPr>
            <a:r>
              <a:rPr lang="en-US" sz="1800" dirty="0">
                <a:solidFill>
                  <a:schemeClr val="tx1"/>
                </a:solidFill>
              </a:rPr>
              <a:t>Computers have proved to be good at performing repetitive calculations and following detailed instructions but have been not so good at recognizing complex patterns.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04716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Nets and Shallow Nets</a:t>
            </a:r>
          </a:p>
          <a:p>
            <a:pPr marL="342900" indent="-342900" algn="l">
              <a:buClr>
                <a:srgbClr val="0070C0"/>
              </a:buClr>
              <a:buSzPct val="80000"/>
              <a:buFont typeface="Wingdings" pitchFamily="2" charset="2"/>
              <a:buChar char="u"/>
            </a:pPr>
            <a:r>
              <a:rPr lang="en-US" sz="1800" dirty="0">
                <a:solidFill>
                  <a:schemeClr val="tx1"/>
                </a:solidFill>
              </a:rPr>
              <a:t>If there is the problem of recognition of simple patterns, a SVM (Support Vector Machine) or a logistic regression classifier can do the job well, but as the complexity of pattern increases, there is no way but to go for deep neural networks.</a:t>
            </a:r>
          </a:p>
          <a:p>
            <a:pPr marL="342900" indent="-342900" algn="l">
              <a:buClr>
                <a:srgbClr val="0070C0"/>
              </a:buClr>
              <a:buSzPct val="80000"/>
              <a:buFont typeface="Wingdings" pitchFamily="2" charset="2"/>
              <a:buChar char="u"/>
            </a:pPr>
            <a:r>
              <a:rPr lang="en-US" sz="1800" dirty="0">
                <a:solidFill>
                  <a:schemeClr val="tx1"/>
                </a:solidFill>
              </a:rPr>
              <a:t>Therefore, for complex patterns like a human face, shallow neural networks fail and have no alternative but to go for deep neural networks with more layers. </a:t>
            </a:r>
          </a:p>
          <a:p>
            <a:pPr marL="342900" indent="-342900" algn="l">
              <a:buClr>
                <a:srgbClr val="0070C0"/>
              </a:buClr>
              <a:buSzPct val="80000"/>
              <a:buFont typeface="Wingdings" pitchFamily="2" charset="2"/>
              <a:buChar char="u"/>
            </a:pPr>
            <a:r>
              <a:rPr lang="en-US" sz="1800" dirty="0">
                <a:solidFill>
                  <a:schemeClr val="tx1"/>
                </a:solidFill>
              </a:rPr>
              <a:t>The deep nets are able to do their job by breaking down the complex patterns into simpler ones. </a:t>
            </a:r>
          </a:p>
          <a:p>
            <a:pPr marL="342900" indent="-342900" algn="l">
              <a:buClr>
                <a:srgbClr val="0070C0"/>
              </a:buClr>
              <a:buSzPct val="80000"/>
              <a:buFont typeface="Wingdings" pitchFamily="2" charset="2"/>
              <a:buChar char="u"/>
            </a:pPr>
            <a:r>
              <a:rPr lang="en-US" sz="1800" dirty="0">
                <a:solidFill>
                  <a:schemeClr val="tx1"/>
                </a:solidFill>
              </a:rPr>
              <a:t>For example, human face, a deep net would use edges to detect parts like lips, nose, eyes, ears and so on and then re-combine these together to form a human face</a:t>
            </a:r>
          </a:p>
          <a:p>
            <a:pPr marL="342900" indent="-342900" algn="l">
              <a:buClr>
                <a:srgbClr val="0070C0"/>
              </a:buClr>
              <a:buSzPct val="80000"/>
              <a:buFont typeface="Wingdings" pitchFamily="2" charset="2"/>
              <a:buChar char="u"/>
            </a:pPr>
            <a:r>
              <a:rPr lang="en-US" sz="1800" dirty="0">
                <a:solidFill>
                  <a:schemeClr val="tx1"/>
                </a:solidFill>
              </a:rPr>
              <a:t>The accuracy of correct prediction has become so accurate that recently at a Google Pattern Recognition Challenge, a deep net beat a human.</a:t>
            </a:r>
          </a:p>
          <a:p>
            <a:pPr marL="342900" indent="-342900" algn="l">
              <a:buClr>
                <a:srgbClr val="0070C0"/>
              </a:buClr>
              <a:buSzPct val="80000"/>
              <a:buFont typeface="Wingdings" pitchFamily="2" charset="2"/>
              <a:buChar char="u"/>
            </a:pPr>
            <a:r>
              <a:rPr lang="en-US" sz="1800" dirty="0">
                <a:solidFill>
                  <a:schemeClr val="tx1"/>
                </a:solidFill>
              </a:rPr>
              <a:t>The idea of a web of layered perceptrons has been around for some time; in this area, deep nets mimic the human brain.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83465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Nets and Shallow Nets</a:t>
            </a:r>
          </a:p>
          <a:p>
            <a:pPr marL="342900" indent="-342900" algn="l">
              <a:buClr>
                <a:srgbClr val="0070C0"/>
              </a:buClr>
              <a:buSzPct val="80000"/>
              <a:buFont typeface="Wingdings" pitchFamily="2" charset="2"/>
              <a:buChar char="u"/>
            </a:pPr>
            <a:r>
              <a:rPr lang="en-US" sz="1800" dirty="0">
                <a:solidFill>
                  <a:schemeClr val="tx1"/>
                </a:solidFill>
              </a:rPr>
              <a:t>DNN takes long time to train, a hardware constraint, however, recent high performance GPUs have been able to train such deep nets under a week; while fast CPUs could have taken weeks or perhaps months to do the same.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94496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Choose a Deep Net</a:t>
            </a:r>
          </a:p>
          <a:p>
            <a:pPr marL="342900" indent="-342900" algn="l">
              <a:buClr>
                <a:srgbClr val="0070C0"/>
              </a:buClr>
              <a:buSzPct val="80000"/>
              <a:buFont typeface="Wingdings" pitchFamily="2" charset="2"/>
              <a:buChar char="u"/>
            </a:pPr>
            <a:r>
              <a:rPr lang="en-US" sz="1800" dirty="0">
                <a:solidFill>
                  <a:schemeClr val="tx1"/>
                </a:solidFill>
              </a:rPr>
              <a:t>How to choose a deep net? </a:t>
            </a:r>
          </a:p>
          <a:p>
            <a:pPr marL="342900" indent="-342900" algn="l">
              <a:buClr>
                <a:srgbClr val="0070C0"/>
              </a:buClr>
              <a:buSzPct val="80000"/>
              <a:buFont typeface="Wingdings" pitchFamily="2" charset="2"/>
              <a:buChar char="u"/>
            </a:pPr>
            <a:r>
              <a:rPr lang="en-US" sz="1800" dirty="0">
                <a:solidFill>
                  <a:schemeClr val="tx1"/>
                </a:solidFill>
              </a:rPr>
              <a:t>We have to decide if we are building a classifier or if we are trying to find patterns in the data and if we are going to use unsupervised learning. </a:t>
            </a:r>
          </a:p>
          <a:p>
            <a:pPr marL="342900" indent="-342900" algn="l">
              <a:buClr>
                <a:srgbClr val="0070C0"/>
              </a:buClr>
              <a:buSzPct val="80000"/>
              <a:buFont typeface="Wingdings" pitchFamily="2" charset="2"/>
              <a:buChar char="u"/>
            </a:pPr>
            <a:r>
              <a:rPr lang="en-US" sz="1800" dirty="0">
                <a:solidFill>
                  <a:schemeClr val="tx1"/>
                </a:solidFill>
              </a:rPr>
              <a:t>To extract patterns from a set of unlabeled data, we use a Restricted Boltzmann machine or an Auto encoder.</a:t>
            </a:r>
          </a:p>
          <a:p>
            <a:pPr marL="342900" indent="-342900" algn="l">
              <a:buClr>
                <a:srgbClr val="0070C0"/>
              </a:buClr>
              <a:buSzPct val="80000"/>
              <a:buFont typeface="Wingdings" pitchFamily="2" charset="2"/>
              <a:buChar char="u"/>
            </a:pPr>
            <a:r>
              <a:rPr lang="en-US" sz="1800" dirty="0">
                <a:solidFill>
                  <a:schemeClr val="tx1"/>
                </a:solidFill>
              </a:rPr>
              <a:t>Consider the following points while choosing a deep net −</a:t>
            </a:r>
          </a:p>
          <a:p>
            <a:pPr marL="800100" lvl="1" indent="-342900" algn="l">
              <a:buClr>
                <a:srgbClr val="0070C0"/>
              </a:buClr>
              <a:buSzPct val="80000"/>
              <a:buFont typeface="Wingdings" pitchFamily="2" charset="2"/>
              <a:buChar char="u"/>
            </a:pPr>
            <a:r>
              <a:rPr lang="en-US" sz="1800" dirty="0">
                <a:solidFill>
                  <a:schemeClr val="tx1"/>
                </a:solidFill>
              </a:rPr>
              <a:t>For text processing, sentiment analysis, parsing and name entity recognition, we use a recurrent net or </a:t>
            </a:r>
            <a:r>
              <a:rPr lang="en-US" sz="1800" b="1" dirty="0">
                <a:solidFill>
                  <a:schemeClr val="tx1"/>
                </a:solidFill>
              </a:rPr>
              <a:t>RNTN (Recursive Neural Tensor Network);</a:t>
            </a:r>
          </a:p>
          <a:p>
            <a:pPr marL="800100" lvl="1" indent="-342900" algn="l">
              <a:buClr>
                <a:srgbClr val="0070C0"/>
              </a:buClr>
              <a:buSzPct val="80000"/>
              <a:buFont typeface="Wingdings" pitchFamily="2" charset="2"/>
              <a:buChar char="u"/>
            </a:pPr>
            <a:r>
              <a:rPr lang="en-US" sz="1800" dirty="0">
                <a:solidFill>
                  <a:schemeClr val="tx1"/>
                </a:solidFill>
              </a:rPr>
              <a:t>For any language model that operates at character level, we use the recurrent net.</a:t>
            </a:r>
          </a:p>
          <a:p>
            <a:pPr marL="800100" lvl="1" indent="-342900" algn="l">
              <a:buClr>
                <a:srgbClr val="0070C0"/>
              </a:buClr>
              <a:buSzPct val="80000"/>
              <a:buFont typeface="Wingdings" pitchFamily="2" charset="2"/>
              <a:buChar char="u"/>
            </a:pPr>
            <a:r>
              <a:rPr lang="en-US" sz="1800" dirty="0">
                <a:solidFill>
                  <a:schemeClr val="tx1"/>
                </a:solidFill>
              </a:rPr>
              <a:t>For image recognition, we use </a:t>
            </a:r>
            <a:r>
              <a:rPr lang="en-US" sz="1800" b="1" dirty="0">
                <a:solidFill>
                  <a:schemeClr val="tx1"/>
                </a:solidFill>
              </a:rPr>
              <a:t>DBN0 (Deep Belief Network) </a:t>
            </a:r>
            <a:r>
              <a:rPr lang="en-US" sz="1800" dirty="0">
                <a:solidFill>
                  <a:schemeClr val="tx1"/>
                </a:solidFill>
              </a:rPr>
              <a:t>or </a:t>
            </a:r>
            <a:r>
              <a:rPr lang="en-US" sz="1800" b="1" dirty="0">
                <a:solidFill>
                  <a:schemeClr val="tx1"/>
                </a:solidFill>
              </a:rPr>
              <a:t>CNN (Convolutional Neural Network).</a:t>
            </a:r>
          </a:p>
          <a:p>
            <a:pPr marL="800100" lvl="1" indent="-342900" algn="l">
              <a:buClr>
                <a:srgbClr val="0070C0"/>
              </a:buClr>
              <a:buSzPct val="80000"/>
              <a:buFont typeface="Wingdings" pitchFamily="2" charset="2"/>
              <a:buChar char="u"/>
            </a:pPr>
            <a:r>
              <a:rPr lang="en-US" sz="1800" dirty="0">
                <a:solidFill>
                  <a:schemeClr val="tx1"/>
                </a:solidFill>
              </a:rPr>
              <a:t>For object recognition, we use a RNTN or a convolutional network.</a:t>
            </a:r>
          </a:p>
          <a:p>
            <a:pPr marL="800100" lvl="1" indent="-342900" algn="l">
              <a:buClr>
                <a:srgbClr val="0070C0"/>
              </a:buClr>
              <a:buSzPct val="80000"/>
              <a:buFont typeface="Wingdings" pitchFamily="2" charset="2"/>
              <a:buChar char="u"/>
            </a:pPr>
            <a:r>
              <a:rPr lang="en-US" sz="1800" dirty="0">
                <a:solidFill>
                  <a:schemeClr val="tx1"/>
                </a:solidFill>
              </a:rPr>
              <a:t>For speech recognition, we use recurrent net.</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56897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96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Choose a Deep Net</a:t>
            </a:r>
          </a:p>
          <a:p>
            <a:pPr marL="342900" indent="-342900" algn="l">
              <a:buClr>
                <a:srgbClr val="0070C0"/>
              </a:buClr>
              <a:buSzPct val="80000"/>
              <a:buFont typeface="Wingdings" pitchFamily="2" charset="2"/>
              <a:buChar char="u"/>
            </a:pPr>
            <a:r>
              <a:rPr lang="en-US" sz="1800" dirty="0">
                <a:solidFill>
                  <a:schemeClr val="tx1"/>
                </a:solidFill>
              </a:rPr>
              <a:t>In general, deep belief networks and multilayer perceptrons with </a:t>
            </a:r>
            <a:r>
              <a:rPr lang="en-US" sz="1800" b="1" dirty="0">
                <a:solidFill>
                  <a:schemeClr val="tx1"/>
                </a:solidFill>
              </a:rPr>
              <a:t>RELU (</a:t>
            </a:r>
            <a:r>
              <a:rPr lang="en-US" sz="1800" b="1" dirty="0" err="1">
                <a:solidFill>
                  <a:schemeClr val="tx1"/>
                </a:solidFill>
              </a:rPr>
              <a:t>REctified</a:t>
            </a:r>
            <a:r>
              <a:rPr lang="en-US" sz="1800" b="1" dirty="0">
                <a:solidFill>
                  <a:schemeClr val="tx1"/>
                </a:solidFill>
              </a:rPr>
              <a:t> Linear Units)</a:t>
            </a:r>
            <a:r>
              <a:rPr lang="en-US" sz="1800" dirty="0">
                <a:solidFill>
                  <a:schemeClr val="tx1"/>
                </a:solidFill>
              </a:rPr>
              <a:t> are both good choices for classification.</a:t>
            </a:r>
          </a:p>
          <a:p>
            <a:pPr marL="342900" indent="-342900" algn="l">
              <a:buClr>
                <a:srgbClr val="0070C0"/>
              </a:buClr>
              <a:buSzPct val="80000"/>
              <a:buFont typeface="Wingdings" pitchFamily="2" charset="2"/>
              <a:buChar char="u"/>
            </a:pPr>
            <a:r>
              <a:rPr lang="en-US" sz="1800" dirty="0">
                <a:solidFill>
                  <a:schemeClr val="tx1"/>
                </a:solidFill>
              </a:rPr>
              <a:t>For time series analysis, it is always recommended to use recurrent net.</a:t>
            </a:r>
          </a:p>
          <a:p>
            <a:pPr marL="342900" indent="-342900" algn="l">
              <a:buClr>
                <a:srgbClr val="0070C0"/>
              </a:buClr>
              <a:buSzPct val="80000"/>
              <a:buFont typeface="Wingdings" pitchFamily="2" charset="2"/>
              <a:buChar char="u"/>
            </a:pPr>
            <a:r>
              <a:rPr lang="en-US" sz="1800" dirty="0">
                <a:solidFill>
                  <a:schemeClr val="tx1"/>
                </a:solidFill>
              </a:rPr>
              <a:t>Neural nets have been since 1970s; but only now they have risen into prominence. </a:t>
            </a:r>
          </a:p>
          <a:p>
            <a:pPr marL="342900" indent="-342900" algn="l">
              <a:buClr>
                <a:srgbClr val="0070C0"/>
              </a:buClr>
              <a:buSzPct val="80000"/>
              <a:buFont typeface="Wingdings" pitchFamily="2" charset="2"/>
              <a:buChar char="u"/>
            </a:pPr>
            <a:r>
              <a:rPr lang="en-US" sz="1800" dirty="0">
                <a:solidFill>
                  <a:schemeClr val="tx1"/>
                </a:solidFill>
              </a:rPr>
              <a:t>The reason is that they are hard to train; when we try to train them with a method called back propagation, we run into a problem called vanishing or exploding gradients.</a:t>
            </a:r>
          </a:p>
          <a:p>
            <a:pPr marL="342900" indent="-342900" algn="l">
              <a:buClr>
                <a:srgbClr val="0070C0"/>
              </a:buClr>
              <a:buSzPct val="80000"/>
              <a:buFont typeface="Wingdings" pitchFamily="2" charset="2"/>
              <a:buChar char="u"/>
            </a:pPr>
            <a:r>
              <a:rPr lang="en-US" sz="1800" dirty="0">
                <a:solidFill>
                  <a:schemeClr val="tx1"/>
                </a:solidFill>
              </a:rPr>
              <a:t>When that happens, training takes a longer time and accuracy takes a back-seat. </a:t>
            </a:r>
          </a:p>
          <a:p>
            <a:pPr marL="342900" indent="-342900" algn="l">
              <a:buClr>
                <a:srgbClr val="0070C0"/>
              </a:buClr>
              <a:buSzPct val="80000"/>
              <a:buFont typeface="Wingdings" pitchFamily="2" charset="2"/>
              <a:buChar char="u"/>
            </a:pPr>
            <a:r>
              <a:rPr lang="en-US" sz="1800" dirty="0">
                <a:solidFill>
                  <a:schemeClr val="tx1"/>
                </a:solidFill>
              </a:rPr>
              <a:t>When training a data set, we are constantly calculating the cost function, which is the difference between predicted output and the actual output from a set of labelled training data.</a:t>
            </a:r>
          </a:p>
          <a:p>
            <a:pPr marL="342900" indent="-342900" algn="l">
              <a:buClr>
                <a:srgbClr val="0070C0"/>
              </a:buClr>
              <a:buSzPct val="80000"/>
              <a:buFont typeface="Wingdings" pitchFamily="2" charset="2"/>
              <a:buChar char="u"/>
            </a:pPr>
            <a:r>
              <a:rPr lang="en-US" sz="1800" dirty="0">
                <a:solidFill>
                  <a:schemeClr val="tx1"/>
                </a:solidFill>
              </a:rPr>
              <a:t>The cost function is then minimized by adjusting the weights and biases values until the lowest value is obtained. </a:t>
            </a:r>
          </a:p>
          <a:p>
            <a:pPr marL="342900" indent="-342900" algn="l">
              <a:buClr>
                <a:srgbClr val="0070C0"/>
              </a:buClr>
              <a:buSzPct val="80000"/>
              <a:buFont typeface="Wingdings" pitchFamily="2" charset="2"/>
              <a:buChar char="u"/>
            </a:pPr>
            <a:r>
              <a:rPr lang="en-US" sz="1800" dirty="0">
                <a:solidFill>
                  <a:schemeClr val="tx1"/>
                </a:solidFill>
              </a:rPr>
              <a:t>The training process uses a gradient, which is the rate at which the cost will change with respect to change in weight or bias values.</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19037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RBNs (Restricted Boltzmann Network) or Autoencoders</a:t>
            </a:r>
          </a:p>
          <a:p>
            <a:pPr marL="342900" indent="-342900" algn="l">
              <a:buClr>
                <a:srgbClr val="0070C0"/>
              </a:buClr>
              <a:buSzPct val="80000"/>
              <a:buFont typeface="Wingdings" pitchFamily="2" charset="2"/>
              <a:buChar char="u"/>
            </a:pPr>
            <a:r>
              <a:rPr lang="en-US" sz="1800" dirty="0">
                <a:solidFill>
                  <a:schemeClr val="tx1"/>
                </a:solidFill>
              </a:rPr>
              <a:t>In 2006, a breakthrough was achieved in tackling the issue of vanishing gradients.</a:t>
            </a:r>
          </a:p>
          <a:p>
            <a:pPr marL="342900" indent="-342900" algn="l">
              <a:buClr>
                <a:srgbClr val="0070C0"/>
              </a:buClr>
              <a:buSzPct val="80000"/>
              <a:buFont typeface="Wingdings" pitchFamily="2" charset="2"/>
              <a:buChar char="u"/>
            </a:pPr>
            <a:r>
              <a:rPr lang="en-US" sz="1800" dirty="0">
                <a:solidFill>
                  <a:schemeClr val="tx1"/>
                </a:solidFill>
              </a:rPr>
              <a:t>Geoff Hinton devised a novel strategy that led to the development of </a:t>
            </a:r>
            <a:r>
              <a:rPr lang="en-US" sz="1800" b="1" dirty="0">
                <a:solidFill>
                  <a:schemeClr val="tx1"/>
                </a:solidFill>
              </a:rPr>
              <a:t>RBM</a:t>
            </a:r>
            <a:r>
              <a:rPr lang="en-US" sz="1800" dirty="0">
                <a:solidFill>
                  <a:schemeClr val="tx1"/>
                </a:solidFill>
              </a:rPr>
              <a:t> (</a:t>
            </a:r>
            <a:r>
              <a:rPr lang="en-US" sz="1800" b="1" dirty="0">
                <a:solidFill>
                  <a:schemeClr val="tx1"/>
                </a:solidFill>
              </a:rPr>
              <a:t>Restricted Boltzmann Machine)</a:t>
            </a:r>
            <a:r>
              <a:rPr lang="en-US" sz="1800" dirty="0">
                <a:solidFill>
                  <a:schemeClr val="tx1"/>
                </a:solidFill>
              </a:rPr>
              <a:t>, a shallow two layer net.</a:t>
            </a:r>
          </a:p>
          <a:p>
            <a:pPr marL="342900" indent="-342900" algn="l">
              <a:buClr>
                <a:srgbClr val="0070C0"/>
              </a:buClr>
              <a:buSzPct val="80000"/>
              <a:buFont typeface="Wingdings" pitchFamily="2" charset="2"/>
              <a:buChar char="u"/>
            </a:pPr>
            <a:r>
              <a:rPr lang="en-US" sz="1800" dirty="0">
                <a:solidFill>
                  <a:schemeClr val="tx1"/>
                </a:solidFill>
              </a:rPr>
              <a:t>The first layer is the </a:t>
            </a:r>
            <a:r>
              <a:rPr lang="en-US" sz="1800" b="1" dirty="0">
                <a:solidFill>
                  <a:schemeClr val="tx1"/>
                </a:solidFill>
              </a:rPr>
              <a:t>visible</a:t>
            </a:r>
            <a:r>
              <a:rPr lang="en-US" sz="1800" dirty="0">
                <a:solidFill>
                  <a:schemeClr val="tx1"/>
                </a:solidFill>
              </a:rPr>
              <a:t> layer and the second layer is the </a:t>
            </a:r>
            <a:r>
              <a:rPr lang="en-US" sz="1800" b="1" dirty="0">
                <a:solidFill>
                  <a:schemeClr val="tx1"/>
                </a:solidFill>
              </a:rPr>
              <a:t>hidden</a:t>
            </a:r>
            <a:r>
              <a:rPr lang="en-US" sz="1800" dirty="0">
                <a:solidFill>
                  <a:schemeClr val="tx1"/>
                </a:solidFill>
              </a:rPr>
              <a:t> layer.</a:t>
            </a:r>
          </a:p>
          <a:p>
            <a:pPr marL="342900" indent="-342900" algn="l">
              <a:buClr>
                <a:srgbClr val="0070C0"/>
              </a:buClr>
              <a:buSzPct val="80000"/>
              <a:buFont typeface="Wingdings" pitchFamily="2" charset="2"/>
              <a:buChar char="u"/>
            </a:pPr>
            <a:r>
              <a:rPr lang="en-US" sz="1800" dirty="0">
                <a:solidFill>
                  <a:schemeClr val="tx1"/>
                </a:solidFill>
              </a:rPr>
              <a:t>Each node in the visible layer is connected to every node in the hidden layer.</a:t>
            </a:r>
          </a:p>
          <a:p>
            <a:pPr marL="342900" indent="-342900" algn="l">
              <a:buClr>
                <a:srgbClr val="0070C0"/>
              </a:buClr>
              <a:buSzPct val="80000"/>
              <a:buFont typeface="Wingdings" pitchFamily="2" charset="2"/>
              <a:buChar char="u"/>
            </a:pPr>
            <a:r>
              <a:rPr lang="en-US" sz="1800" dirty="0">
                <a:solidFill>
                  <a:schemeClr val="tx1"/>
                </a:solidFill>
              </a:rPr>
              <a:t>The network is known as restricted as no two layers within the same layer are allowed to share a connection.</a:t>
            </a:r>
          </a:p>
          <a:p>
            <a:pPr marL="342900" indent="-342900" algn="l">
              <a:buClr>
                <a:srgbClr val="0070C0"/>
              </a:buClr>
              <a:buSzPct val="80000"/>
              <a:buFont typeface="Wingdings" pitchFamily="2" charset="2"/>
              <a:buChar char="u"/>
            </a:pPr>
            <a:r>
              <a:rPr lang="en-US" sz="1800" dirty="0">
                <a:solidFill>
                  <a:schemeClr val="tx1"/>
                </a:solidFill>
              </a:rPr>
              <a:t>Autoencoders are networks that encode input data as vectors. </a:t>
            </a:r>
          </a:p>
          <a:p>
            <a:pPr marL="342900" indent="-342900" algn="l">
              <a:buClr>
                <a:srgbClr val="0070C0"/>
              </a:buClr>
              <a:buSzPct val="80000"/>
              <a:buFont typeface="Wingdings" pitchFamily="2" charset="2"/>
              <a:buChar char="u"/>
            </a:pPr>
            <a:r>
              <a:rPr lang="en-US" sz="1800" dirty="0">
                <a:solidFill>
                  <a:schemeClr val="tx1"/>
                </a:solidFill>
              </a:rPr>
              <a:t>Autoencoders create a hidden, or compressed, representation of the raw data. </a:t>
            </a:r>
          </a:p>
          <a:p>
            <a:pPr marL="342900" indent="-342900" algn="l">
              <a:buClr>
                <a:srgbClr val="0070C0"/>
              </a:buClr>
              <a:buSzPct val="80000"/>
              <a:buFont typeface="Wingdings" pitchFamily="2" charset="2"/>
              <a:buChar char="u"/>
            </a:pPr>
            <a:r>
              <a:rPr lang="en-US" sz="1800" dirty="0">
                <a:solidFill>
                  <a:schemeClr val="tx1"/>
                </a:solidFill>
              </a:rPr>
              <a:t>The vectors are useful in dimensionality reduction; the vector compresses the raw data into smaller number of essential dimensions. </a:t>
            </a:r>
          </a:p>
          <a:p>
            <a:pPr marL="342900" indent="-342900" algn="l">
              <a:buClr>
                <a:srgbClr val="0070C0"/>
              </a:buClr>
              <a:buSzPct val="80000"/>
              <a:buFont typeface="Wingdings" pitchFamily="2" charset="2"/>
              <a:buChar char="u"/>
            </a:pPr>
            <a:r>
              <a:rPr lang="en-US" sz="1800" dirty="0">
                <a:solidFill>
                  <a:schemeClr val="tx1"/>
                </a:solidFill>
              </a:rPr>
              <a:t>Autoencoders are paired with decoders, which allows the reconstruction of input data based on its hidden representation.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8552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RBNs (Restricted Boltzmann Network) or Autoencoders</a:t>
            </a:r>
          </a:p>
          <a:p>
            <a:pPr marL="342900" indent="-342900" algn="l">
              <a:buClr>
                <a:srgbClr val="0070C0"/>
              </a:buClr>
              <a:buSzPct val="80000"/>
              <a:buFont typeface="Wingdings" pitchFamily="2" charset="2"/>
              <a:buChar char="u"/>
            </a:pPr>
            <a:r>
              <a:rPr lang="en-US" sz="1800" dirty="0">
                <a:solidFill>
                  <a:schemeClr val="tx1"/>
                </a:solidFill>
              </a:rPr>
              <a:t>RBM is the mathematical equivalent of a two-way translator. </a:t>
            </a:r>
          </a:p>
          <a:p>
            <a:pPr marL="342900" indent="-342900" algn="l">
              <a:buClr>
                <a:srgbClr val="0070C0"/>
              </a:buClr>
              <a:buSzPct val="80000"/>
              <a:buFont typeface="Wingdings" pitchFamily="2" charset="2"/>
              <a:buChar char="u"/>
            </a:pPr>
            <a:r>
              <a:rPr lang="en-US" sz="1800" dirty="0">
                <a:solidFill>
                  <a:schemeClr val="tx1"/>
                </a:solidFill>
              </a:rPr>
              <a:t>A forward pass takes inputs and translates them into a set of numbers that encodes the inputs. </a:t>
            </a:r>
          </a:p>
          <a:p>
            <a:pPr marL="342900" indent="-342900" algn="l">
              <a:buClr>
                <a:srgbClr val="0070C0"/>
              </a:buClr>
              <a:buSzPct val="80000"/>
              <a:buFont typeface="Wingdings" pitchFamily="2" charset="2"/>
              <a:buChar char="u"/>
            </a:pPr>
            <a:r>
              <a:rPr lang="en-US" sz="1800" dirty="0">
                <a:solidFill>
                  <a:schemeClr val="tx1"/>
                </a:solidFill>
              </a:rPr>
              <a:t>A backward pass meanwhile takes this set of numbers and translates them back into reconstructed inputs. </a:t>
            </a:r>
          </a:p>
          <a:p>
            <a:pPr marL="342900" indent="-342900" algn="l">
              <a:buClr>
                <a:srgbClr val="0070C0"/>
              </a:buClr>
              <a:buSzPct val="80000"/>
              <a:buFont typeface="Wingdings" pitchFamily="2" charset="2"/>
              <a:buChar char="u"/>
            </a:pPr>
            <a:r>
              <a:rPr lang="en-US" sz="1800" dirty="0">
                <a:solidFill>
                  <a:schemeClr val="tx1"/>
                </a:solidFill>
              </a:rPr>
              <a:t>A well-trained net performs back prop with a high degree of accuracy.</a:t>
            </a:r>
          </a:p>
          <a:p>
            <a:pPr marL="342900" indent="-342900" algn="l">
              <a:buClr>
                <a:srgbClr val="0070C0"/>
              </a:buClr>
              <a:buSzPct val="80000"/>
              <a:buFont typeface="Wingdings" pitchFamily="2" charset="2"/>
              <a:buChar char="u"/>
            </a:pPr>
            <a:r>
              <a:rPr lang="en-US" sz="1800" dirty="0">
                <a:solidFill>
                  <a:schemeClr val="tx1"/>
                </a:solidFill>
              </a:rPr>
              <a:t>In either steps, the weights and the biases have a critical role; they help the RBM in decoding the interrelationships between the inputs and in deciding which inputs are essential in detecting patterns. </a:t>
            </a:r>
          </a:p>
          <a:p>
            <a:pPr marL="342900" indent="-342900" algn="l">
              <a:buClr>
                <a:srgbClr val="0070C0"/>
              </a:buClr>
              <a:buSzPct val="80000"/>
              <a:buFont typeface="Wingdings" pitchFamily="2" charset="2"/>
              <a:buChar char="u"/>
            </a:pPr>
            <a:r>
              <a:rPr lang="en-US" sz="1800" dirty="0">
                <a:solidFill>
                  <a:schemeClr val="tx1"/>
                </a:solidFill>
              </a:rPr>
              <a:t>Through forward and backward passes, the RBM is trained to re-construct the input with different weights and biases until the input and there-construction are as close as possible. </a:t>
            </a:r>
          </a:p>
          <a:p>
            <a:pPr marL="342900" indent="-342900" algn="l">
              <a:buClr>
                <a:srgbClr val="0070C0"/>
              </a:buClr>
              <a:buSzPct val="80000"/>
              <a:buFont typeface="Wingdings" pitchFamily="2" charset="2"/>
              <a:buChar char="u"/>
            </a:pPr>
            <a:r>
              <a:rPr lang="en-US" sz="1800" dirty="0">
                <a:solidFill>
                  <a:schemeClr val="tx1"/>
                </a:solidFill>
              </a:rPr>
              <a:t>An interesting aspect of RBM is that data need not be labelled.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06058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340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RBNs (Restricted Boltzmann Network) or Autoencoders</a:t>
            </a:r>
          </a:p>
          <a:p>
            <a:pPr marL="342900" indent="-342900" algn="l">
              <a:buClr>
                <a:srgbClr val="0070C0"/>
              </a:buClr>
              <a:buSzPct val="80000"/>
              <a:buFont typeface="Wingdings" pitchFamily="2" charset="2"/>
              <a:buChar char="u"/>
            </a:pPr>
            <a:r>
              <a:rPr lang="en-US" sz="1800" dirty="0">
                <a:solidFill>
                  <a:schemeClr val="tx1"/>
                </a:solidFill>
              </a:rPr>
              <a:t>This turns out to be very important for real world data sets like photos, videos, voices and sensor data, all of which tend to be unlabeled. </a:t>
            </a:r>
          </a:p>
          <a:p>
            <a:pPr marL="342900" indent="-342900" algn="l">
              <a:buClr>
                <a:srgbClr val="0070C0"/>
              </a:buClr>
              <a:buSzPct val="80000"/>
              <a:buFont typeface="Wingdings" pitchFamily="2" charset="2"/>
              <a:buChar char="u"/>
            </a:pPr>
            <a:r>
              <a:rPr lang="en-US" sz="1800" dirty="0">
                <a:solidFill>
                  <a:schemeClr val="tx1"/>
                </a:solidFill>
              </a:rPr>
              <a:t>Instead of manually labelling data by humans, RBM automatically sorts through data; by properly adjusting the weights and biases, an RBM is able to extract important features and reconstruct the input. </a:t>
            </a:r>
          </a:p>
          <a:p>
            <a:pPr marL="342900" indent="-342900" algn="l">
              <a:buClr>
                <a:srgbClr val="0070C0"/>
              </a:buClr>
              <a:buSzPct val="80000"/>
              <a:buFont typeface="Wingdings" pitchFamily="2" charset="2"/>
              <a:buChar char="u"/>
            </a:pPr>
            <a:r>
              <a:rPr lang="en-US" sz="1800" dirty="0">
                <a:solidFill>
                  <a:schemeClr val="tx1"/>
                </a:solidFill>
              </a:rPr>
              <a:t>RBM is a part of family of feature extractor neural nets, which are designed to recognize inherent patterns in data.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6869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RBNs (Restricted Boltzmann Network) or Autoencoders</a:t>
            </a:r>
          </a:p>
          <a:p>
            <a:pPr marL="342900" indent="-342900" algn="l">
              <a:buClr>
                <a:srgbClr val="0070C0"/>
              </a:buClr>
              <a:buSzPct val="80000"/>
              <a:buFont typeface="Wingdings" pitchFamily="2" charset="2"/>
              <a:buChar char="u"/>
            </a:pPr>
            <a:r>
              <a:rPr lang="en-US" sz="1800" b="1" dirty="0">
                <a:solidFill>
                  <a:schemeClr val="tx1"/>
                </a:solidFill>
              </a:rPr>
              <a:t>RBNs</a:t>
            </a:r>
            <a:r>
              <a:rPr lang="en-US" sz="1800" dirty="0">
                <a:solidFill>
                  <a:schemeClr val="tx1"/>
                </a:solidFill>
              </a:rPr>
              <a:t> are also called</a:t>
            </a:r>
            <a:r>
              <a:rPr lang="en-US" sz="1800" b="1" dirty="0">
                <a:solidFill>
                  <a:schemeClr val="tx1"/>
                </a:solidFill>
              </a:rPr>
              <a:t> Autoencoders </a:t>
            </a:r>
            <a:r>
              <a:rPr lang="en-US" sz="1800" dirty="0">
                <a:solidFill>
                  <a:schemeClr val="tx1"/>
                </a:solidFill>
              </a:rPr>
              <a:t>because they have to encode their own structure.</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6146" name="Picture 2" descr="RBM Structure">
            <a:extLst>
              <a:ext uri="{FF2B5EF4-FFF2-40B4-BE49-F238E27FC236}">
                <a16:creationId xmlns:a16="http://schemas.microsoft.com/office/drawing/2014/main" id="{D3DE7C45-7056-4623-B339-CE89E3113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442096"/>
            <a:ext cx="20669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48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924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DBNs (Deep Belief Networks)</a:t>
            </a:r>
          </a:p>
          <a:p>
            <a:pPr marL="342900" indent="-342900" algn="l">
              <a:buClr>
                <a:srgbClr val="0070C0"/>
              </a:buClr>
              <a:buSzPct val="80000"/>
              <a:buFont typeface="Wingdings" pitchFamily="2" charset="2"/>
              <a:buChar char="u"/>
            </a:pPr>
            <a:r>
              <a:rPr lang="en-US" sz="1800" b="1" dirty="0">
                <a:solidFill>
                  <a:schemeClr val="tx1"/>
                </a:solidFill>
              </a:rPr>
              <a:t>DBNs (Deep belief networks) </a:t>
            </a:r>
            <a:r>
              <a:rPr lang="en-US" sz="1800" dirty="0">
                <a:solidFill>
                  <a:schemeClr val="tx1"/>
                </a:solidFill>
              </a:rPr>
              <a:t>are formed by combining RBMs and introducing a clever training method. </a:t>
            </a:r>
          </a:p>
          <a:p>
            <a:pPr marL="342900" indent="-342900" algn="l">
              <a:buClr>
                <a:srgbClr val="0070C0"/>
              </a:buClr>
              <a:buSzPct val="80000"/>
              <a:buFont typeface="Wingdings" pitchFamily="2" charset="2"/>
              <a:buChar char="u"/>
            </a:pPr>
            <a:r>
              <a:rPr lang="en-US" sz="1800" dirty="0">
                <a:solidFill>
                  <a:schemeClr val="tx1"/>
                </a:solidFill>
              </a:rPr>
              <a:t>We have a new model that finally solves the problem of vanishing gradient. </a:t>
            </a:r>
          </a:p>
          <a:p>
            <a:pPr marL="342900" indent="-342900" algn="l">
              <a:buClr>
                <a:srgbClr val="0070C0"/>
              </a:buClr>
              <a:buSzPct val="80000"/>
              <a:buFont typeface="Wingdings" pitchFamily="2" charset="2"/>
              <a:buChar char="u"/>
            </a:pPr>
            <a:r>
              <a:rPr lang="en-US" sz="1800" dirty="0">
                <a:solidFill>
                  <a:schemeClr val="tx1"/>
                </a:solidFill>
              </a:rPr>
              <a:t>Geoff Hinton invented the RBMs and also Deep Belief Nets as alternative to back propagation.</a:t>
            </a:r>
          </a:p>
          <a:p>
            <a:pPr marL="342900" indent="-342900" algn="l">
              <a:buClr>
                <a:srgbClr val="0070C0"/>
              </a:buClr>
              <a:buSzPct val="80000"/>
              <a:buFont typeface="Wingdings" pitchFamily="2" charset="2"/>
              <a:buChar char="u"/>
            </a:pPr>
            <a:r>
              <a:rPr lang="en-US" sz="1800" dirty="0">
                <a:solidFill>
                  <a:schemeClr val="tx1"/>
                </a:solidFill>
              </a:rPr>
              <a:t>A DBN is similar in structure to a MLP (Multi-layer perceptron), but very different when it comes to training. </a:t>
            </a:r>
          </a:p>
          <a:p>
            <a:pPr marL="342900" indent="-342900" algn="l">
              <a:buClr>
                <a:srgbClr val="0070C0"/>
              </a:buClr>
              <a:buSzPct val="80000"/>
              <a:buFont typeface="Wingdings" pitchFamily="2" charset="2"/>
              <a:buChar char="u"/>
            </a:pPr>
            <a:r>
              <a:rPr lang="en-US" sz="1800" dirty="0">
                <a:solidFill>
                  <a:schemeClr val="tx1"/>
                </a:solidFill>
              </a:rPr>
              <a:t>It is the training that enables DBNs to outperform their shallow counterparts</a:t>
            </a:r>
          </a:p>
          <a:p>
            <a:pPr marL="342900" indent="-342900" algn="l">
              <a:buClr>
                <a:srgbClr val="0070C0"/>
              </a:buClr>
              <a:buSzPct val="80000"/>
              <a:buFont typeface="Wingdings" pitchFamily="2" charset="2"/>
              <a:buChar char="u"/>
            </a:pPr>
            <a:r>
              <a:rPr lang="en-US" sz="1800" dirty="0">
                <a:solidFill>
                  <a:schemeClr val="tx1"/>
                </a:solidFill>
              </a:rPr>
              <a:t>A DBN can be visualized as a stack of RBMs where the hidden layer of one RBM is the visible layer of the RBM above it. The first RBM is trained to reconstruct its input as accurately as possible.</a:t>
            </a:r>
          </a:p>
          <a:p>
            <a:pPr marL="342900" indent="-342900" algn="l">
              <a:buClr>
                <a:srgbClr val="0070C0"/>
              </a:buClr>
              <a:buSzPct val="80000"/>
              <a:buFont typeface="Wingdings" pitchFamily="2" charset="2"/>
              <a:buChar char="u"/>
            </a:pPr>
            <a:r>
              <a:rPr lang="en-US" sz="1800" dirty="0">
                <a:solidFill>
                  <a:schemeClr val="tx1"/>
                </a:solidFill>
              </a:rPr>
              <a:t>The hidden layer of the first RBM is taken as the visible layer of the second RBM and the second RBM is trained using the outputs from the first RBM.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159558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922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Neural Network</a:t>
            </a:r>
          </a:p>
          <a:p>
            <a:pPr marL="342900" indent="-342900" algn="l">
              <a:buClr>
                <a:srgbClr val="0070C0"/>
              </a:buClr>
              <a:buSzPct val="80000"/>
              <a:buFont typeface="Wingdings" pitchFamily="2" charset="2"/>
              <a:buChar char="u"/>
            </a:pPr>
            <a:r>
              <a:rPr lang="en-US" sz="1800" dirty="0">
                <a:solidFill>
                  <a:schemeClr val="tx1"/>
                </a:solidFill>
              </a:rPr>
              <a:t>A DNN (Deep Neural Network) is an ANN (Artificial Neural Network) with multiple hidden layers between the input and output layers. </a:t>
            </a:r>
          </a:p>
          <a:p>
            <a:pPr marL="342900" indent="-342900" algn="l">
              <a:buClr>
                <a:srgbClr val="0070C0"/>
              </a:buClr>
              <a:buSzPct val="80000"/>
              <a:buFont typeface="Wingdings" pitchFamily="2" charset="2"/>
              <a:buChar char="u"/>
            </a:pPr>
            <a:r>
              <a:rPr lang="en-US" sz="1800" dirty="0">
                <a:solidFill>
                  <a:schemeClr val="tx1"/>
                </a:solidFill>
              </a:rPr>
              <a:t>Similar to shallow ANNs, DNNs can model complex non-linear relationships.</a:t>
            </a:r>
          </a:p>
          <a:p>
            <a:pPr marL="342900" indent="-342900" algn="l">
              <a:buClr>
                <a:srgbClr val="0070C0"/>
              </a:buClr>
              <a:buSzPct val="80000"/>
              <a:buFont typeface="Wingdings" pitchFamily="2" charset="2"/>
              <a:buChar char="u"/>
            </a:pPr>
            <a:r>
              <a:rPr lang="en-US" sz="1800" dirty="0">
                <a:solidFill>
                  <a:schemeClr val="tx1"/>
                </a:solidFill>
              </a:rPr>
              <a:t>The main purpose of a neural network is to receive a set of inputs, perform progressively complex calculations on them, and give output to solve real world problems like classification. </a:t>
            </a:r>
          </a:p>
          <a:p>
            <a:pPr marL="342900" indent="-342900" algn="l">
              <a:buClr>
                <a:srgbClr val="0070C0"/>
              </a:buClr>
              <a:buSzPct val="80000"/>
              <a:buFont typeface="Wingdings" pitchFamily="2" charset="2"/>
              <a:buChar char="u"/>
            </a:pPr>
            <a:r>
              <a:rPr lang="en-US" sz="1800" dirty="0">
                <a:solidFill>
                  <a:schemeClr val="tx1"/>
                </a:solidFill>
              </a:rPr>
              <a:t>We restrict ourselves to feed forward neural networks.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464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DBNs (Deep Belief Networks)</a:t>
            </a:r>
          </a:p>
          <a:p>
            <a:pPr marL="342900" indent="-342900" algn="l">
              <a:buClr>
                <a:srgbClr val="0070C0"/>
              </a:buClr>
              <a:buSzPct val="80000"/>
              <a:buFont typeface="Wingdings" pitchFamily="2" charset="2"/>
              <a:buChar char="u"/>
            </a:pPr>
            <a:r>
              <a:rPr lang="en-US" sz="1800" dirty="0">
                <a:solidFill>
                  <a:schemeClr val="tx1"/>
                </a:solidFill>
              </a:rPr>
              <a:t>This process is iterated till every layer in the network is trained.</a:t>
            </a:r>
          </a:p>
          <a:p>
            <a:pPr marL="342900" indent="-342900" algn="l">
              <a:buClr>
                <a:srgbClr val="0070C0"/>
              </a:buClr>
              <a:buSzPct val="80000"/>
              <a:buFont typeface="Wingdings" pitchFamily="2" charset="2"/>
              <a:buChar char="u"/>
            </a:pPr>
            <a:r>
              <a:rPr lang="en-US" sz="1800" dirty="0">
                <a:solidFill>
                  <a:schemeClr val="tx1"/>
                </a:solidFill>
              </a:rPr>
              <a:t>In a DBN, each RBM learns the entire input. </a:t>
            </a:r>
          </a:p>
          <a:p>
            <a:pPr marL="342900" indent="-342900" algn="l">
              <a:buClr>
                <a:srgbClr val="0070C0"/>
              </a:buClr>
              <a:buSzPct val="80000"/>
              <a:buFont typeface="Wingdings" pitchFamily="2" charset="2"/>
              <a:buChar char="u"/>
            </a:pPr>
            <a:r>
              <a:rPr lang="en-US" sz="1800" dirty="0">
                <a:solidFill>
                  <a:schemeClr val="tx1"/>
                </a:solidFill>
              </a:rPr>
              <a:t>A DBN works globally by fine-tuning the entire input in succession as the model slowly improves like a camera lens slowly focusing a picture. </a:t>
            </a:r>
          </a:p>
          <a:p>
            <a:pPr marL="342900" indent="-342900" algn="l">
              <a:buClr>
                <a:srgbClr val="0070C0"/>
              </a:buClr>
              <a:buSzPct val="80000"/>
              <a:buFont typeface="Wingdings" pitchFamily="2" charset="2"/>
              <a:buChar char="u"/>
            </a:pPr>
            <a:r>
              <a:rPr lang="en-US" sz="1800" dirty="0">
                <a:solidFill>
                  <a:schemeClr val="tx1"/>
                </a:solidFill>
              </a:rPr>
              <a:t>A stack of RBMs outperforms a single RBM as a multi-layer perceptron MLP outperforms a single perceptron.</a:t>
            </a:r>
          </a:p>
          <a:p>
            <a:pPr marL="342900" indent="-342900" algn="l">
              <a:buClr>
                <a:srgbClr val="0070C0"/>
              </a:buClr>
              <a:buSzPct val="80000"/>
              <a:buFont typeface="Wingdings" pitchFamily="2" charset="2"/>
              <a:buChar char="u"/>
            </a:pPr>
            <a:r>
              <a:rPr lang="en-US" sz="1800" dirty="0">
                <a:solidFill>
                  <a:schemeClr val="tx1"/>
                </a:solidFill>
              </a:rPr>
              <a:t>At this stage, the RBMs have detected inherent patterns in the data but without any names or label. </a:t>
            </a:r>
          </a:p>
          <a:p>
            <a:pPr marL="342900" indent="-342900" algn="l">
              <a:buClr>
                <a:srgbClr val="0070C0"/>
              </a:buClr>
              <a:buSzPct val="80000"/>
              <a:buFont typeface="Wingdings" pitchFamily="2" charset="2"/>
              <a:buChar char="u"/>
            </a:pPr>
            <a:r>
              <a:rPr lang="en-US" sz="1800" dirty="0">
                <a:solidFill>
                  <a:schemeClr val="tx1"/>
                </a:solidFill>
              </a:rPr>
              <a:t>To finish training of the DBN, we have to introduce labels to the patterns and fine tune the net with supervised learning.</a:t>
            </a:r>
          </a:p>
          <a:p>
            <a:pPr marL="342900" indent="-342900" algn="l">
              <a:buClr>
                <a:srgbClr val="0070C0"/>
              </a:buClr>
              <a:buSzPct val="80000"/>
              <a:buFont typeface="Wingdings" pitchFamily="2" charset="2"/>
              <a:buChar char="u"/>
            </a:pPr>
            <a:r>
              <a:rPr lang="en-US" sz="1800" dirty="0">
                <a:solidFill>
                  <a:schemeClr val="tx1"/>
                </a:solidFill>
              </a:rPr>
              <a:t>We need a very small set of labelled samples so that the features and patterns can be associated with a name. This small-labelled set of data is used for training. </a:t>
            </a:r>
          </a:p>
          <a:p>
            <a:pPr marL="342900" indent="-342900" algn="l">
              <a:buClr>
                <a:srgbClr val="0070C0"/>
              </a:buClr>
              <a:buSzPct val="80000"/>
              <a:buFont typeface="Wingdings" pitchFamily="2" charset="2"/>
              <a:buChar char="u"/>
            </a:pPr>
            <a:r>
              <a:rPr lang="en-US" sz="1800" dirty="0">
                <a:solidFill>
                  <a:schemeClr val="tx1"/>
                </a:solidFill>
              </a:rPr>
              <a:t>This set of labelled data can be very small when compared to the original data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22821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7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DBNs (Deep Belief Networks)</a:t>
            </a:r>
          </a:p>
          <a:p>
            <a:pPr marL="342900" indent="-342900" algn="l">
              <a:buClr>
                <a:srgbClr val="0070C0"/>
              </a:buClr>
              <a:buSzPct val="80000"/>
              <a:buFont typeface="Wingdings" pitchFamily="2" charset="2"/>
              <a:buChar char="u"/>
            </a:pPr>
            <a:r>
              <a:rPr lang="en-US" sz="1800" dirty="0">
                <a:solidFill>
                  <a:schemeClr val="tx1"/>
                </a:solidFill>
              </a:rPr>
              <a:t>The weights and biases are altered slightly, resulting in a small change in the net's perception of the patterns and often a small increase in the total accuracy.</a:t>
            </a:r>
          </a:p>
          <a:p>
            <a:pPr marL="342900" indent="-342900" algn="l">
              <a:buClr>
                <a:srgbClr val="0070C0"/>
              </a:buClr>
              <a:buSzPct val="80000"/>
              <a:buFont typeface="Wingdings" pitchFamily="2" charset="2"/>
              <a:buChar char="u"/>
            </a:pPr>
            <a:r>
              <a:rPr lang="en-US" sz="1800" dirty="0">
                <a:solidFill>
                  <a:schemeClr val="tx1"/>
                </a:solidFill>
              </a:rPr>
              <a:t>The training can also be completed in a reasonable amount of time by using GPUs giving very accurate results as compared to shallow nets and we see a solution to vanishing gradient problem too.</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3966125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GANs (Generative Adversarial Networks)</a:t>
            </a:r>
          </a:p>
          <a:p>
            <a:pPr marL="342900" indent="-342900" algn="l">
              <a:buClr>
                <a:srgbClr val="0070C0"/>
              </a:buClr>
              <a:buSzPct val="80000"/>
              <a:buFont typeface="Wingdings" pitchFamily="2" charset="2"/>
              <a:buChar char="u"/>
            </a:pPr>
            <a:r>
              <a:rPr lang="en-US" sz="1800" dirty="0">
                <a:solidFill>
                  <a:schemeClr val="tx1"/>
                </a:solidFill>
              </a:rPr>
              <a:t>GAN s (Generative adversarial networks) are deep neural nets comprising two nets, pitted one against the other, thus the “adversarial” name.</a:t>
            </a:r>
          </a:p>
          <a:p>
            <a:pPr marL="342900" indent="-342900" algn="l">
              <a:buClr>
                <a:srgbClr val="0070C0"/>
              </a:buClr>
              <a:buSzPct val="80000"/>
              <a:buFont typeface="Wingdings" pitchFamily="2" charset="2"/>
              <a:buChar char="u"/>
            </a:pPr>
            <a:r>
              <a:rPr lang="en-US" sz="1800" dirty="0">
                <a:solidFill>
                  <a:schemeClr val="tx1"/>
                </a:solidFill>
              </a:rPr>
              <a:t>GANs were introduced in a paper published by researchers at the University of Montreal in 2014. </a:t>
            </a:r>
          </a:p>
          <a:p>
            <a:pPr marL="342900" indent="-342900" algn="l">
              <a:buClr>
                <a:srgbClr val="0070C0"/>
              </a:buClr>
              <a:buSzPct val="80000"/>
              <a:buFont typeface="Wingdings" pitchFamily="2" charset="2"/>
              <a:buChar char="u"/>
            </a:pPr>
            <a:r>
              <a:rPr lang="en-US" sz="1800" dirty="0">
                <a:solidFill>
                  <a:schemeClr val="tx1"/>
                </a:solidFill>
              </a:rPr>
              <a:t>Facebook’s AI expert Yann </a:t>
            </a:r>
            <a:r>
              <a:rPr lang="en-US" sz="1800" dirty="0" err="1">
                <a:solidFill>
                  <a:schemeClr val="tx1"/>
                </a:solidFill>
              </a:rPr>
              <a:t>LeCun</a:t>
            </a:r>
            <a:r>
              <a:rPr lang="en-US" sz="1800" dirty="0">
                <a:solidFill>
                  <a:schemeClr val="tx1"/>
                </a:solidFill>
              </a:rPr>
              <a:t>, referring to GANs, called adversarial training “the most interesting idea in the last 10 years in ML.”</a:t>
            </a:r>
          </a:p>
          <a:p>
            <a:pPr marL="342900" indent="-342900" algn="l">
              <a:buClr>
                <a:srgbClr val="0070C0"/>
              </a:buClr>
              <a:buSzPct val="80000"/>
              <a:buFont typeface="Wingdings" pitchFamily="2" charset="2"/>
              <a:buChar char="u"/>
            </a:pPr>
            <a:r>
              <a:rPr lang="en-US" sz="1800" dirty="0">
                <a:solidFill>
                  <a:schemeClr val="tx1"/>
                </a:solidFill>
              </a:rPr>
              <a:t>GANs’ potential is huge, as the network-scan learn to mimic any distribution of data.</a:t>
            </a:r>
          </a:p>
          <a:p>
            <a:pPr marL="342900" indent="-342900" algn="l">
              <a:buClr>
                <a:srgbClr val="0070C0"/>
              </a:buClr>
              <a:buSzPct val="80000"/>
              <a:buFont typeface="Wingdings" pitchFamily="2" charset="2"/>
              <a:buChar char="u"/>
            </a:pPr>
            <a:r>
              <a:rPr lang="en-US" sz="1800" dirty="0">
                <a:solidFill>
                  <a:schemeClr val="tx1"/>
                </a:solidFill>
              </a:rPr>
              <a:t>GANs can be taught to create parallel worlds strikingly similar to our own in any domain: images, music, speech, prose. </a:t>
            </a:r>
          </a:p>
          <a:p>
            <a:pPr marL="342900" indent="-342900" algn="l">
              <a:buClr>
                <a:srgbClr val="0070C0"/>
              </a:buClr>
              <a:buSzPct val="80000"/>
              <a:buFont typeface="Wingdings" pitchFamily="2" charset="2"/>
              <a:buChar char="u"/>
            </a:pPr>
            <a:r>
              <a:rPr lang="en-US" sz="1800" dirty="0">
                <a:solidFill>
                  <a:schemeClr val="tx1"/>
                </a:solidFill>
              </a:rPr>
              <a:t>They are robot artists in a way, and their output is quite impressive.</a:t>
            </a:r>
          </a:p>
          <a:p>
            <a:pPr marL="342900" indent="-342900" algn="l">
              <a:buClr>
                <a:srgbClr val="0070C0"/>
              </a:buClr>
              <a:buSzPct val="80000"/>
              <a:buFont typeface="Wingdings" pitchFamily="2" charset="2"/>
              <a:buChar char="u"/>
            </a:pPr>
            <a:r>
              <a:rPr lang="en-US" sz="1800" dirty="0">
                <a:solidFill>
                  <a:schemeClr val="tx1"/>
                </a:solidFill>
              </a:rPr>
              <a:t>In a GAN, one neural network, known as the generator, generates new data instances, while the other, the discriminator, evaluates them for authenticity.</a:t>
            </a:r>
          </a:p>
          <a:p>
            <a:pPr marL="342900" indent="-342900" algn="l">
              <a:buClr>
                <a:srgbClr val="0070C0"/>
              </a:buClr>
              <a:buSzPct val="80000"/>
              <a:buFont typeface="Wingdings" pitchFamily="2" charset="2"/>
              <a:buChar char="u"/>
            </a:pPr>
            <a:r>
              <a:rPr lang="en-US" sz="1800" dirty="0">
                <a:solidFill>
                  <a:schemeClr val="tx1"/>
                </a:solidFill>
              </a:rPr>
              <a:t>Let us say we are trying to generate hand-written numerals like those found in the MNIST dataset, which is taken from the real world.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148202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GANs (Generative Adversarial Networks)</a:t>
            </a:r>
          </a:p>
          <a:p>
            <a:pPr marL="342900" indent="-342900" algn="l">
              <a:buClr>
                <a:srgbClr val="0070C0"/>
              </a:buClr>
              <a:buSzPct val="80000"/>
              <a:buFont typeface="Wingdings" pitchFamily="2" charset="2"/>
              <a:buChar char="u"/>
            </a:pPr>
            <a:r>
              <a:rPr lang="en-US" sz="1800" dirty="0">
                <a:solidFill>
                  <a:schemeClr val="tx1"/>
                </a:solidFill>
              </a:rPr>
              <a:t>The work of the discriminator, when shown an instance from the true MNIST dataset, is to recognize them as authentic.</a:t>
            </a:r>
          </a:p>
          <a:p>
            <a:pPr marL="342900" indent="-342900" algn="l">
              <a:buClr>
                <a:srgbClr val="0070C0"/>
              </a:buClr>
              <a:buSzPct val="80000"/>
              <a:buFont typeface="Wingdings" pitchFamily="2" charset="2"/>
              <a:buChar char="u"/>
            </a:pPr>
            <a:r>
              <a:rPr lang="en-US" sz="1800" dirty="0">
                <a:solidFill>
                  <a:schemeClr val="tx1"/>
                </a:solidFill>
              </a:rPr>
              <a:t>Now consider the following steps of the GAN −</a:t>
            </a:r>
          </a:p>
          <a:p>
            <a:pPr marL="800100" lvl="1" indent="-342900" algn="l">
              <a:buClr>
                <a:srgbClr val="0070C0"/>
              </a:buClr>
              <a:buSzPct val="80000"/>
              <a:buFont typeface="Wingdings" pitchFamily="2" charset="2"/>
              <a:buChar char="u"/>
            </a:pPr>
            <a:r>
              <a:rPr lang="en-US" sz="1800" dirty="0">
                <a:solidFill>
                  <a:schemeClr val="tx1"/>
                </a:solidFill>
              </a:rPr>
              <a:t>The generator network takes input in the form of random numbers and returns an image.</a:t>
            </a:r>
          </a:p>
          <a:p>
            <a:pPr marL="800100" lvl="1" indent="-342900" algn="l">
              <a:buClr>
                <a:srgbClr val="0070C0"/>
              </a:buClr>
              <a:buSzPct val="80000"/>
              <a:buFont typeface="Wingdings" pitchFamily="2" charset="2"/>
              <a:buChar char="u"/>
            </a:pPr>
            <a:r>
              <a:rPr lang="en-US" sz="1800" dirty="0">
                <a:solidFill>
                  <a:schemeClr val="tx1"/>
                </a:solidFill>
              </a:rPr>
              <a:t>This generated image is given as input to the discriminator network along with a stream of images taken from the actual dataset.</a:t>
            </a:r>
          </a:p>
          <a:p>
            <a:pPr marL="800100" lvl="1" indent="-342900" algn="l">
              <a:buClr>
                <a:srgbClr val="0070C0"/>
              </a:buClr>
              <a:buSzPct val="80000"/>
              <a:buFont typeface="Wingdings" pitchFamily="2" charset="2"/>
              <a:buChar char="u"/>
            </a:pPr>
            <a:r>
              <a:rPr lang="en-US" sz="1800" dirty="0">
                <a:solidFill>
                  <a:schemeClr val="tx1"/>
                </a:solidFill>
              </a:rPr>
              <a:t>The discriminator takes in both real and fake images and returns probabilities, a number between 0 and 1, with 1 representing a prediction of authenticity and 0 representing fake.</a:t>
            </a:r>
          </a:p>
          <a:p>
            <a:pPr marL="800100" lvl="1" indent="-342900" algn="l">
              <a:buClr>
                <a:srgbClr val="0070C0"/>
              </a:buClr>
              <a:buSzPct val="80000"/>
              <a:buFont typeface="Wingdings" pitchFamily="2" charset="2"/>
              <a:buChar char="u"/>
            </a:pPr>
            <a:r>
              <a:rPr lang="en-US" sz="1800" dirty="0">
                <a:solidFill>
                  <a:schemeClr val="tx1"/>
                </a:solidFill>
              </a:rPr>
              <a:t>So you have a double feedback loop −</a:t>
            </a:r>
          </a:p>
          <a:p>
            <a:pPr marL="1257300" lvl="2" indent="-342900" algn="l">
              <a:buClr>
                <a:srgbClr val="0070C0"/>
              </a:buClr>
              <a:buSzPct val="80000"/>
              <a:buFont typeface="Wingdings" pitchFamily="2" charset="2"/>
              <a:buChar char="u"/>
            </a:pPr>
            <a:r>
              <a:rPr lang="en-US" sz="1800" dirty="0">
                <a:solidFill>
                  <a:schemeClr val="tx1"/>
                </a:solidFill>
              </a:rPr>
              <a:t>The discriminator is in a feedback loop with the ground truth of the images, which we know.</a:t>
            </a:r>
          </a:p>
          <a:p>
            <a:pPr marL="1257300" lvl="2" indent="-342900" algn="l">
              <a:buClr>
                <a:srgbClr val="0070C0"/>
              </a:buClr>
              <a:buSzPct val="80000"/>
              <a:buFont typeface="Wingdings" pitchFamily="2" charset="2"/>
              <a:buChar char="u"/>
            </a:pPr>
            <a:r>
              <a:rPr lang="en-US" sz="1800" dirty="0">
                <a:solidFill>
                  <a:schemeClr val="tx1"/>
                </a:solidFill>
              </a:rPr>
              <a:t>The generator is in a feedback loop with the discriminator.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3002844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960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RNNs (Recurrent Neural Networks)</a:t>
            </a:r>
          </a:p>
          <a:p>
            <a:pPr marL="342900" indent="-342900" algn="l">
              <a:buClr>
                <a:srgbClr val="0070C0"/>
              </a:buClr>
              <a:buSzPct val="80000"/>
              <a:buFont typeface="Wingdings" pitchFamily="2" charset="2"/>
              <a:buChar char="u"/>
            </a:pPr>
            <a:r>
              <a:rPr lang="en-US" sz="1800" b="1" dirty="0">
                <a:solidFill>
                  <a:schemeClr val="tx1"/>
                </a:solidFill>
              </a:rPr>
              <a:t>RNNs</a:t>
            </a:r>
            <a:r>
              <a:rPr lang="en-US" sz="1800" dirty="0">
                <a:solidFill>
                  <a:schemeClr val="tx1"/>
                </a:solidFill>
              </a:rPr>
              <a:t> are neural networks in which data can flow in any direction. </a:t>
            </a:r>
          </a:p>
          <a:p>
            <a:pPr marL="342900" indent="-342900" algn="l">
              <a:buClr>
                <a:srgbClr val="0070C0"/>
              </a:buClr>
              <a:buSzPct val="80000"/>
              <a:buFont typeface="Wingdings" pitchFamily="2" charset="2"/>
              <a:buChar char="u"/>
            </a:pPr>
            <a:r>
              <a:rPr lang="en-US" sz="1800" dirty="0">
                <a:solidFill>
                  <a:schemeClr val="tx1"/>
                </a:solidFill>
              </a:rPr>
              <a:t>These networks are used for applications such as language modelling or Natural Language Processing (NLP).</a:t>
            </a:r>
          </a:p>
          <a:p>
            <a:pPr marL="342900" indent="-342900" algn="l">
              <a:buClr>
                <a:srgbClr val="0070C0"/>
              </a:buClr>
              <a:buSzPct val="80000"/>
              <a:buFont typeface="Wingdings" pitchFamily="2" charset="2"/>
              <a:buChar char="u"/>
            </a:pPr>
            <a:r>
              <a:rPr lang="en-US" sz="1800" dirty="0">
                <a:solidFill>
                  <a:schemeClr val="tx1"/>
                </a:solidFill>
              </a:rPr>
              <a:t>The basic concept underlying RNNs is to utilize sequential information. In a normal neural network it is assumed that all inputs and outputs are independent of each other. </a:t>
            </a:r>
          </a:p>
          <a:p>
            <a:pPr marL="342900" indent="-342900" algn="l">
              <a:buClr>
                <a:srgbClr val="0070C0"/>
              </a:buClr>
              <a:buSzPct val="80000"/>
              <a:buFont typeface="Wingdings" pitchFamily="2" charset="2"/>
              <a:buChar char="u"/>
            </a:pPr>
            <a:r>
              <a:rPr lang="en-US" sz="1800" dirty="0">
                <a:solidFill>
                  <a:schemeClr val="tx1"/>
                </a:solidFill>
              </a:rPr>
              <a:t>If we want to predict the next word in a sentence we have to know which words came before it.</a:t>
            </a:r>
          </a:p>
          <a:p>
            <a:pPr marL="342900" indent="-342900" algn="l">
              <a:buClr>
                <a:srgbClr val="0070C0"/>
              </a:buClr>
              <a:buSzPct val="80000"/>
              <a:buFont typeface="Wingdings" pitchFamily="2" charset="2"/>
              <a:buChar char="u"/>
            </a:pPr>
            <a:r>
              <a:rPr lang="en-US" sz="1800" dirty="0">
                <a:solidFill>
                  <a:schemeClr val="tx1"/>
                </a:solidFill>
              </a:rPr>
              <a:t>RNNs are called recurrent as they repeat the same task for every element of a sequence, with the output being based on the previous computations. </a:t>
            </a:r>
          </a:p>
          <a:p>
            <a:pPr marL="342900" indent="-342900" algn="l">
              <a:buClr>
                <a:srgbClr val="0070C0"/>
              </a:buClr>
              <a:buSzPct val="80000"/>
              <a:buFont typeface="Wingdings" pitchFamily="2" charset="2"/>
              <a:buChar char="u"/>
            </a:pPr>
            <a:r>
              <a:rPr lang="en-US" sz="1800" dirty="0">
                <a:solidFill>
                  <a:schemeClr val="tx1"/>
                </a:solidFill>
              </a:rPr>
              <a:t>RNNs thus can be said to have a “memory” that captures information about what has been previously calculated.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2338476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RNNs (Recurrent Neural Networks)</a:t>
            </a:r>
          </a:p>
          <a:p>
            <a:pPr marL="342900" indent="-342900" algn="l">
              <a:buClr>
                <a:srgbClr val="0070C0"/>
              </a:buClr>
              <a:buSzPct val="80000"/>
              <a:buFont typeface="Wingdings" pitchFamily="2" charset="2"/>
              <a:buChar char="u"/>
            </a:pPr>
            <a:r>
              <a:rPr lang="en-US" sz="1800" dirty="0">
                <a:solidFill>
                  <a:schemeClr val="tx1"/>
                </a:solidFill>
              </a:rPr>
              <a:t>In theory, RNNs can use information in very long sequences, but in reality, they can look back only a few steps.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17410" name="Picture 2" descr="Recurrent Neural Networks">
            <a:extLst>
              <a:ext uri="{FF2B5EF4-FFF2-40B4-BE49-F238E27FC236}">
                <a16:creationId xmlns:a16="http://schemas.microsoft.com/office/drawing/2014/main" id="{80253A3E-0E22-427E-AE4F-D8CF4218D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420887"/>
            <a:ext cx="5715000" cy="25527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8" name="副標題 2">
            <a:extLst>
              <a:ext uri="{FF2B5EF4-FFF2-40B4-BE49-F238E27FC236}">
                <a16:creationId xmlns:a16="http://schemas.microsoft.com/office/drawing/2014/main" id="{8A8A5B31-8501-447E-9AB2-25CE7B9AB46B}"/>
              </a:ext>
            </a:extLst>
          </p:cNvPr>
          <p:cNvSpPr txBox="1">
            <a:spLocks/>
          </p:cNvSpPr>
          <p:nvPr/>
        </p:nvSpPr>
        <p:spPr>
          <a:xfrm>
            <a:off x="395536" y="5085184"/>
            <a:ext cx="8352928" cy="127116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LSTMs (Long short-term memory networks) </a:t>
            </a:r>
            <a:r>
              <a:rPr lang="en-US" sz="1800" dirty="0">
                <a:solidFill>
                  <a:schemeClr val="tx1"/>
                </a:solidFill>
              </a:rPr>
              <a:t>are most commonly used RNNs.</a:t>
            </a:r>
          </a:p>
          <a:p>
            <a:pPr marL="342900" indent="-342900" algn="l">
              <a:buClr>
                <a:srgbClr val="0070C0"/>
              </a:buClr>
              <a:buSzPct val="80000"/>
              <a:buFont typeface="Wingdings" pitchFamily="2" charset="2"/>
              <a:buChar char="u"/>
            </a:pPr>
            <a:r>
              <a:rPr lang="en-US" sz="1800" dirty="0">
                <a:solidFill>
                  <a:schemeClr val="tx1"/>
                </a:solidFill>
              </a:rPr>
              <a:t>Together with convolutional Neural Networks, RNNs have been used as part of a model to generate descriptions for unlabeled images. </a:t>
            </a:r>
          </a:p>
          <a:p>
            <a:pPr marL="342900" indent="-342900" algn="l">
              <a:buClr>
                <a:srgbClr val="0070C0"/>
              </a:buClr>
              <a:buSzPct val="80000"/>
              <a:buFont typeface="Wingdings" pitchFamily="2" charset="2"/>
              <a:buChar char="u"/>
            </a:pPr>
            <a:r>
              <a:rPr lang="en-US" sz="1800" dirty="0">
                <a:solidFill>
                  <a:schemeClr val="tx1"/>
                </a:solidFill>
              </a:rPr>
              <a:t>It is quite amazing how well this seems to work.</a:t>
            </a:r>
          </a:p>
          <a:p>
            <a:pPr marL="342900" indent="-342900" algn="l">
              <a:buClr>
                <a:srgbClr val="0070C0"/>
              </a:buClr>
              <a:buSzPct val="80000"/>
              <a:buFont typeface="Wingdings" pitchFamily="2" charset="2"/>
              <a:buChar char="u"/>
            </a:pPr>
            <a:endParaRPr lang="en-US" sz="1800" dirty="0">
              <a:solidFill>
                <a:schemeClr val="tx1"/>
              </a:solidFill>
            </a:endParaRPr>
          </a:p>
        </p:txBody>
      </p:sp>
    </p:spTree>
    <p:extLst>
      <p:ext uri="{BB962C8B-B14F-4D97-AF65-F5344CB8AC3E}">
        <p14:creationId xmlns:p14="http://schemas.microsoft.com/office/powerpoint/2010/main" val="271858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CNNs (Convolutional Deep Neural Networks)</a:t>
            </a:r>
          </a:p>
          <a:p>
            <a:pPr marL="342900" indent="-342900" algn="l">
              <a:buClr>
                <a:srgbClr val="0070C0"/>
              </a:buClr>
              <a:buSzPct val="80000"/>
              <a:buFont typeface="Wingdings" pitchFamily="2" charset="2"/>
              <a:buChar char="u"/>
            </a:pPr>
            <a:r>
              <a:rPr lang="en-US" sz="1800" dirty="0">
                <a:solidFill>
                  <a:schemeClr val="tx1"/>
                </a:solidFill>
              </a:rPr>
              <a:t>If we increase the number of layers in a neural network to make it deeper, it increases the complexity of the network and allows us to model functions that are more complicated. However, the number of weights and biases will exponentially increase. </a:t>
            </a:r>
          </a:p>
          <a:p>
            <a:pPr marL="342900" indent="-342900" algn="l">
              <a:buClr>
                <a:srgbClr val="0070C0"/>
              </a:buClr>
              <a:buSzPct val="80000"/>
              <a:buFont typeface="Wingdings" pitchFamily="2" charset="2"/>
              <a:buChar char="u"/>
            </a:pPr>
            <a:r>
              <a:rPr lang="en-US" sz="1800" dirty="0">
                <a:solidFill>
                  <a:schemeClr val="tx1"/>
                </a:solidFill>
              </a:rPr>
              <a:t>As a matter of fact, learning such difficult problems can become impossible for normal neural networks. </a:t>
            </a:r>
          </a:p>
          <a:p>
            <a:pPr marL="342900" indent="-342900" algn="l">
              <a:buClr>
                <a:srgbClr val="0070C0"/>
              </a:buClr>
              <a:buSzPct val="80000"/>
              <a:buFont typeface="Wingdings" pitchFamily="2" charset="2"/>
              <a:buChar char="u"/>
            </a:pPr>
            <a:r>
              <a:rPr lang="en-US" sz="1800" dirty="0">
                <a:solidFill>
                  <a:schemeClr val="tx1"/>
                </a:solidFill>
              </a:rPr>
              <a:t>This leads to a solution, the convolutional neural networks.</a:t>
            </a:r>
          </a:p>
          <a:p>
            <a:pPr marL="342900" indent="-342900" algn="l">
              <a:buClr>
                <a:srgbClr val="0070C0"/>
              </a:buClr>
              <a:buSzPct val="80000"/>
              <a:buFont typeface="Wingdings" pitchFamily="2" charset="2"/>
              <a:buChar char="u"/>
            </a:pPr>
            <a:r>
              <a:rPr lang="en-US" sz="1800" dirty="0">
                <a:solidFill>
                  <a:schemeClr val="tx1"/>
                </a:solidFill>
              </a:rPr>
              <a:t>CNNs are extensively used in computer vision; have been applied also in acoustic modelling for automatic speech recognition.</a:t>
            </a:r>
          </a:p>
          <a:p>
            <a:pPr marL="342900" indent="-342900" algn="l">
              <a:buClr>
                <a:srgbClr val="0070C0"/>
              </a:buClr>
              <a:buSzPct val="80000"/>
              <a:buFont typeface="Wingdings" pitchFamily="2" charset="2"/>
              <a:buChar char="u"/>
            </a:pPr>
            <a:r>
              <a:rPr lang="en-US" sz="1800" dirty="0">
                <a:solidFill>
                  <a:schemeClr val="tx1"/>
                </a:solidFill>
              </a:rPr>
              <a:t>The idea behind convolutional neural networks is the idea of a “moving filter” which passes through the image. </a:t>
            </a:r>
          </a:p>
          <a:p>
            <a:pPr marL="342900" indent="-342900" algn="l">
              <a:buClr>
                <a:srgbClr val="0070C0"/>
              </a:buClr>
              <a:buSzPct val="80000"/>
              <a:buFont typeface="Wingdings" pitchFamily="2" charset="2"/>
              <a:buChar char="u"/>
            </a:pPr>
            <a:r>
              <a:rPr lang="en-US" sz="1800" dirty="0">
                <a:solidFill>
                  <a:schemeClr val="tx1"/>
                </a:solidFill>
              </a:rPr>
              <a:t>This moving filter, or convolution, applies to a certain neighborhood of nodes which, for example, may be pixels, where the filter applied is 0.5 x the node value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496055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CNNs (Convolutional Deep Neural Networks)</a:t>
            </a:r>
          </a:p>
          <a:p>
            <a:pPr marL="342900" indent="-342900" algn="l">
              <a:buClr>
                <a:srgbClr val="0070C0"/>
              </a:buClr>
              <a:buSzPct val="80000"/>
              <a:buFont typeface="Wingdings" pitchFamily="2" charset="2"/>
              <a:buChar char="u"/>
            </a:pPr>
            <a:r>
              <a:rPr lang="en-US" sz="1800" dirty="0">
                <a:solidFill>
                  <a:schemeClr val="tx1"/>
                </a:solidFill>
              </a:rPr>
              <a:t>CNNs drastically reduce the number of parameters that need to be tuned. </a:t>
            </a:r>
          </a:p>
          <a:p>
            <a:pPr marL="342900" indent="-342900" algn="l">
              <a:buClr>
                <a:srgbClr val="0070C0"/>
              </a:buClr>
              <a:buSzPct val="80000"/>
              <a:buFont typeface="Wingdings" pitchFamily="2" charset="2"/>
              <a:buChar char="u"/>
            </a:pPr>
            <a:r>
              <a:rPr lang="en-US" sz="1800" dirty="0">
                <a:solidFill>
                  <a:schemeClr val="tx1"/>
                </a:solidFill>
              </a:rPr>
              <a:t>CNNs efficiently handle the high dimensionality of raw images.</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1755780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CNNs (Convolutional Deep Neural Networks)</a:t>
            </a:r>
          </a:p>
          <a:p>
            <a:pPr marL="342900" indent="-342900" algn="l">
              <a:buClr>
                <a:srgbClr val="0070C0"/>
              </a:buClr>
              <a:buSzPct val="80000"/>
              <a:buFont typeface="Wingdings" pitchFamily="2" charset="2"/>
              <a:buChar char="u"/>
            </a:pPr>
            <a:r>
              <a:rPr lang="en-US" sz="1800" dirty="0">
                <a:solidFill>
                  <a:schemeClr val="tx1"/>
                </a:solidFill>
              </a:rPr>
              <a:t>Noted researcher Yann </a:t>
            </a:r>
            <a:r>
              <a:rPr lang="en-US" sz="1800" dirty="0" err="1">
                <a:solidFill>
                  <a:schemeClr val="tx1"/>
                </a:solidFill>
              </a:rPr>
              <a:t>LeCun</a:t>
            </a:r>
            <a:r>
              <a:rPr lang="en-US" sz="1800" dirty="0">
                <a:solidFill>
                  <a:schemeClr val="tx1"/>
                </a:solidFill>
              </a:rPr>
              <a:t> pioneered convolutional neural networks. </a:t>
            </a:r>
          </a:p>
          <a:p>
            <a:pPr marL="342900" indent="-342900" algn="l">
              <a:buClr>
                <a:srgbClr val="0070C0"/>
              </a:buClr>
              <a:buSzPct val="80000"/>
              <a:buFont typeface="Wingdings" pitchFamily="2" charset="2"/>
              <a:buChar char="u"/>
            </a:pPr>
            <a:r>
              <a:rPr lang="en-US" sz="1800" dirty="0">
                <a:solidFill>
                  <a:schemeClr val="tx1"/>
                </a:solidFill>
              </a:rPr>
              <a:t>Facebook as facial recognition software uses these nets. </a:t>
            </a:r>
          </a:p>
          <a:p>
            <a:pPr marL="342900" indent="-342900" algn="l">
              <a:buClr>
                <a:srgbClr val="0070C0"/>
              </a:buClr>
              <a:buSzPct val="80000"/>
              <a:buFont typeface="Wingdings" pitchFamily="2" charset="2"/>
              <a:buChar char="u"/>
            </a:pPr>
            <a:r>
              <a:rPr lang="en-US" sz="1800" dirty="0">
                <a:solidFill>
                  <a:schemeClr val="tx1"/>
                </a:solidFill>
              </a:rPr>
              <a:t>CNN have been the go to solution for machine vision projects. There are many layers to a convolutional network. </a:t>
            </a:r>
          </a:p>
          <a:p>
            <a:pPr marL="342900" indent="-342900" algn="l">
              <a:buClr>
                <a:srgbClr val="0070C0"/>
              </a:buClr>
              <a:buSzPct val="80000"/>
              <a:buFont typeface="Wingdings" pitchFamily="2" charset="2"/>
              <a:buChar char="u"/>
            </a:pPr>
            <a:r>
              <a:rPr lang="en-US" sz="1800" dirty="0">
                <a:solidFill>
                  <a:schemeClr val="tx1"/>
                </a:solidFill>
              </a:rPr>
              <a:t>The machine was able to beat a human at object recognition in 2015.</a:t>
            </a:r>
          </a:p>
          <a:p>
            <a:pPr marL="342900" indent="-342900" algn="l">
              <a:buClr>
                <a:srgbClr val="0070C0"/>
              </a:buClr>
              <a:buSzPct val="80000"/>
              <a:buFont typeface="Wingdings" pitchFamily="2" charset="2"/>
              <a:buChar char="u"/>
            </a:pPr>
            <a:r>
              <a:rPr lang="en-US" sz="1800" dirty="0">
                <a:solidFill>
                  <a:schemeClr val="tx1"/>
                </a:solidFill>
              </a:rPr>
              <a:t>In a nutshell, Convolutional Neural Networks (CNNs) are multi-layer neural networks. </a:t>
            </a:r>
          </a:p>
          <a:p>
            <a:pPr marL="342900" indent="-342900" algn="l">
              <a:buClr>
                <a:srgbClr val="0070C0"/>
              </a:buClr>
              <a:buSzPct val="80000"/>
              <a:buFont typeface="Wingdings" pitchFamily="2" charset="2"/>
              <a:buChar char="u"/>
            </a:pPr>
            <a:r>
              <a:rPr lang="en-US" sz="1800" dirty="0">
                <a:solidFill>
                  <a:schemeClr val="tx1"/>
                </a:solidFill>
              </a:rPr>
              <a:t>The layers are sometimes up to 17 or more and assume the input data to be images.</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25602" name="Picture 2" descr="Convolutional Neural Networks">
            <a:extLst>
              <a:ext uri="{FF2B5EF4-FFF2-40B4-BE49-F238E27FC236}">
                <a16:creationId xmlns:a16="http://schemas.microsoft.com/office/drawing/2014/main" id="{0C22FE2F-ADAB-4B28-9C63-4DA6E3BB9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508" y="4302311"/>
            <a:ext cx="5715000" cy="18288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34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Neural Network</a:t>
            </a:r>
          </a:p>
          <a:p>
            <a:pPr marL="342900" indent="-342900" algn="l">
              <a:buClr>
                <a:srgbClr val="0070C0"/>
              </a:buClr>
              <a:buSzPct val="80000"/>
              <a:buFont typeface="Wingdings" pitchFamily="2" charset="2"/>
              <a:buChar char="u"/>
            </a:pPr>
            <a:r>
              <a:rPr lang="en-US" sz="1800" dirty="0">
                <a:solidFill>
                  <a:schemeClr val="tx1"/>
                </a:solidFill>
              </a:rPr>
              <a:t>We have an input, an output, and a flow of sequential data in a deep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Deep Network">
            <a:extLst>
              <a:ext uri="{FF2B5EF4-FFF2-40B4-BE49-F238E27FC236}">
                <a16:creationId xmlns:a16="http://schemas.microsoft.com/office/drawing/2014/main" id="{C8EA8454-BB46-4CF3-895B-8AF6AA02E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396853"/>
            <a:ext cx="2867025" cy="24003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5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Neural Network</a:t>
            </a:r>
          </a:p>
          <a:p>
            <a:pPr marL="342900" indent="-342900" algn="l">
              <a:buClr>
                <a:srgbClr val="0070C0"/>
              </a:buClr>
              <a:buSzPct val="80000"/>
              <a:buFont typeface="Wingdings" pitchFamily="2" charset="2"/>
              <a:buChar char="u"/>
            </a:pPr>
            <a:r>
              <a:rPr lang="en-US" sz="1800" dirty="0">
                <a:solidFill>
                  <a:schemeClr val="tx1"/>
                </a:solidFill>
              </a:rPr>
              <a:t>Neural networks are widely used in supervised learning and reinforcement learning problems. </a:t>
            </a:r>
          </a:p>
          <a:p>
            <a:pPr marL="342900" indent="-342900" algn="l">
              <a:buClr>
                <a:srgbClr val="0070C0"/>
              </a:buClr>
              <a:buSzPct val="80000"/>
              <a:buFont typeface="Wingdings" pitchFamily="2" charset="2"/>
              <a:buChar char="u"/>
            </a:pPr>
            <a:r>
              <a:rPr lang="en-US" sz="1800" dirty="0">
                <a:solidFill>
                  <a:schemeClr val="tx1"/>
                </a:solidFill>
              </a:rPr>
              <a:t>These networks are based on a set of layers connected to each other.</a:t>
            </a:r>
          </a:p>
          <a:p>
            <a:pPr marL="342900" indent="-342900" algn="l">
              <a:buClr>
                <a:srgbClr val="0070C0"/>
              </a:buClr>
              <a:buSzPct val="80000"/>
              <a:buFont typeface="Wingdings" pitchFamily="2" charset="2"/>
              <a:buChar char="u"/>
            </a:pPr>
            <a:r>
              <a:rPr lang="en-US" sz="1800" dirty="0">
                <a:solidFill>
                  <a:schemeClr val="tx1"/>
                </a:solidFill>
              </a:rPr>
              <a:t>In deep learning, the number of hidden layers, mostly non-linear, can be large, i.e., say about 1000 layers.</a:t>
            </a:r>
          </a:p>
          <a:p>
            <a:pPr marL="342900" indent="-342900" algn="l">
              <a:buClr>
                <a:srgbClr val="0070C0"/>
              </a:buClr>
              <a:buSzPct val="80000"/>
              <a:buFont typeface="Wingdings" pitchFamily="2" charset="2"/>
              <a:buChar char="u"/>
            </a:pPr>
            <a:r>
              <a:rPr lang="en-US" sz="1800" dirty="0">
                <a:solidFill>
                  <a:schemeClr val="tx1"/>
                </a:solidFill>
              </a:rPr>
              <a:t>DL models produce much better results than normal ML networks.</a:t>
            </a:r>
          </a:p>
          <a:p>
            <a:pPr marL="342900" indent="-342900" algn="l">
              <a:buClr>
                <a:srgbClr val="0070C0"/>
              </a:buClr>
              <a:buSzPct val="80000"/>
              <a:buFont typeface="Wingdings" pitchFamily="2" charset="2"/>
              <a:buChar char="u"/>
            </a:pPr>
            <a:r>
              <a:rPr lang="en-US" sz="1800" dirty="0">
                <a:solidFill>
                  <a:schemeClr val="tx1"/>
                </a:solidFill>
              </a:rPr>
              <a:t>We mostly use the gradient descent method for optimizing the network and minimizing the loss function.</a:t>
            </a:r>
          </a:p>
          <a:p>
            <a:pPr marL="342900" indent="-342900" algn="l">
              <a:buClr>
                <a:srgbClr val="0070C0"/>
              </a:buClr>
              <a:buSzPct val="80000"/>
              <a:buFont typeface="Wingdings" pitchFamily="2" charset="2"/>
              <a:buChar char="u"/>
            </a:pPr>
            <a:r>
              <a:rPr lang="en-US" sz="1800" dirty="0">
                <a:solidFill>
                  <a:schemeClr val="tx1"/>
                </a:solidFill>
              </a:rPr>
              <a:t>We can use the </a:t>
            </a:r>
            <a:r>
              <a:rPr lang="en-US" sz="1800" b="1" dirty="0" err="1">
                <a:solidFill>
                  <a:schemeClr val="tx1"/>
                </a:solidFill>
              </a:rPr>
              <a:t>Imagenet</a:t>
            </a:r>
            <a:r>
              <a:rPr lang="en-US" sz="1800" dirty="0">
                <a:solidFill>
                  <a:schemeClr val="tx1"/>
                </a:solidFill>
              </a:rPr>
              <a:t>, a repository of millions of digital images to classify a dataset into categories like cats and dogs. </a:t>
            </a:r>
          </a:p>
          <a:p>
            <a:pPr marL="342900" indent="-342900" algn="l">
              <a:buClr>
                <a:srgbClr val="0070C0"/>
              </a:buClr>
              <a:buSzPct val="80000"/>
              <a:buFont typeface="Wingdings" pitchFamily="2" charset="2"/>
              <a:buChar char="u"/>
            </a:pPr>
            <a:r>
              <a:rPr lang="en-US" sz="1800" dirty="0">
                <a:solidFill>
                  <a:schemeClr val="tx1"/>
                </a:solidFill>
              </a:rPr>
              <a:t>DL nets are increasingly used for dynamic images apart from static ones and for time series and text analysis.</a:t>
            </a:r>
          </a:p>
          <a:p>
            <a:pPr marL="342900" indent="-342900" algn="l">
              <a:buClr>
                <a:srgbClr val="0070C0"/>
              </a:buClr>
              <a:buSzPct val="80000"/>
              <a:buFont typeface="Wingdings" pitchFamily="2" charset="2"/>
              <a:buChar char="u"/>
            </a:pPr>
            <a:r>
              <a:rPr lang="en-US" sz="1800" dirty="0">
                <a:solidFill>
                  <a:schemeClr val="tx1"/>
                </a:solidFill>
              </a:rPr>
              <a:t>Training the data sets forms an important part of Deep Learning models. </a:t>
            </a:r>
          </a:p>
          <a:p>
            <a:pPr marL="342900" indent="-342900" algn="l">
              <a:buClr>
                <a:srgbClr val="0070C0"/>
              </a:buClr>
              <a:buSzPct val="80000"/>
              <a:buFont typeface="Wingdings" pitchFamily="2" charset="2"/>
              <a:buChar char="u"/>
            </a:pPr>
            <a:r>
              <a:rPr lang="en-US" sz="1800" dirty="0">
                <a:solidFill>
                  <a:schemeClr val="tx1"/>
                </a:solidFill>
              </a:rPr>
              <a:t>In addition, Backpropagation is the main algorithm in training DL models.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095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7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Neural Network</a:t>
            </a:r>
          </a:p>
          <a:p>
            <a:pPr marL="342900" indent="-342900" algn="l">
              <a:buClr>
                <a:srgbClr val="0070C0"/>
              </a:buClr>
              <a:buSzPct val="80000"/>
              <a:buFont typeface="Wingdings" pitchFamily="2" charset="2"/>
              <a:buChar char="u"/>
            </a:pPr>
            <a:r>
              <a:rPr lang="en-US" sz="1800" dirty="0">
                <a:solidFill>
                  <a:schemeClr val="tx1"/>
                </a:solidFill>
              </a:rPr>
              <a:t>DL deals with training large neural networks with complex input output transformations.</a:t>
            </a:r>
          </a:p>
          <a:p>
            <a:pPr marL="342900" indent="-342900" algn="l">
              <a:buClr>
                <a:srgbClr val="0070C0"/>
              </a:buClr>
              <a:buSzPct val="80000"/>
              <a:buFont typeface="Wingdings" pitchFamily="2" charset="2"/>
              <a:buChar char="u"/>
            </a:pPr>
            <a:r>
              <a:rPr lang="en-US" sz="1800" dirty="0">
                <a:solidFill>
                  <a:schemeClr val="tx1"/>
                </a:solidFill>
              </a:rPr>
              <a:t>One example of DL is the mapping of a photo to the name of the person(s) in photo as they do on social networks and describing a picture with a phrase is another recent application of DL.</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2050" name="Picture 2" descr="DL Mapping">
            <a:extLst>
              <a:ext uri="{FF2B5EF4-FFF2-40B4-BE49-F238E27FC236}">
                <a16:creationId xmlns:a16="http://schemas.microsoft.com/office/drawing/2014/main" id="{18255AB9-B910-4A90-B853-86BA6739E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288" y="3459063"/>
            <a:ext cx="4552950" cy="17621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0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Neural Network</a:t>
            </a:r>
          </a:p>
          <a:p>
            <a:pPr marL="342900" indent="-342900" algn="l">
              <a:buClr>
                <a:srgbClr val="0070C0"/>
              </a:buClr>
              <a:buSzPct val="80000"/>
              <a:buFont typeface="Wingdings" pitchFamily="2" charset="2"/>
              <a:buChar char="u"/>
            </a:pPr>
            <a:r>
              <a:rPr lang="en-US" sz="1800" dirty="0">
                <a:solidFill>
                  <a:schemeClr val="tx1"/>
                </a:solidFill>
              </a:rPr>
              <a:t>Neural networks are functions that have inputs like x1,x2,x3… that are transformed to outputs like z1,z2,z3 and so on in two (shallow networks) or several intermediate operations also called layers (deep networks).</a:t>
            </a:r>
          </a:p>
          <a:p>
            <a:pPr marL="342900" indent="-342900" algn="l">
              <a:buClr>
                <a:srgbClr val="0070C0"/>
              </a:buClr>
              <a:buSzPct val="80000"/>
              <a:buFont typeface="Wingdings" pitchFamily="2" charset="2"/>
              <a:buChar char="u"/>
            </a:pPr>
            <a:r>
              <a:rPr lang="en-US" sz="1800" dirty="0">
                <a:solidFill>
                  <a:schemeClr val="tx1"/>
                </a:solidFill>
              </a:rPr>
              <a:t>The weights and biases change from layer to layer. ‘w’ and ‘v’ are the weights or synapses of layers of the neural networks.</a:t>
            </a:r>
          </a:p>
          <a:p>
            <a:pPr marL="342900" indent="-342900" algn="l">
              <a:buClr>
                <a:srgbClr val="0070C0"/>
              </a:buClr>
              <a:buSzPct val="80000"/>
              <a:buFont typeface="Wingdings" pitchFamily="2" charset="2"/>
              <a:buChar char="u"/>
            </a:pPr>
            <a:r>
              <a:rPr lang="en-US" sz="1800" dirty="0">
                <a:solidFill>
                  <a:schemeClr val="tx1"/>
                </a:solidFill>
              </a:rPr>
              <a:t>The best use case of deep learning is the supervised learning problem. </a:t>
            </a:r>
          </a:p>
          <a:p>
            <a:pPr marL="342900" indent="-342900" algn="l">
              <a:buClr>
                <a:srgbClr val="0070C0"/>
              </a:buClr>
              <a:buSzPct val="80000"/>
              <a:buFont typeface="Wingdings" pitchFamily="2" charset="2"/>
              <a:buChar char="u"/>
            </a:pPr>
            <a:r>
              <a:rPr lang="en-US" sz="1800" dirty="0">
                <a:solidFill>
                  <a:schemeClr val="tx1"/>
                </a:solidFill>
              </a:rPr>
              <a:t>Here, we have large set of data inputs with a desired set of outputs.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5122" name="Picture 2" descr="Backpropagation Algorithm">
            <a:extLst>
              <a:ext uri="{FF2B5EF4-FFF2-40B4-BE49-F238E27FC236}">
                <a16:creationId xmlns:a16="http://schemas.microsoft.com/office/drawing/2014/main" id="{5BEFAC5E-2A9E-4C4D-9282-4EF8655D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3926388"/>
            <a:ext cx="4514850" cy="25146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1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Neural Network</a:t>
            </a:r>
          </a:p>
          <a:p>
            <a:pPr marL="342900" indent="-342900" algn="l">
              <a:buClr>
                <a:srgbClr val="0070C0"/>
              </a:buClr>
              <a:buSzPct val="80000"/>
              <a:buFont typeface="Wingdings" pitchFamily="2" charset="2"/>
              <a:buChar char="u"/>
            </a:pPr>
            <a:r>
              <a:rPr lang="en-US" sz="1800" dirty="0">
                <a:solidFill>
                  <a:schemeClr val="tx1"/>
                </a:solidFill>
              </a:rPr>
              <a:t>Here we apply back propagation algorithm to get correct output prediction.</a:t>
            </a:r>
          </a:p>
          <a:p>
            <a:pPr marL="342900" indent="-342900" algn="l">
              <a:buClr>
                <a:srgbClr val="0070C0"/>
              </a:buClr>
              <a:buSzPct val="80000"/>
              <a:buFont typeface="Wingdings" pitchFamily="2" charset="2"/>
              <a:buChar char="u"/>
            </a:pPr>
            <a:r>
              <a:rPr lang="en-US" sz="1800" dirty="0">
                <a:solidFill>
                  <a:schemeClr val="tx1"/>
                </a:solidFill>
              </a:rPr>
              <a:t>The most basic data set of deep learning is the MNIST, a dataset of handwritten digits.</a:t>
            </a:r>
          </a:p>
          <a:p>
            <a:pPr marL="342900" indent="-342900" algn="l">
              <a:buClr>
                <a:srgbClr val="0070C0"/>
              </a:buClr>
              <a:buSzPct val="80000"/>
              <a:buFont typeface="Wingdings" pitchFamily="2" charset="2"/>
              <a:buChar char="u"/>
            </a:pPr>
            <a:r>
              <a:rPr lang="en-US" sz="1800" dirty="0">
                <a:solidFill>
                  <a:schemeClr val="tx1"/>
                </a:solidFill>
              </a:rPr>
              <a:t>We can train deep a Convolutional Neural Network with </a:t>
            </a:r>
            <a:r>
              <a:rPr lang="en-US" sz="1800" dirty="0" err="1">
                <a:solidFill>
                  <a:schemeClr val="tx1"/>
                </a:solidFill>
              </a:rPr>
              <a:t>Keras</a:t>
            </a:r>
            <a:r>
              <a:rPr lang="en-US" sz="1800" dirty="0">
                <a:solidFill>
                  <a:schemeClr val="tx1"/>
                </a:solidFill>
              </a:rPr>
              <a:t> to classify images of handwritten digits from this dataset.</a:t>
            </a:r>
          </a:p>
          <a:p>
            <a:pPr marL="342900" indent="-342900" algn="l">
              <a:buClr>
                <a:srgbClr val="0070C0"/>
              </a:buClr>
              <a:buSzPct val="80000"/>
              <a:buFont typeface="Wingdings" pitchFamily="2" charset="2"/>
              <a:buChar char="u"/>
            </a:pPr>
            <a:r>
              <a:rPr lang="en-US" sz="1800" dirty="0">
                <a:solidFill>
                  <a:schemeClr val="tx1"/>
                </a:solidFill>
              </a:rPr>
              <a:t>The firing or activation of a neural net classifier produces a score. </a:t>
            </a:r>
          </a:p>
          <a:p>
            <a:pPr marL="342900" indent="-342900" algn="l">
              <a:buClr>
                <a:srgbClr val="0070C0"/>
              </a:buClr>
              <a:buSzPct val="80000"/>
              <a:buFont typeface="Wingdings" pitchFamily="2" charset="2"/>
              <a:buChar char="u"/>
            </a:pPr>
            <a:r>
              <a:rPr lang="en-US" sz="1800" dirty="0">
                <a:solidFill>
                  <a:schemeClr val="tx1"/>
                </a:solidFill>
              </a:rPr>
              <a:t>For example, to classify patients as sick and healthy, we consider parameters such as height, weight and body temperature, blood pressure etc.</a:t>
            </a:r>
          </a:p>
          <a:p>
            <a:pPr marL="342900" indent="-342900" algn="l">
              <a:buClr>
                <a:srgbClr val="0070C0"/>
              </a:buClr>
              <a:buSzPct val="80000"/>
              <a:buFont typeface="Wingdings" pitchFamily="2" charset="2"/>
              <a:buChar char="u"/>
            </a:pPr>
            <a:r>
              <a:rPr lang="en-US" sz="1800" dirty="0">
                <a:solidFill>
                  <a:schemeClr val="tx1"/>
                </a:solidFill>
              </a:rPr>
              <a:t>A high score means patient is sick and a low score means he is healthy.</a:t>
            </a:r>
          </a:p>
          <a:p>
            <a:pPr marL="342900" indent="-342900" algn="l">
              <a:buClr>
                <a:srgbClr val="0070C0"/>
              </a:buClr>
              <a:buSzPct val="80000"/>
              <a:buFont typeface="Wingdings" pitchFamily="2" charset="2"/>
              <a:buChar char="u"/>
            </a:pPr>
            <a:r>
              <a:rPr lang="en-US" sz="1800" dirty="0">
                <a:solidFill>
                  <a:schemeClr val="tx1"/>
                </a:solidFill>
              </a:rPr>
              <a:t>Each node in output and hidden layers has its own classifiers. </a:t>
            </a:r>
          </a:p>
          <a:p>
            <a:pPr marL="342900" indent="-342900" algn="l">
              <a:buClr>
                <a:srgbClr val="0070C0"/>
              </a:buClr>
              <a:buSzPct val="80000"/>
              <a:buFont typeface="Wingdings" pitchFamily="2" charset="2"/>
              <a:buChar char="u"/>
            </a:pPr>
            <a:r>
              <a:rPr lang="en-US" sz="1800" dirty="0">
                <a:solidFill>
                  <a:schemeClr val="tx1"/>
                </a:solidFill>
              </a:rPr>
              <a:t>The input layer takes inputs and passes on its scores to the next hidden layer for further activation and this goes on till the output is reached.</a:t>
            </a:r>
          </a:p>
          <a:p>
            <a:pPr marL="342900" indent="-342900" algn="l">
              <a:buClr>
                <a:srgbClr val="0070C0"/>
              </a:buClr>
              <a:buSzPct val="80000"/>
              <a:buFont typeface="Wingdings" pitchFamily="2" charset="2"/>
              <a:buChar char="u"/>
            </a:pPr>
            <a:r>
              <a:rPr lang="en-US" sz="1800" dirty="0">
                <a:solidFill>
                  <a:schemeClr val="tx1"/>
                </a:solidFill>
              </a:rPr>
              <a:t>This progress from input to output from left to right in the forward direction is called </a:t>
            </a:r>
            <a:r>
              <a:rPr lang="en-US" sz="1800" b="1" dirty="0">
                <a:solidFill>
                  <a:schemeClr val="tx1"/>
                </a:solidFill>
              </a:rPr>
              <a:t>forward propagation.</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64400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Neural Network</a:t>
            </a:r>
          </a:p>
          <a:p>
            <a:pPr marL="342900" indent="-342900" algn="l">
              <a:buClr>
                <a:srgbClr val="0070C0"/>
              </a:buClr>
              <a:buSzPct val="80000"/>
              <a:buFont typeface="Wingdings" pitchFamily="2" charset="2"/>
              <a:buChar char="u"/>
            </a:pPr>
            <a:r>
              <a:rPr lang="en-US" sz="1800" dirty="0">
                <a:solidFill>
                  <a:schemeClr val="tx1"/>
                </a:solidFill>
              </a:rPr>
              <a:t>CAP (Credit Assignment Path) in a neural network is the series of transformations starting from the input to the output. </a:t>
            </a:r>
          </a:p>
          <a:p>
            <a:pPr marL="342900" indent="-342900" algn="l">
              <a:buClr>
                <a:srgbClr val="0070C0"/>
              </a:buClr>
              <a:buSzPct val="80000"/>
              <a:buFont typeface="Wingdings" pitchFamily="2" charset="2"/>
              <a:buChar char="u"/>
            </a:pPr>
            <a:r>
              <a:rPr lang="en-US" sz="1800" dirty="0">
                <a:solidFill>
                  <a:schemeClr val="tx1"/>
                </a:solidFill>
              </a:rPr>
              <a:t>CAPs elaborate probable causal connections between the input and the output.</a:t>
            </a:r>
          </a:p>
          <a:p>
            <a:pPr marL="342900" indent="-342900" algn="l">
              <a:buClr>
                <a:srgbClr val="0070C0"/>
              </a:buClr>
              <a:buSzPct val="80000"/>
              <a:buFont typeface="Wingdings" pitchFamily="2" charset="2"/>
              <a:buChar char="u"/>
            </a:pPr>
            <a:r>
              <a:rPr lang="en-US" sz="1800" dirty="0">
                <a:solidFill>
                  <a:schemeClr val="tx1"/>
                </a:solidFill>
              </a:rPr>
              <a:t>CAP depth for a given feed forward neural network or the CAP depth is the number of hidden layers plus one as the output layer is included. </a:t>
            </a:r>
          </a:p>
          <a:p>
            <a:pPr marL="342900" indent="-342900" algn="l">
              <a:buClr>
                <a:srgbClr val="0070C0"/>
              </a:buClr>
              <a:buSzPct val="80000"/>
              <a:buFont typeface="Wingdings" pitchFamily="2" charset="2"/>
              <a:buChar char="u"/>
            </a:pPr>
            <a:r>
              <a:rPr lang="en-US" sz="1800" dirty="0">
                <a:solidFill>
                  <a:schemeClr val="tx1"/>
                </a:solidFill>
              </a:rPr>
              <a:t>For recurrent neural networks, where a signal may propagate through a layer several times, the CAP depth can be potentially limitless.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56299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Deep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Deep Nets and Shallow Nets</a:t>
            </a:r>
          </a:p>
          <a:p>
            <a:pPr marL="342900" indent="-342900" algn="l">
              <a:buClr>
                <a:srgbClr val="0070C0"/>
              </a:buClr>
              <a:buSzPct val="80000"/>
              <a:buFont typeface="Wingdings" pitchFamily="2" charset="2"/>
              <a:buChar char="u"/>
            </a:pPr>
            <a:r>
              <a:rPr lang="en-US" sz="1800" dirty="0">
                <a:solidFill>
                  <a:schemeClr val="tx1"/>
                </a:solidFill>
              </a:rPr>
              <a:t>There is no clear threshold of depth that divides shallow learning from deep learning; but it is mostly agreed that for deep learning which has multiple non-linear layers, CAP must be greater than two.</a:t>
            </a:r>
          </a:p>
          <a:p>
            <a:pPr marL="342900" indent="-342900" algn="l">
              <a:buClr>
                <a:srgbClr val="0070C0"/>
              </a:buClr>
              <a:buSzPct val="80000"/>
              <a:buFont typeface="Wingdings" pitchFamily="2" charset="2"/>
              <a:buChar char="u"/>
            </a:pPr>
            <a:r>
              <a:rPr lang="en-US" sz="1800" dirty="0">
                <a:solidFill>
                  <a:schemeClr val="tx1"/>
                </a:solidFill>
              </a:rPr>
              <a:t>Basic node in a neural net is a perception mimicking a neuron in a biological neural network. </a:t>
            </a:r>
          </a:p>
          <a:p>
            <a:pPr marL="342900" indent="-342900" algn="l">
              <a:buClr>
                <a:srgbClr val="0070C0"/>
              </a:buClr>
              <a:buSzPct val="80000"/>
              <a:buFont typeface="Wingdings" pitchFamily="2" charset="2"/>
              <a:buChar char="u"/>
            </a:pPr>
            <a:r>
              <a:rPr lang="en-US" sz="1800" dirty="0">
                <a:solidFill>
                  <a:schemeClr val="tx1"/>
                </a:solidFill>
              </a:rPr>
              <a:t>Then we have multi-layered Perception or MLP. </a:t>
            </a:r>
          </a:p>
          <a:p>
            <a:pPr marL="342900" indent="-342900" algn="l">
              <a:buClr>
                <a:srgbClr val="0070C0"/>
              </a:buClr>
              <a:buSzPct val="80000"/>
              <a:buFont typeface="Wingdings" pitchFamily="2" charset="2"/>
              <a:buChar char="u"/>
            </a:pPr>
            <a:r>
              <a:rPr lang="en-US" sz="1800" dirty="0">
                <a:solidFill>
                  <a:schemeClr val="tx1"/>
                </a:solidFill>
              </a:rPr>
              <a:t>Each set of inputs is modified by a set of weights and biases; each edge has a unique weight and each node has a unique bias.</a:t>
            </a:r>
          </a:p>
          <a:p>
            <a:pPr marL="342900" indent="-342900" algn="l">
              <a:buClr>
                <a:srgbClr val="0070C0"/>
              </a:buClr>
              <a:buSzPct val="80000"/>
              <a:buFont typeface="Wingdings" pitchFamily="2" charset="2"/>
              <a:buChar char="u"/>
            </a:pPr>
            <a:r>
              <a:rPr lang="en-US" sz="1800" dirty="0">
                <a:solidFill>
                  <a:schemeClr val="tx1"/>
                </a:solidFill>
              </a:rPr>
              <a:t>The prediction </a:t>
            </a:r>
            <a:r>
              <a:rPr lang="en-US" sz="1800" b="1" dirty="0">
                <a:solidFill>
                  <a:schemeClr val="tx1"/>
                </a:solidFill>
              </a:rPr>
              <a:t>accuracy</a:t>
            </a:r>
            <a:r>
              <a:rPr lang="en-US" sz="1800" dirty="0">
                <a:solidFill>
                  <a:schemeClr val="tx1"/>
                </a:solidFill>
              </a:rPr>
              <a:t> of a neural net depends on its </a:t>
            </a:r>
            <a:r>
              <a:rPr lang="en-US" sz="1800" b="1" dirty="0">
                <a:solidFill>
                  <a:schemeClr val="tx1"/>
                </a:solidFill>
              </a:rPr>
              <a:t>weights and biases.</a:t>
            </a:r>
          </a:p>
          <a:p>
            <a:pPr marL="342900" indent="-342900" algn="l">
              <a:buClr>
                <a:srgbClr val="0070C0"/>
              </a:buClr>
              <a:buSzPct val="80000"/>
              <a:buFont typeface="Wingdings" pitchFamily="2" charset="2"/>
              <a:buChar char="u"/>
            </a:pPr>
            <a:r>
              <a:rPr lang="en-US" sz="1800" dirty="0">
                <a:solidFill>
                  <a:schemeClr val="tx1"/>
                </a:solidFill>
              </a:rPr>
              <a:t>The process of improving the accuracy of neural network is called </a:t>
            </a:r>
            <a:r>
              <a:rPr lang="en-US" sz="1800" b="1" dirty="0">
                <a:solidFill>
                  <a:schemeClr val="tx1"/>
                </a:solidFill>
              </a:rPr>
              <a:t>training.</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output from a forward prop net is compared to that value which is known to be correct.</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cost function or the loss function</a:t>
            </a:r>
            <a:r>
              <a:rPr lang="en-US" sz="1800" dirty="0">
                <a:solidFill>
                  <a:schemeClr val="tx1"/>
                </a:solidFill>
              </a:rPr>
              <a:t> is the difference between the generated output and the actual output.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https://www.tutorialspoint.com/python_deep_learning/python_deep_learning_deep_neural_networks.htm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4173437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4128</Words>
  <Application>Microsoft Office PowerPoint</Application>
  <PresentationFormat>On-screen Show (4:3)</PresentationFormat>
  <Paragraphs>289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佈景主題</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6 Deep Neural Network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425</cp:revision>
  <dcterms:created xsi:type="dcterms:W3CDTF">2018-09-28T16:40:41Z</dcterms:created>
  <dcterms:modified xsi:type="dcterms:W3CDTF">2020-05-03T02:19:36Z</dcterms:modified>
</cp:coreProperties>
</file>