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5" r:id="rId4"/>
    <p:sldId id="266" r:id="rId5"/>
    <p:sldId id="267" r:id="rId6"/>
    <p:sldId id="263" r:id="rId7"/>
    <p:sldId id="264"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2" d="100"/>
          <a:sy n="82" d="100"/>
        </p:scale>
        <p:origin x="138"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python_deep_learning/python_deep_basic_machine_learning.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python_deep_learning/python_deep_basic_machine_learning.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python_deep_learning/python_deep_basic_machine_learning.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python_deep_learning/python_deep_basic_machine_learning.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python_deep_learning/python_deep_basic_machine_learning.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4 Basic Deep Learning</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Basic Deep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736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Deep Learning</a:t>
            </a:r>
          </a:p>
          <a:p>
            <a:pPr marL="342900" indent="-342900" algn="l">
              <a:buClr>
                <a:srgbClr val="0070C0"/>
              </a:buClr>
              <a:buSzPct val="80000"/>
              <a:buFont typeface="Wingdings" pitchFamily="2" charset="2"/>
              <a:buChar char="u"/>
            </a:pPr>
            <a:r>
              <a:rPr lang="en-US" sz="1800" dirty="0">
                <a:solidFill>
                  <a:schemeClr val="tx1"/>
                </a:solidFill>
              </a:rPr>
              <a:t>Artificial Intelligence (AI) is any code, algorithm or technique that enables a computer to mimic human cognitive behavior or intelligence. </a:t>
            </a:r>
          </a:p>
          <a:p>
            <a:pPr marL="342900" indent="-342900" algn="l">
              <a:buClr>
                <a:srgbClr val="0070C0"/>
              </a:buClr>
              <a:buSzPct val="80000"/>
              <a:buFont typeface="Wingdings" pitchFamily="2" charset="2"/>
              <a:buChar char="u"/>
            </a:pPr>
            <a:r>
              <a:rPr lang="en-US" sz="1800" dirty="0">
                <a:solidFill>
                  <a:schemeClr val="tx1"/>
                </a:solidFill>
              </a:rPr>
              <a:t>Machine Learning (ML) is a subset of AI that uses statistical methods to enable machines to learn and improve with experience.</a:t>
            </a:r>
          </a:p>
          <a:p>
            <a:pPr marL="342900" indent="-342900" algn="l">
              <a:buClr>
                <a:srgbClr val="0070C0"/>
              </a:buClr>
              <a:buSzPct val="80000"/>
              <a:buFont typeface="Wingdings" pitchFamily="2" charset="2"/>
              <a:buChar char="u"/>
            </a:pPr>
            <a:r>
              <a:rPr lang="en-US" sz="1800" dirty="0">
                <a:solidFill>
                  <a:schemeClr val="tx1"/>
                </a:solidFill>
              </a:rPr>
              <a:t>Deep Learning is a subset of Machine Learning, which makes the computation of multi-layer neural networks feasible. </a:t>
            </a:r>
          </a:p>
          <a:p>
            <a:pPr marL="342900" indent="-342900" algn="l">
              <a:buClr>
                <a:srgbClr val="0070C0"/>
              </a:buClr>
              <a:buSzPct val="80000"/>
              <a:buFont typeface="Wingdings" pitchFamily="2" charset="2"/>
              <a:buChar char="u"/>
            </a:pPr>
            <a:r>
              <a:rPr lang="en-US" sz="1800" dirty="0">
                <a:solidFill>
                  <a:schemeClr val="tx1"/>
                </a:solidFill>
              </a:rPr>
              <a:t>Machine Learning is shallow learning.</a:t>
            </a:r>
          </a:p>
          <a:p>
            <a:pPr marL="342900" indent="-342900" algn="l">
              <a:buClr>
                <a:srgbClr val="0070C0"/>
              </a:buClr>
              <a:buSzPct val="80000"/>
              <a:buFont typeface="Wingdings" pitchFamily="2" charset="2"/>
              <a:buChar char="u"/>
            </a:pPr>
            <a:r>
              <a:rPr lang="en-US" sz="1800" dirty="0">
                <a:solidFill>
                  <a:schemeClr val="tx1"/>
                </a:solidFill>
              </a:rPr>
              <a:t>Deep Learning is hierarchical learning with abstraction.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https://www.tutorialspoint.com/python_deep_learning/python_deep_basic_machine_learning.htm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1026" name="Picture 2" descr="What is the difference between AI/ML/DL? – human-centered.ai">
            <a:extLst>
              <a:ext uri="{FF2B5EF4-FFF2-40B4-BE49-F238E27FC236}">
                <a16:creationId xmlns:a16="http://schemas.microsoft.com/office/drawing/2014/main" id="{595D6226-726D-44B7-97D8-4372B6BCD9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4281102"/>
            <a:ext cx="3347864" cy="2072653"/>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Basic Deep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724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Deep Learning</a:t>
            </a:r>
          </a:p>
          <a:p>
            <a:pPr marL="342900" indent="-342900" algn="l">
              <a:buClr>
                <a:srgbClr val="0070C0"/>
              </a:buClr>
              <a:buSzPct val="80000"/>
              <a:buFont typeface="Wingdings" pitchFamily="2" charset="2"/>
              <a:buChar char="u"/>
            </a:pPr>
            <a:r>
              <a:rPr lang="en-US" sz="1800" dirty="0">
                <a:solidFill>
                  <a:schemeClr val="tx1"/>
                </a:solidFill>
              </a:rPr>
              <a:t>Machine learning deals with a wide range of concepts.</a:t>
            </a:r>
          </a:p>
          <a:p>
            <a:pPr marL="342900" indent="-342900" algn="l">
              <a:buClr>
                <a:srgbClr val="0070C0"/>
              </a:buClr>
              <a:buSzPct val="80000"/>
              <a:buFont typeface="Wingdings" pitchFamily="2" charset="2"/>
              <a:buChar char="u"/>
            </a:pPr>
            <a:r>
              <a:rPr lang="en-US" sz="1800" dirty="0">
                <a:solidFill>
                  <a:schemeClr val="tx1"/>
                </a:solidFill>
              </a:rPr>
              <a:t>The concepts are listed below:</a:t>
            </a:r>
          </a:p>
          <a:p>
            <a:pPr marL="800100" lvl="1" indent="-342900" algn="l">
              <a:buClr>
                <a:srgbClr val="0070C0"/>
              </a:buClr>
              <a:buSzPct val="80000"/>
              <a:buFont typeface="Wingdings" pitchFamily="2" charset="2"/>
              <a:buChar char="u"/>
            </a:pPr>
            <a:r>
              <a:rPr lang="en-US" sz="1800" dirty="0">
                <a:solidFill>
                  <a:schemeClr val="tx1"/>
                </a:solidFill>
              </a:rPr>
              <a:t>Supervised</a:t>
            </a:r>
          </a:p>
          <a:p>
            <a:pPr marL="800100" lvl="1" indent="-342900" algn="l">
              <a:buClr>
                <a:srgbClr val="0070C0"/>
              </a:buClr>
              <a:buSzPct val="80000"/>
              <a:buFont typeface="Wingdings" pitchFamily="2" charset="2"/>
              <a:buChar char="u"/>
            </a:pPr>
            <a:r>
              <a:rPr lang="en-US" sz="1800" dirty="0">
                <a:solidFill>
                  <a:schemeClr val="tx1"/>
                </a:solidFill>
              </a:rPr>
              <a:t>Unsupervised</a:t>
            </a:r>
          </a:p>
          <a:p>
            <a:pPr marL="800100" lvl="1" indent="-342900" algn="l">
              <a:buClr>
                <a:srgbClr val="0070C0"/>
              </a:buClr>
              <a:buSzPct val="80000"/>
              <a:buFont typeface="Wingdings" pitchFamily="2" charset="2"/>
              <a:buChar char="u"/>
            </a:pPr>
            <a:r>
              <a:rPr lang="en-US" sz="1800" dirty="0">
                <a:solidFill>
                  <a:schemeClr val="tx1"/>
                </a:solidFill>
              </a:rPr>
              <a:t>reinforcement learning</a:t>
            </a:r>
          </a:p>
          <a:p>
            <a:pPr marL="800100" lvl="1" indent="-342900" algn="l">
              <a:buClr>
                <a:srgbClr val="0070C0"/>
              </a:buClr>
              <a:buSzPct val="80000"/>
              <a:buFont typeface="Wingdings" pitchFamily="2" charset="2"/>
              <a:buChar char="u"/>
            </a:pPr>
            <a:r>
              <a:rPr lang="en-US" sz="1800" dirty="0">
                <a:solidFill>
                  <a:schemeClr val="tx1"/>
                </a:solidFill>
              </a:rPr>
              <a:t>linear regression</a:t>
            </a:r>
          </a:p>
          <a:p>
            <a:pPr marL="800100" lvl="1" indent="-342900" algn="l">
              <a:buClr>
                <a:srgbClr val="0070C0"/>
              </a:buClr>
              <a:buSzPct val="80000"/>
              <a:buFont typeface="Wingdings" pitchFamily="2" charset="2"/>
              <a:buChar char="u"/>
            </a:pPr>
            <a:r>
              <a:rPr lang="en-US" sz="1800" dirty="0">
                <a:solidFill>
                  <a:schemeClr val="tx1"/>
                </a:solidFill>
              </a:rPr>
              <a:t>cost functions</a:t>
            </a:r>
          </a:p>
          <a:p>
            <a:pPr marL="800100" lvl="1" indent="-342900" algn="l">
              <a:buClr>
                <a:srgbClr val="0070C0"/>
              </a:buClr>
              <a:buSzPct val="80000"/>
              <a:buFont typeface="Wingdings" pitchFamily="2" charset="2"/>
              <a:buChar char="u"/>
            </a:pPr>
            <a:r>
              <a:rPr lang="en-US" sz="1800" dirty="0">
                <a:solidFill>
                  <a:schemeClr val="tx1"/>
                </a:solidFill>
              </a:rPr>
              <a:t>Overfitting</a:t>
            </a:r>
          </a:p>
          <a:p>
            <a:pPr marL="800100" lvl="1" indent="-342900" algn="l">
              <a:buClr>
                <a:srgbClr val="0070C0"/>
              </a:buClr>
              <a:buSzPct val="80000"/>
              <a:buFont typeface="Wingdings" pitchFamily="2" charset="2"/>
              <a:buChar char="u"/>
            </a:pPr>
            <a:r>
              <a:rPr lang="en-US" sz="1800" dirty="0">
                <a:solidFill>
                  <a:schemeClr val="tx1"/>
                </a:solidFill>
              </a:rPr>
              <a:t>under-fitting</a:t>
            </a:r>
          </a:p>
          <a:p>
            <a:pPr marL="800100" lvl="1" indent="-342900" algn="l">
              <a:buClr>
                <a:srgbClr val="0070C0"/>
              </a:buClr>
              <a:buSzPct val="80000"/>
              <a:buFont typeface="Wingdings" pitchFamily="2" charset="2"/>
              <a:buChar char="u"/>
            </a:pPr>
            <a:r>
              <a:rPr lang="en-US" sz="1800" dirty="0">
                <a:solidFill>
                  <a:schemeClr val="tx1"/>
                </a:solidFill>
              </a:rPr>
              <a:t>hyper-parameter,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https://www.tutorialspoint.com/python_deep_learning/python_deep_basic_machine_learning.htm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95434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Basic Deep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464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Deep Learning</a:t>
            </a:r>
          </a:p>
          <a:p>
            <a:pPr marL="342900" indent="-342900" algn="l">
              <a:buClr>
                <a:srgbClr val="0070C0"/>
              </a:buClr>
              <a:buSzPct val="80000"/>
              <a:buFont typeface="Wingdings" pitchFamily="2" charset="2"/>
              <a:buChar char="u"/>
            </a:pPr>
            <a:r>
              <a:rPr lang="en-US" sz="1800" dirty="0">
                <a:solidFill>
                  <a:schemeClr val="tx1"/>
                </a:solidFill>
              </a:rPr>
              <a:t>In supervised learning, we learn to predict values from labelled data. </a:t>
            </a:r>
          </a:p>
          <a:p>
            <a:pPr marL="342900" indent="-342900" algn="l">
              <a:buClr>
                <a:srgbClr val="0070C0"/>
              </a:buClr>
              <a:buSzPct val="80000"/>
              <a:buFont typeface="Wingdings" pitchFamily="2" charset="2"/>
              <a:buChar char="u"/>
            </a:pPr>
            <a:r>
              <a:rPr lang="en-US" sz="1800" dirty="0">
                <a:solidFill>
                  <a:schemeClr val="tx1"/>
                </a:solidFill>
              </a:rPr>
              <a:t>One ML technique that helps here is classification, where target values are discrete values; for example, cats and dogs. </a:t>
            </a:r>
          </a:p>
          <a:p>
            <a:pPr marL="342900" indent="-342900" algn="l">
              <a:buClr>
                <a:srgbClr val="0070C0"/>
              </a:buClr>
              <a:buSzPct val="80000"/>
              <a:buFont typeface="Wingdings" pitchFamily="2" charset="2"/>
              <a:buChar char="u"/>
            </a:pPr>
            <a:r>
              <a:rPr lang="en-US" sz="1800" dirty="0">
                <a:solidFill>
                  <a:schemeClr val="tx1"/>
                </a:solidFill>
              </a:rPr>
              <a:t>Another technique in machine learning that could come of help is regression. Regression works on the target values. </a:t>
            </a:r>
          </a:p>
          <a:p>
            <a:pPr marL="342900" indent="-342900" algn="l">
              <a:buClr>
                <a:srgbClr val="0070C0"/>
              </a:buClr>
              <a:buSzPct val="80000"/>
              <a:buFont typeface="Wingdings" pitchFamily="2" charset="2"/>
              <a:buChar char="u"/>
            </a:pPr>
            <a:r>
              <a:rPr lang="en-US" sz="1800" dirty="0">
                <a:solidFill>
                  <a:schemeClr val="tx1"/>
                </a:solidFill>
              </a:rPr>
              <a:t>The target values are continuous values; for example, the stock market data can be analyzed using Regression.</a:t>
            </a:r>
          </a:p>
          <a:p>
            <a:pPr marL="342900" indent="-342900" algn="l">
              <a:buClr>
                <a:srgbClr val="0070C0"/>
              </a:buClr>
              <a:buSzPct val="80000"/>
              <a:buFont typeface="Wingdings" pitchFamily="2" charset="2"/>
              <a:buChar char="u"/>
            </a:pPr>
            <a:r>
              <a:rPr lang="en-US" sz="1800" dirty="0">
                <a:solidFill>
                  <a:schemeClr val="tx1"/>
                </a:solidFill>
              </a:rPr>
              <a:t>In unsupervised learning, we make inferences from the input data that is not labelled or structured. </a:t>
            </a:r>
          </a:p>
          <a:p>
            <a:pPr marL="342900" indent="-342900" algn="l">
              <a:buClr>
                <a:srgbClr val="0070C0"/>
              </a:buClr>
              <a:buSzPct val="80000"/>
              <a:buFont typeface="Wingdings" pitchFamily="2" charset="2"/>
              <a:buChar char="u"/>
            </a:pPr>
            <a:r>
              <a:rPr lang="en-US" sz="1800" dirty="0">
                <a:solidFill>
                  <a:schemeClr val="tx1"/>
                </a:solidFill>
              </a:rPr>
              <a:t>If we have a million medical records and we have to make sense of it, find the underlying structure, outliers or detect anomalies, we use clustering technique to divide data into broad clusters.</a:t>
            </a:r>
          </a:p>
          <a:p>
            <a:pPr marL="342900" indent="-342900" algn="l">
              <a:buClr>
                <a:srgbClr val="0070C0"/>
              </a:buClr>
              <a:buSzPct val="80000"/>
              <a:buFont typeface="Wingdings" pitchFamily="2" charset="2"/>
              <a:buChar char="u"/>
            </a:pPr>
            <a:r>
              <a:rPr lang="en-US" sz="1800" dirty="0">
                <a:solidFill>
                  <a:schemeClr val="tx1"/>
                </a:solidFill>
              </a:rPr>
              <a:t>Data sets are divided into training sets, testing sets, validation sets and so 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https://www.tutorialspoint.com/python_deep_learning/python_deep_basic_machine_learning.htm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56115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Basic Deep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Deep Learning</a:t>
            </a:r>
          </a:p>
          <a:p>
            <a:pPr marL="342900" indent="-342900" algn="l">
              <a:buClr>
                <a:srgbClr val="0070C0"/>
              </a:buClr>
              <a:buSzPct val="80000"/>
              <a:buFont typeface="Wingdings" pitchFamily="2" charset="2"/>
              <a:buChar char="u"/>
            </a:pPr>
            <a:r>
              <a:rPr lang="en-US" sz="1800" dirty="0">
                <a:solidFill>
                  <a:schemeClr val="tx1"/>
                </a:solidFill>
              </a:rPr>
              <a:t>A breakthrough in 2012 brought the concept of Deep Learning into prominence. </a:t>
            </a:r>
          </a:p>
          <a:p>
            <a:pPr marL="342900" indent="-342900" algn="l">
              <a:buClr>
                <a:srgbClr val="0070C0"/>
              </a:buClr>
              <a:buSzPct val="80000"/>
              <a:buFont typeface="Wingdings" pitchFamily="2" charset="2"/>
              <a:buChar char="u"/>
            </a:pPr>
            <a:r>
              <a:rPr lang="en-US" sz="1800" dirty="0">
                <a:solidFill>
                  <a:schemeClr val="tx1"/>
                </a:solidFill>
              </a:rPr>
              <a:t>An algorithm classified 1 million images into 1000 categories successfully using 2 GPUs and latest technologies like Big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https://www.tutorialspoint.com/python_deep_learning/python_deep_basic_machine_learning.htm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7499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4.1 Deep Learning vs. Machine Learning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01621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4.1 Deep Learning vs.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42484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Relating Deep Learning and Traditional Machine Learning</a:t>
            </a:r>
          </a:p>
          <a:p>
            <a:pPr marL="342900" indent="-342900" algn="l">
              <a:buClr>
                <a:srgbClr val="0070C0"/>
              </a:buClr>
              <a:buSzPct val="80000"/>
              <a:buFont typeface="Wingdings" pitchFamily="2" charset="2"/>
              <a:buChar char="u"/>
            </a:pPr>
            <a:r>
              <a:rPr lang="en-US" sz="1800" dirty="0">
                <a:solidFill>
                  <a:schemeClr val="tx1"/>
                </a:solidFill>
              </a:rPr>
              <a:t>One of the major challenges encountered in traditional machine learning models is a process called feature extraction. The programmer needs to be specific and tell the computer the features to be looked out for. These features will help in making decisions.</a:t>
            </a:r>
          </a:p>
          <a:p>
            <a:pPr marL="342900" indent="-342900" algn="l">
              <a:buClr>
                <a:srgbClr val="0070C0"/>
              </a:buClr>
              <a:buSzPct val="80000"/>
              <a:buFont typeface="Wingdings" pitchFamily="2" charset="2"/>
              <a:buChar char="u"/>
            </a:pPr>
            <a:r>
              <a:rPr lang="en-US" sz="1800" dirty="0">
                <a:solidFill>
                  <a:schemeClr val="tx1"/>
                </a:solidFill>
              </a:rPr>
              <a:t>Entering raw data into the algorithm rarely works, so feature extraction is a critical part of the traditional machine learning workflow.</a:t>
            </a:r>
          </a:p>
          <a:p>
            <a:pPr marL="342900" indent="-342900" algn="l">
              <a:buClr>
                <a:srgbClr val="0070C0"/>
              </a:buClr>
              <a:buSzPct val="80000"/>
              <a:buFont typeface="Wingdings" pitchFamily="2" charset="2"/>
              <a:buChar char="u"/>
            </a:pPr>
            <a:r>
              <a:rPr lang="en-US" sz="1800" dirty="0">
                <a:solidFill>
                  <a:schemeClr val="tx1"/>
                </a:solidFill>
              </a:rPr>
              <a:t>This places a huge responsibility on the programmer, and the algorithm's efficiency relies heavily on how inventive the programmer is. For complex problems such as object recognition or handwriting recognition, this is a huge issue.</a:t>
            </a:r>
          </a:p>
          <a:p>
            <a:pPr marL="342900" indent="-342900" algn="l">
              <a:buClr>
                <a:srgbClr val="0070C0"/>
              </a:buClr>
              <a:buSzPct val="80000"/>
              <a:buFont typeface="Wingdings" pitchFamily="2" charset="2"/>
              <a:buChar char="u"/>
            </a:pPr>
            <a:r>
              <a:rPr lang="en-US" sz="1800" dirty="0">
                <a:solidFill>
                  <a:schemeClr val="tx1"/>
                </a:solidFill>
              </a:rPr>
              <a:t>Deep learning, with the ability to learn multiple layers of representation, is one of the few methods that has help us with automatic feature extraction. The lower layers can be assumed to be performing automatic feature extraction, requiring little or no guidance from the programmer.</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https://www.tutorialspoint.com/python_deep_learning/python_deep_basic_machine_learning.htm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58572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649</Words>
  <Application>Microsoft Office PowerPoint</Application>
  <PresentationFormat>On-screen Show (4:3)</PresentationFormat>
  <Paragraphs>63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佈景主題</vt:lpstr>
      <vt:lpstr>4 Basic Deep Learning</vt:lpstr>
      <vt:lpstr>4 Basic Deep Learning</vt:lpstr>
      <vt:lpstr>4 Basic Deep Learning</vt:lpstr>
      <vt:lpstr>4 Basic Deep Learning</vt:lpstr>
      <vt:lpstr>4 Basic Deep Learning</vt:lpstr>
      <vt:lpstr>4.1 Deep Learning vs. Machine Learning</vt:lpstr>
      <vt:lpstr>4.1 Deep Learning vs. Machine Learning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362</cp:revision>
  <dcterms:created xsi:type="dcterms:W3CDTF">2018-09-28T16:40:41Z</dcterms:created>
  <dcterms:modified xsi:type="dcterms:W3CDTF">2020-05-02T04:27:41Z</dcterms:modified>
</cp:coreProperties>
</file>