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69" r:id="rId4"/>
    <p:sldId id="268" r:id="rId5"/>
    <p:sldId id="270" r:id="rId6"/>
    <p:sldId id="271" r:id="rId7"/>
    <p:sldId id="272" r:id="rId8"/>
    <p:sldId id="273" r:id="rId9"/>
    <p:sldId id="259"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9" d="100"/>
          <a:sy n="89" d="100"/>
        </p:scale>
        <p:origin x="582"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utorialspoint.com/python_deep_learning/python_deep_learning_artificial_neural_networks.htm" TargetMode="External"/><Relationship Id="rId2" Type="http://schemas.openxmlformats.org/officeDocument/2006/relationships/hyperlink" Target="https://en.wikipedia.org/wiki/Artificial_neural_network"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tutorialspoint.com/python_deep_learning/python_deep_learning_artificial_neural_networks.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tutorialspoint.com/python_deep_learning/python_deep_learning_artificial_neural_networks.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tutorialspoint.com/python_deep_learning/python_deep_learning_artificial_neural_networks.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artificial_neural_networks.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artificial_neural_networks.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python_deep_learning/python_deep_learning_artificial_neural_networks.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5 Artificial Neural Network</a:t>
            </a:r>
            <a:endParaRPr lang="zh-TW" altLang="en-US"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Artificial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8472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Artificial Neural Network</a:t>
            </a:r>
          </a:p>
          <a:p>
            <a:pPr marL="342900" indent="-342900" algn="l">
              <a:buClr>
                <a:srgbClr val="0070C0"/>
              </a:buClr>
              <a:buSzPct val="80000"/>
              <a:buFont typeface="Wingdings" pitchFamily="2" charset="2"/>
              <a:buChar char="u"/>
            </a:pPr>
            <a:r>
              <a:rPr lang="en-US" sz="1800" dirty="0">
                <a:solidFill>
                  <a:schemeClr val="tx1"/>
                </a:solidFill>
              </a:rPr>
              <a:t>The Artificial Neural Network, or just neural network for short, is not a new idea.</a:t>
            </a:r>
          </a:p>
          <a:p>
            <a:pPr marL="342900" indent="-342900" algn="l">
              <a:buClr>
                <a:srgbClr val="0070C0"/>
              </a:buClr>
              <a:buSzPct val="80000"/>
              <a:buFont typeface="Wingdings" pitchFamily="2" charset="2"/>
              <a:buChar char="u"/>
            </a:pPr>
            <a:r>
              <a:rPr lang="en-US" sz="1800" dirty="0">
                <a:solidFill>
                  <a:schemeClr val="tx1"/>
                </a:solidFill>
              </a:rPr>
              <a:t>Artificial Neural Network was started in 1943 by Warren McCulloch and Walter Pitts (</a:t>
            </a:r>
            <a:r>
              <a:rPr lang="en-US" sz="1800" dirty="0">
                <a:hlinkClick r:id="rId2"/>
              </a:rPr>
              <a:t>https://en.wikipedia.org/wiki/Artificial_neural_network</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A neural network mimics a neuron, which has dendrites, a nucleus, axon, and terminal axon.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3"/>
              </a:rPr>
              <a:t>https://www.tutorialspoint.com/python_deep_learning/python_deep_learning_artificial_neural_networks.htm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7" name="Picture 2" descr="Terminal Axon">
            <a:extLst>
              <a:ext uri="{FF2B5EF4-FFF2-40B4-BE49-F238E27FC236}">
                <a16:creationId xmlns:a16="http://schemas.microsoft.com/office/drawing/2014/main" id="{6198F9B7-A7FD-4FFD-8F6F-2B101EA588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3260005"/>
            <a:ext cx="3810000" cy="208597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Artificial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13681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Artificial Neural Network</a:t>
            </a:r>
          </a:p>
          <a:p>
            <a:pPr marL="342900" indent="-342900" algn="l">
              <a:buClr>
                <a:srgbClr val="0070C0"/>
              </a:buClr>
              <a:buSzPct val="80000"/>
              <a:buFont typeface="Wingdings" pitchFamily="2" charset="2"/>
              <a:buChar char="u"/>
            </a:pPr>
            <a:r>
              <a:rPr lang="en-US" sz="1800" dirty="0">
                <a:solidFill>
                  <a:schemeClr val="tx1"/>
                </a:solidFill>
              </a:rPr>
              <a:t>For a network, we need two neurons. </a:t>
            </a:r>
          </a:p>
          <a:p>
            <a:pPr marL="342900" indent="-342900" algn="l">
              <a:buClr>
                <a:srgbClr val="0070C0"/>
              </a:buClr>
              <a:buSzPct val="80000"/>
              <a:buFont typeface="Wingdings" pitchFamily="2" charset="2"/>
              <a:buChar char="u"/>
            </a:pPr>
            <a:r>
              <a:rPr lang="en-US" sz="1800" dirty="0">
                <a:solidFill>
                  <a:schemeClr val="tx1"/>
                </a:solidFill>
              </a:rPr>
              <a:t>These neurons transfer information via synapse between the dendrites of one and the terminal axon of another.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https://www.tutorialspoint.com/python_deep_learning/python_deep_learning_artificial_neural_networks.htm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2050" name="Picture 2" descr="Neurons Transfer Information">
            <a:extLst>
              <a:ext uri="{FF2B5EF4-FFF2-40B4-BE49-F238E27FC236}">
                <a16:creationId xmlns:a16="http://schemas.microsoft.com/office/drawing/2014/main" id="{71CDDA16-37C0-487D-B424-8687C2F1E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2843212"/>
            <a:ext cx="3562350" cy="1171575"/>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198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Artificial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920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Artificial Neural Network</a:t>
            </a:r>
          </a:p>
          <a:p>
            <a:pPr marL="342900" indent="-342900" algn="l">
              <a:buClr>
                <a:srgbClr val="0070C0"/>
              </a:buClr>
              <a:buSzPct val="80000"/>
              <a:buFont typeface="Wingdings" pitchFamily="2" charset="2"/>
              <a:buChar char="u"/>
            </a:pPr>
            <a:r>
              <a:rPr lang="en-US" sz="1800" dirty="0">
                <a:solidFill>
                  <a:schemeClr val="tx1"/>
                </a:solidFill>
              </a:rPr>
              <a:t>An artificial neuron Model is as follow: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https://www.tutorialspoint.com/python_deep_learning/python_deep_learning_artificial_neural_networks.htm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3074" name="Picture 2" descr="Probable Model">
            <a:extLst>
              <a:ext uri="{FF2B5EF4-FFF2-40B4-BE49-F238E27FC236}">
                <a16:creationId xmlns:a16="http://schemas.microsoft.com/office/drawing/2014/main" id="{ACAACB14-B1CB-4A58-9C8C-BE63EC186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216227"/>
            <a:ext cx="4600575" cy="21526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68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Artificial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79208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Artificial Neural Network</a:t>
            </a:r>
          </a:p>
          <a:p>
            <a:pPr marL="342900" indent="-342900" algn="l">
              <a:buClr>
                <a:srgbClr val="0070C0"/>
              </a:buClr>
              <a:buSzPct val="80000"/>
              <a:buFont typeface="Wingdings" pitchFamily="2" charset="2"/>
              <a:buChar char="u"/>
            </a:pPr>
            <a:r>
              <a:rPr lang="en-US" sz="1800" dirty="0">
                <a:solidFill>
                  <a:schemeClr val="tx1"/>
                </a:solidFill>
              </a:rPr>
              <a:t>A neural network  looks as follow:</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https://www.tutorialspoint.com/python_deep_learning/python_deep_learning_artificial_neural_networks.htm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4098" name="Picture 2" descr="Neural Network">
            <a:extLst>
              <a:ext uri="{FF2B5EF4-FFF2-40B4-BE49-F238E27FC236}">
                <a16:creationId xmlns:a16="http://schemas.microsoft.com/office/drawing/2014/main" id="{291C69E2-1FEB-4002-A066-446FAD20F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8150" y="2304183"/>
            <a:ext cx="4610100" cy="21526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9" name="副標題 2">
            <a:extLst>
              <a:ext uri="{FF2B5EF4-FFF2-40B4-BE49-F238E27FC236}">
                <a16:creationId xmlns:a16="http://schemas.microsoft.com/office/drawing/2014/main" id="{32CA7364-45BB-4CB0-BA42-547BD4DC6085}"/>
              </a:ext>
            </a:extLst>
          </p:cNvPr>
          <p:cNvSpPr txBox="1">
            <a:spLocks/>
          </p:cNvSpPr>
          <p:nvPr/>
        </p:nvSpPr>
        <p:spPr>
          <a:xfrm>
            <a:off x="467544" y="2227527"/>
            <a:ext cx="3600400" cy="336171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The circles are neurons or nodes, with their functions on the data and the lines/edges connecting them are the weights/ information being passed along.</a:t>
            </a:r>
          </a:p>
          <a:p>
            <a:pPr marL="342900" indent="-342900" algn="l">
              <a:buClr>
                <a:srgbClr val="0070C0"/>
              </a:buClr>
              <a:buSzPct val="80000"/>
              <a:buFont typeface="Wingdings" pitchFamily="2" charset="2"/>
              <a:buChar char="u"/>
            </a:pPr>
            <a:r>
              <a:rPr lang="en-US" sz="1800" dirty="0">
                <a:solidFill>
                  <a:schemeClr val="tx1"/>
                </a:solidFill>
              </a:rPr>
              <a:t>Each column is a layer. </a:t>
            </a:r>
          </a:p>
          <a:p>
            <a:pPr marL="342900" indent="-342900" algn="l">
              <a:buClr>
                <a:srgbClr val="0070C0"/>
              </a:buClr>
              <a:buSzPct val="80000"/>
              <a:buFont typeface="Wingdings" pitchFamily="2" charset="2"/>
              <a:buChar char="u"/>
            </a:pPr>
            <a:r>
              <a:rPr lang="en-US" sz="1800" dirty="0">
                <a:solidFill>
                  <a:schemeClr val="tx1"/>
                </a:solidFill>
              </a:rPr>
              <a:t>The first layer of your data is the input layer. </a:t>
            </a:r>
          </a:p>
          <a:p>
            <a:pPr marL="342900" indent="-342900" algn="l">
              <a:buClr>
                <a:srgbClr val="0070C0"/>
              </a:buClr>
              <a:buSzPct val="80000"/>
              <a:buFont typeface="Wingdings" pitchFamily="2" charset="2"/>
              <a:buChar char="u"/>
            </a:pPr>
            <a:r>
              <a:rPr lang="en-US" sz="1800" dirty="0">
                <a:solidFill>
                  <a:schemeClr val="tx1"/>
                </a:solidFill>
              </a:rPr>
              <a:t>Then, all the layers between the input layer and the output layer are the hidden layers.</a:t>
            </a:r>
          </a:p>
        </p:txBody>
      </p:sp>
    </p:spTree>
    <p:extLst>
      <p:ext uri="{BB962C8B-B14F-4D97-AF65-F5344CB8AC3E}">
        <p14:creationId xmlns:p14="http://schemas.microsoft.com/office/powerpoint/2010/main" val="2791656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Artificial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381642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Artificial Neural Network</a:t>
            </a:r>
          </a:p>
          <a:p>
            <a:pPr marL="342900" indent="-342900" algn="l">
              <a:buClr>
                <a:srgbClr val="0070C0"/>
              </a:buClr>
              <a:buSzPct val="80000"/>
              <a:buFont typeface="Wingdings" pitchFamily="2" charset="2"/>
              <a:buChar char="u"/>
            </a:pPr>
            <a:r>
              <a:rPr lang="en-US" sz="1800" dirty="0">
                <a:solidFill>
                  <a:schemeClr val="tx1"/>
                </a:solidFill>
              </a:rPr>
              <a:t>If you have one or a few hidden layers, then you have a shallow neural network. </a:t>
            </a:r>
          </a:p>
          <a:p>
            <a:pPr marL="342900" indent="-342900" algn="l">
              <a:buClr>
                <a:srgbClr val="0070C0"/>
              </a:buClr>
              <a:buSzPct val="80000"/>
              <a:buFont typeface="Wingdings" pitchFamily="2" charset="2"/>
              <a:buChar char="u"/>
            </a:pPr>
            <a:r>
              <a:rPr lang="en-US" sz="1800" dirty="0">
                <a:solidFill>
                  <a:schemeClr val="tx1"/>
                </a:solidFill>
              </a:rPr>
              <a:t>If you have many hidden layers, then you have a deep neural network.</a:t>
            </a:r>
          </a:p>
          <a:p>
            <a:pPr marL="342900" indent="-342900" algn="l">
              <a:buClr>
                <a:srgbClr val="0070C0"/>
              </a:buClr>
              <a:buSzPct val="80000"/>
              <a:buFont typeface="Wingdings" pitchFamily="2" charset="2"/>
              <a:buChar char="u"/>
            </a:pPr>
            <a:r>
              <a:rPr lang="en-US" sz="1800" dirty="0">
                <a:solidFill>
                  <a:schemeClr val="tx1"/>
                </a:solidFill>
              </a:rPr>
              <a:t>In this model, you have input data, you weight it, and pass it through the function in the neuron that is called threshold function or activation function.</a:t>
            </a:r>
          </a:p>
          <a:p>
            <a:pPr marL="342900" indent="-342900" algn="l">
              <a:buClr>
                <a:srgbClr val="0070C0"/>
              </a:buClr>
              <a:buSzPct val="80000"/>
              <a:buFont typeface="Wingdings" pitchFamily="2" charset="2"/>
              <a:buChar char="u"/>
            </a:pPr>
            <a:r>
              <a:rPr lang="en-US" sz="1800" dirty="0">
                <a:solidFill>
                  <a:schemeClr val="tx1"/>
                </a:solidFill>
              </a:rPr>
              <a:t>Basically, it is the sum of all of the values after comparing it with a certain value. </a:t>
            </a:r>
          </a:p>
          <a:p>
            <a:pPr marL="342900" indent="-342900" algn="l">
              <a:buClr>
                <a:srgbClr val="0070C0"/>
              </a:buClr>
              <a:buSzPct val="80000"/>
              <a:buFont typeface="Wingdings" pitchFamily="2" charset="2"/>
              <a:buChar char="u"/>
            </a:pPr>
            <a:r>
              <a:rPr lang="en-US" sz="1800" dirty="0">
                <a:solidFill>
                  <a:schemeClr val="tx1"/>
                </a:solidFill>
              </a:rPr>
              <a:t>If you fire a signal, then the result is (1) out, or nothing is fired out, then (0). </a:t>
            </a:r>
          </a:p>
          <a:p>
            <a:pPr marL="342900" indent="-342900" algn="l">
              <a:buClr>
                <a:srgbClr val="0070C0"/>
              </a:buClr>
              <a:buSzPct val="80000"/>
              <a:buFont typeface="Wingdings" pitchFamily="2" charset="2"/>
              <a:buChar char="u"/>
            </a:pPr>
            <a:r>
              <a:rPr lang="en-US" sz="1800" dirty="0">
                <a:solidFill>
                  <a:schemeClr val="tx1"/>
                </a:solidFill>
              </a:rPr>
              <a:t>That is then weighted and passed along to the next neuron, and the same sort of function is run.</a:t>
            </a:r>
          </a:p>
          <a:p>
            <a:pPr marL="342900" indent="-342900" algn="l">
              <a:buClr>
                <a:srgbClr val="0070C0"/>
              </a:buClr>
              <a:buSzPct val="80000"/>
              <a:buFont typeface="Wingdings" pitchFamily="2" charset="2"/>
              <a:buChar char="u"/>
            </a:pPr>
            <a:r>
              <a:rPr lang="en-US" sz="1800" dirty="0">
                <a:solidFill>
                  <a:schemeClr val="tx1"/>
                </a:solidFill>
              </a:rPr>
              <a:t>We can have a sigmoid (s-shape) function as the activation function.</a:t>
            </a:r>
          </a:p>
          <a:p>
            <a:pPr marL="342900" indent="-342900" algn="l">
              <a:buClr>
                <a:srgbClr val="0070C0"/>
              </a:buClr>
              <a:buSzPct val="80000"/>
              <a:buFont typeface="Wingdings" pitchFamily="2" charset="2"/>
              <a:buChar char="u"/>
            </a:pPr>
            <a:r>
              <a:rPr lang="en-US" sz="1800" dirty="0">
                <a:solidFill>
                  <a:schemeClr val="tx1"/>
                </a:solidFill>
              </a:rPr>
              <a:t>As for the weights, they are just random to start, and they are unique per input into the node/neuron.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https://www.tutorialspoint.com/python_deep_learning/python_deep_learning_artificial_neural_networks.htm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1117916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Artificial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3204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Artificial Neural Network</a:t>
            </a:r>
          </a:p>
          <a:p>
            <a:pPr marL="342900" indent="-342900" algn="l">
              <a:buClr>
                <a:srgbClr val="0070C0"/>
              </a:buClr>
              <a:buSzPct val="80000"/>
              <a:buFont typeface="Wingdings" pitchFamily="2" charset="2"/>
              <a:buChar char="u"/>
            </a:pPr>
            <a:r>
              <a:rPr lang="en-US" sz="1800" dirty="0">
                <a:solidFill>
                  <a:schemeClr val="tx1"/>
                </a:solidFill>
              </a:rPr>
              <a:t>In a typical "feed forward", the most basic type of neural network, you have your information pass straight through the network you created, and you compare the output to what you hoped the output would have been using your sample data.</a:t>
            </a:r>
          </a:p>
          <a:p>
            <a:pPr marL="342900" indent="-342900" algn="l">
              <a:buClr>
                <a:srgbClr val="0070C0"/>
              </a:buClr>
              <a:buSzPct val="80000"/>
              <a:buFont typeface="Wingdings" pitchFamily="2" charset="2"/>
              <a:buChar char="u"/>
            </a:pPr>
            <a:r>
              <a:rPr lang="en-US" sz="1800" dirty="0">
                <a:solidFill>
                  <a:schemeClr val="tx1"/>
                </a:solidFill>
              </a:rPr>
              <a:t>From here, you need to adjust the weights to help you get your output to match your desired output.</a:t>
            </a:r>
          </a:p>
          <a:p>
            <a:pPr marL="342900" indent="-342900" algn="l">
              <a:buClr>
                <a:srgbClr val="0070C0"/>
              </a:buClr>
              <a:buSzPct val="80000"/>
              <a:buFont typeface="Wingdings" pitchFamily="2" charset="2"/>
              <a:buChar char="u"/>
            </a:pPr>
            <a:r>
              <a:rPr lang="en-US" sz="1800" dirty="0">
                <a:solidFill>
                  <a:schemeClr val="tx1"/>
                </a:solidFill>
              </a:rPr>
              <a:t>The act of sending data straight through a neural network is called a </a:t>
            </a:r>
            <a:r>
              <a:rPr lang="en-US" sz="1800" b="1" dirty="0">
                <a:solidFill>
                  <a:schemeClr val="tx1"/>
                </a:solidFill>
              </a:rPr>
              <a:t>feed forward neural network.</a:t>
            </a:r>
          </a:p>
          <a:p>
            <a:pPr marL="342900" indent="-342900" algn="l">
              <a:buClr>
                <a:srgbClr val="0070C0"/>
              </a:buClr>
              <a:buSzPct val="80000"/>
              <a:buFont typeface="Wingdings" pitchFamily="2" charset="2"/>
              <a:buChar char="u"/>
            </a:pPr>
            <a:r>
              <a:rPr lang="en-US" sz="1800" dirty="0">
                <a:solidFill>
                  <a:schemeClr val="tx1"/>
                </a:solidFill>
              </a:rPr>
              <a:t>Our data goes from input, to the layers, in order, then to the output.</a:t>
            </a:r>
          </a:p>
          <a:p>
            <a:pPr marL="342900" indent="-342900" algn="l">
              <a:buClr>
                <a:srgbClr val="0070C0"/>
              </a:buClr>
              <a:buSzPct val="80000"/>
              <a:buFont typeface="Wingdings" pitchFamily="2" charset="2"/>
              <a:buChar char="u"/>
            </a:pPr>
            <a:r>
              <a:rPr lang="en-US" sz="1800" dirty="0">
                <a:solidFill>
                  <a:schemeClr val="tx1"/>
                </a:solidFill>
              </a:rPr>
              <a:t>When we go backwards and begin adjusting weights to minimize loss/cost, this is called </a:t>
            </a:r>
            <a:r>
              <a:rPr lang="en-US" sz="1800" b="1" dirty="0">
                <a:solidFill>
                  <a:schemeClr val="tx1"/>
                </a:solidFill>
              </a:rPr>
              <a:t>back propagation.</a:t>
            </a:r>
          </a:p>
          <a:p>
            <a:pPr marL="342900" indent="-342900" algn="l">
              <a:buClr>
                <a:srgbClr val="0070C0"/>
              </a:buClr>
              <a:buSzPct val="80000"/>
              <a:buFont typeface="Wingdings" pitchFamily="2" charset="2"/>
              <a:buChar char="u"/>
            </a:pPr>
            <a:r>
              <a:rPr lang="en-US" sz="1800" dirty="0">
                <a:solidFill>
                  <a:schemeClr val="tx1"/>
                </a:solidFill>
              </a:rPr>
              <a:t>The neural network is an </a:t>
            </a:r>
            <a:r>
              <a:rPr lang="en-US" sz="1800" b="1" dirty="0">
                <a:solidFill>
                  <a:schemeClr val="tx1"/>
                </a:solidFill>
              </a:rPr>
              <a:t>optimization problem.</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With the neural network, in real practice, we have to deal with hundreds of thousands of variables, or millions, or more.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https://www.tutorialspoint.com/python_deep_learning/python_deep_learning_artificial_neural_networks.htm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4101306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Artificial Neural Network</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40324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Artificial Neural Network</a:t>
            </a:r>
          </a:p>
          <a:p>
            <a:pPr marL="342900" indent="-342900" algn="l">
              <a:buClr>
                <a:srgbClr val="0070C0"/>
              </a:buClr>
              <a:buSzPct val="80000"/>
              <a:buFont typeface="Wingdings" pitchFamily="2" charset="2"/>
              <a:buChar char="u"/>
            </a:pPr>
            <a:r>
              <a:rPr lang="en-US" sz="1800" dirty="0">
                <a:solidFill>
                  <a:schemeClr val="tx1"/>
                </a:solidFill>
              </a:rPr>
              <a:t>The first solution was to use stochastic gradient descent as optimization method. </a:t>
            </a:r>
          </a:p>
          <a:p>
            <a:pPr marL="342900" indent="-342900" algn="l">
              <a:buClr>
                <a:srgbClr val="0070C0"/>
              </a:buClr>
              <a:buSzPct val="80000"/>
              <a:buFont typeface="Wingdings" pitchFamily="2" charset="2"/>
              <a:buChar char="u"/>
            </a:pPr>
            <a:r>
              <a:rPr lang="en-US" sz="1800" dirty="0">
                <a:solidFill>
                  <a:schemeClr val="tx1"/>
                </a:solidFill>
              </a:rPr>
              <a:t>Now, there are options like </a:t>
            </a:r>
            <a:r>
              <a:rPr lang="en-US" sz="1800" dirty="0" err="1">
                <a:solidFill>
                  <a:schemeClr val="tx1"/>
                </a:solidFill>
              </a:rPr>
              <a:t>AdaGrad</a:t>
            </a:r>
            <a:r>
              <a:rPr lang="en-US" sz="1800" dirty="0">
                <a:solidFill>
                  <a:schemeClr val="tx1"/>
                </a:solidFill>
              </a:rPr>
              <a:t>, Adam Optimizer and so on. </a:t>
            </a:r>
          </a:p>
          <a:p>
            <a:pPr marL="342900" indent="-342900" algn="l">
              <a:buClr>
                <a:srgbClr val="0070C0"/>
              </a:buClr>
              <a:buSzPct val="80000"/>
              <a:buFont typeface="Wingdings" pitchFamily="2" charset="2"/>
              <a:buChar char="u"/>
            </a:pPr>
            <a:r>
              <a:rPr lang="en-US" sz="1800" dirty="0">
                <a:solidFill>
                  <a:schemeClr val="tx1"/>
                </a:solidFill>
              </a:rPr>
              <a:t>Either way, this is a massive computational operation. </a:t>
            </a:r>
          </a:p>
          <a:p>
            <a:pPr marL="342900" indent="-342900" algn="l">
              <a:buClr>
                <a:srgbClr val="0070C0"/>
              </a:buClr>
              <a:buSzPct val="80000"/>
              <a:buFont typeface="Wingdings" pitchFamily="2" charset="2"/>
              <a:buChar char="u"/>
            </a:pPr>
            <a:r>
              <a:rPr lang="en-US" sz="1800" dirty="0">
                <a:solidFill>
                  <a:schemeClr val="tx1"/>
                </a:solidFill>
              </a:rPr>
              <a:t>That is why Neural Networks were mostly left on the shelf for over half a century. </a:t>
            </a:r>
          </a:p>
          <a:p>
            <a:pPr marL="342900" indent="-342900" algn="l">
              <a:buClr>
                <a:srgbClr val="0070C0"/>
              </a:buClr>
              <a:buSzPct val="80000"/>
              <a:buFont typeface="Wingdings" pitchFamily="2" charset="2"/>
              <a:buChar char="u"/>
            </a:pPr>
            <a:r>
              <a:rPr lang="en-US" sz="1800" dirty="0">
                <a:solidFill>
                  <a:schemeClr val="tx1"/>
                </a:solidFill>
              </a:rPr>
              <a:t>It was only very recently that we even had the power and architecture in our machines to even consider doing these operations, and the properly sized datasets to match.</a:t>
            </a:r>
          </a:p>
          <a:p>
            <a:pPr marL="342900" indent="-342900" algn="l">
              <a:buClr>
                <a:srgbClr val="0070C0"/>
              </a:buClr>
              <a:buSzPct val="80000"/>
              <a:buFont typeface="Wingdings" pitchFamily="2" charset="2"/>
              <a:buChar char="u"/>
            </a:pPr>
            <a:r>
              <a:rPr lang="en-US" sz="1800" dirty="0">
                <a:solidFill>
                  <a:schemeClr val="tx1"/>
                </a:solidFill>
              </a:rPr>
              <a:t>For simple classification tasks, the neural network is relatively close in performance to other simple algorithms like K Nearest Neighbors. </a:t>
            </a:r>
          </a:p>
          <a:p>
            <a:pPr marL="342900" indent="-342900" algn="l">
              <a:buClr>
                <a:srgbClr val="0070C0"/>
              </a:buClr>
              <a:buSzPct val="80000"/>
              <a:buFont typeface="Wingdings" pitchFamily="2" charset="2"/>
              <a:buChar char="u"/>
            </a:pPr>
            <a:r>
              <a:rPr lang="en-US" sz="1800" dirty="0">
                <a:solidFill>
                  <a:schemeClr val="tx1"/>
                </a:solidFill>
              </a:rPr>
              <a:t>The real utility of neural networks is realized when we have much larger data, and much more complex questions, both of which outperform other machine learning models.</a:t>
            </a:r>
          </a:p>
          <a:p>
            <a:pPr marL="342900" indent="-342900" algn="l">
              <a:buClr>
                <a:srgbClr val="0070C0"/>
              </a:buClr>
              <a:buSzPct val="80000"/>
              <a:buFont typeface="Wingdings" pitchFamily="2" charset="2"/>
              <a:buChar char="u"/>
            </a:pP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pPr lvl="0">
              <a:spcBef>
                <a:spcPct val="0"/>
              </a:spcBef>
            </a:pPr>
            <a:r>
              <a:rPr lang="en-US" sz="1600" dirty="0">
                <a:hlinkClick r:id="rId2"/>
              </a:rPr>
              <a:t>https://www.tutorialspoint.com/python_deep_learning/python_deep_learning_artificial_neural_networks.htm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1588765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2020/5/2</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901</TotalTime>
  <Words>902</Words>
  <Application>Microsoft Office PowerPoint</Application>
  <PresentationFormat>On-screen Show (4:3)</PresentationFormat>
  <Paragraphs>75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佈景主題</vt:lpstr>
      <vt:lpstr>5 Artificial Neural Network</vt:lpstr>
      <vt:lpstr>5 Artificial Neural Network</vt:lpstr>
      <vt:lpstr>5 Artificial Neural Network</vt:lpstr>
      <vt:lpstr>5 Artificial Neural Network</vt:lpstr>
      <vt:lpstr>5 Artificial Neural Network</vt:lpstr>
      <vt:lpstr>5 Artificial Neural Network</vt:lpstr>
      <vt:lpstr>5 Artificial Neural Network</vt:lpstr>
      <vt:lpstr>5 Artificial Neural Network</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380</cp:revision>
  <dcterms:created xsi:type="dcterms:W3CDTF">2018-09-28T16:40:41Z</dcterms:created>
  <dcterms:modified xsi:type="dcterms:W3CDTF">2020-05-03T01:22:33Z</dcterms:modified>
</cp:coreProperties>
</file>