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62" r:id="rId4"/>
    <p:sldId id="263" r:id="rId5"/>
    <p:sldId id="261" r:id="rId6"/>
    <p:sldId id="264" r:id="rId7"/>
    <p:sldId id="265" r:id="rId8"/>
    <p:sldId id="259"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9" d="100"/>
          <a:sy n="89" d="100"/>
        </p:scale>
        <p:origin x="58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libraries_and_frameworks.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libraries_and_framework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libraries_and_framework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libraries_and_framework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libraries_and_framework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libraries_and_framework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11 Libraries and Frameworks</a:t>
            </a:r>
            <a:endParaRPr lang="zh-TW" altLang="en-US"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Libraries and Frameworks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Deep Learning Libraries and Frameworks </a:t>
            </a:r>
          </a:p>
          <a:p>
            <a:pPr marL="342900" indent="-342900" algn="l">
              <a:buClr>
                <a:srgbClr val="0070C0"/>
              </a:buClr>
              <a:buSzPct val="80000"/>
              <a:buFont typeface="Wingdings" pitchFamily="2" charset="2"/>
              <a:buChar char="u"/>
            </a:pPr>
            <a:r>
              <a:rPr lang="en-US" sz="1800" dirty="0">
                <a:solidFill>
                  <a:schemeClr val="tx1"/>
                </a:solidFill>
              </a:rPr>
              <a:t>Deep Learning has the following libraries and frameworks.</a:t>
            </a:r>
          </a:p>
          <a:p>
            <a:pPr marL="342900" indent="-342900" algn="l">
              <a:buClr>
                <a:srgbClr val="0070C0"/>
              </a:buClr>
              <a:buSzPct val="80000"/>
              <a:buFont typeface="Wingdings" pitchFamily="2" charset="2"/>
              <a:buChar char="u"/>
            </a:pPr>
            <a:r>
              <a:rPr lang="en-US" sz="1800" dirty="0">
                <a:solidFill>
                  <a:schemeClr val="tx1"/>
                </a:solidFill>
              </a:rPr>
              <a:t>If we want to start coding a deep neural network, it is better we have an idea how different frameworks like Theano, TensorFlow, Keras, </a:t>
            </a:r>
            <a:r>
              <a:rPr lang="en-US" sz="1800" dirty="0" err="1">
                <a:solidFill>
                  <a:schemeClr val="tx1"/>
                </a:solidFill>
              </a:rPr>
              <a:t>PyTorch</a:t>
            </a:r>
            <a:r>
              <a:rPr lang="en-US" sz="1800" dirty="0">
                <a:solidFill>
                  <a:schemeClr val="tx1"/>
                </a:solidFill>
              </a:rPr>
              <a:t>, and </a:t>
            </a:r>
            <a:r>
              <a:rPr lang="en-US" sz="1800" dirty="0" err="1">
                <a:solidFill>
                  <a:schemeClr val="tx1"/>
                </a:solidFill>
              </a:rPr>
              <a:t>etcs</a:t>
            </a:r>
            <a:r>
              <a:rPr lang="en-US"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https://www.tutorialspoint.com/python_deep_learning/python_deep_learning_libraries_and_frameworks.htm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77885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Libraries and Frameworks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888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Theano Framework (1)</a:t>
            </a:r>
          </a:p>
          <a:p>
            <a:pPr marL="342900" indent="-342900" algn="l">
              <a:buClr>
                <a:srgbClr val="0070C0"/>
              </a:buClr>
              <a:buSzPct val="80000"/>
              <a:buFont typeface="Wingdings" pitchFamily="2" charset="2"/>
              <a:buChar char="u"/>
            </a:pPr>
            <a:r>
              <a:rPr lang="en-US" sz="1800" dirty="0">
                <a:solidFill>
                  <a:schemeClr val="tx1"/>
                </a:solidFill>
              </a:rPr>
              <a:t>Theano is python library which provides a set of functions for building deep nets that train quickly on our machine.</a:t>
            </a:r>
          </a:p>
          <a:p>
            <a:pPr marL="342900" indent="-342900" algn="l">
              <a:buClr>
                <a:srgbClr val="0070C0"/>
              </a:buClr>
              <a:buSzPct val="80000"/>
              <a:buFont typeface="Wingdings" pitchFamily="2" charset="2"/>
              <a:buChar char="u"/>
            </a:pPr>
            <a:r>
              <a:rPr lang="en-US" sz="1800" dirty="0">
                <a:solidFill>
                  <a:schemeClr val="tx1"/>
                </a:solidFill>
              </a:rPr>
              <a:t>Theano was developed at the University of Montreal, Canada under the leadership of </a:t>
            </a:r>
            <a:r>
              <a:rPr lang="en-US" sz="1800" dirty="0" err="1">
                <a:solidFill>
                  <a:schemeClr val="tx1"/>
                </a:solidFill>
              </a:rPr>
              <a:t>Yoshua</a:t>
            </a:r>
            <a:r>
              <a:rPr lang="en-US" sz="1800" dirty="0">
                <a:solidFill>
                  <a:schemeClr val="tx1"/>
                </a:solidFill>
              </a:rPr>
              <a:t> </a:t>
            </a:r>
            <a:r>
              <a:rPr lang="en-US" sz="1800" dirty="0" err="1">
                <a:solidFill>
                  <a:schemeClr val="tx1"/>
                </a:solidFill>
              </a:rPr>
              <a:t>Bengio</a:t>
            </a:r>
            <a:r>
              <a:rPr lang="en-US" sz="1800" dirty="0">
                <a:solidFill>
                  <a:schemeClr val="tx1"/>
                </a:solidFill>
              </a:rPr>
              <a:t> a deep net pioneer.</a:t>
            </a:r>
          </a:p>
          <a:p>
            <a:pPr marL="342900" indent="-342900" algn="l">
              <a:buClr>
                <a:srgbClr val="0070C0"/>
              </a:buClr>
              <a:buSzPct val="80000"/>
              <a:buFont typeface="Wingdings" pitchFamily="2" charset="2"/>
              <a:buChar char="u"/>
            </a:pPr>
            <a:r>
              <a:rPr lang="en-US" sz="1800" dirty="0">
                <a:solidFill>
                  <a:schemeClr val="tx1"/>
                </a:solidFill>
              </a:rPr>
              <a:t>Theano lets us define and evaluate mathematical expressions with vectors and matrices which are rectangular arrays of numbers.</a:t>
            </a:r>
          </a:p>
          <a:p>
            <a:pPr marL="342900" indent="-342900" algn="l">
              <a:buClr>
                <a:srgbClr val="0070C0"/>
              </a:buClr>
              <a:buSzPct val="80000"/>
              <a:buFont typeface="Wingdings" pitchFamily="2" charset="2"/>
              <a:buChar char="u"/>
            </a:pPr>
            <a:r>
              <a:rPr lang="en-US" sz="1800" dirty="0">
                <a:solidFill>
                  <a:schemeClr val="tx1"/>
                </a:solidFill>
              </a:rPr>
              <a:t>Technically speaking, both neural nets and input data can be represented as matrices and all standard net operations can be redefined as matrix operations. This is important since computers can carry out matrix operations very quickly.</a:t>
            </a:r>
          </a:p>
          <a:p>
            <a:pPr marL="342900" indent="-342900" algn="l">
              <a:buClr>
                <a:srgbClr val="0070C0"/>
              </a:buClr>
              <a:buSzPct val="80000"/>
              <a:buFont typeface="Wingdings" pitchFamily="2" charset="2"/>
              <a:buChar char="u"/>
            </a:pPr>
            <a:r>
              <a:rPr lang="en-US" sz="1800" dirty="0">
                <a:solidFill>
                  <a:schemeClr val="tx1"/>
                </a:solidFill>
              </a:rPr>
              <a:t>We can process multiple matrix values in parallel and if we build a neural net with this underlying structure, we can use a single machine with a GPU to train enormous nets in a reasonable time window.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https://www.tutorialspoint.com/python_deep_learning/python_deep_learning_libraries_and_frameworks.htm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753681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Libraries and Frameworks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2403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Theano Framework (2)</a:t>
            </a:r>
          </a:p>
          <a:p>
            <a:pPr marL="342900" indent="-342900" algn="l">
              <a:buClr>
                <a:srgbClr val="0070C0"/>
              </a:buClr>
              <a:buSzPct val="80000"/>
              <a:buFont typeface="Wingdings" pitchFamily="2" charset="2"/>
              <a:buChar char="u"/>
            </a:pPr>
            <a:r>
              <a:rPr lang="en-US" sz="1800" dirty="0">
                <a:solidFill>
                  <a:schemeClr val="tx1"/>
                </a:solidFill>
              </a:rPr>
              <a:t>However if we use Theano, we have to build the deep net from ground up. </a:t>
            </a:r>
          </a:p>
          <a:p>
            <a:pPr marL="342900" indent="-342900" algn="l">
              <a:buClr>
                <a:srgbClr val="0070C0"/>
              </a:buClr>
              <a:buSzPct val="80000"/>
              <a:buFont typeface="Wingdings" pitchFamily="2" charset="2"/>
              <a:buChar char="u"/>
            </a:pPr>
            <a:r>
              <a:rPr lang="en-US" sz="1800" dirty="0">
                <a:solidFill>
                  <a:schemeClr val="tx1"/>
                </a:solidFill>
              </a:rPr>
              <a:t>The library does not provide complete functionality for creating a specific type of deep net.</a:t>
            </a:r>
          </a:p>
          <a:p>
            <a:pPr marL="342900" indent="-342900" algn="l">
              <a:buClr>
                <a:srgbClr val="0070C0"/>
              </a:buClr>
              <a:buSzPct val="80000"/>
              <a:buFont typeface="Wingdings" pitchFamily="2" charset="2"/>
              <a:buChar char="u"/>
            </a:pPr>
            <a:r>
              <a:rPr lang="en-US" sz="1800" dirty="0">
                <a:solidFill>
                  <a:schemeClr val="tx1"/>
                </a:solidFill>
              </a:rPr>
              <a:t>Instead, we have to code every aspect of the deep net like the model, the layers, the activation, the training method and any special methods to stop overfitting.</a:t>
            </a:r>
          </a:p>
          <a:p>
            <a:pPr marL="342900" indent="-342900" algn="l">
              <a:buClr>
                <a:srgbClr val="0070C0"/>
              </a:buClr>
              <a:buSzPct val="80000"/>
              <a:buFont typeface="Wingdings" pitchFamily="2" charset="2"/>
              <a:buChar char="u"/>
            </a:pPr>
            <a:r>
              <a:rPr lang="en-US" sz="1800" dirty="0">
                <a:solidFill>
                  <a:schemeClr val="tx1"/>
                </a:solidFill>
              </a:rPr>
              <a:t>The good news however is that Theano allows the building our implementation over a top of vectorized functions providing us with a highly optimized solution.</a:t>
            </a:r>
          </a:p>
          <a:p>
            <a:pPr marL="342900" indent="-342900" algn="l">
              <a:buClr>
                <a:srgbClr val="0070C0"/>
              </a:buClr>
              <a:buSzPct val="80000"/>
              <a:buFont typeface="Wingdings" pitchFamily="2" charset="2"/>
              <a:buChar char="u"/>
            </a:pPr>
            <a:r>
              <a:rPr lang="en-US" sz="1800" dirty="0">
                <a:solidFill>
                  <a:schemeClr val="tx1"/>
                </a:solidFill>
              </a:rPr>
              <a:t>There are many other libraries that extend the functionality of Theano. </a:t>
            </a:r>
          </a:p>
          <a:p>
            <a:pPr marL="342900" indent="-342900" algn="l">
              <a:buClr>
                <a:srgbClr val="0070C0"/>
              </a:buClr>
              <a:buSzPct val="80000"/>
              <a:buFont typeface="Wingdings" pitchFamily="2" charset="2"/>
              <a:buChar char="u"/>
            </a:pPr>
            <a:r>
              <a:rPr lang="en-US" sz="1800" dirty="0">
                <a:solidFill>
                  <a:schemeClr val="tx1"/>
                </a:solidFill>
              </a:rPr>
              <a:t>TensorFlow and Keras can be used with Theano as backend.</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https://www.tutorialspoint.com/python_deep_learning/python_deep_learning_libraries_and_frameworks.htm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775749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Libraries and Frameworks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608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TensorFlow (1)</a:t>
            </a:r>
          </a:p>
          <a:p>
            <a:pPr marL="342900" indent="-342900" algn="l">
              <a:buClr>
                <a:srgbClr val="0070C0"/>
              </a:buClr>
              <a:buSzPct val="80000"/>
              <a:buFont typeface="Wingdings" pitchFamily="2" charset="2"/>
              <a:buChar char="u"/>
            </a:pPr>
            <a:r>
              <a:rPr lang="en-US" sz="1800" dirty="0">
                <a:solidFill>
                  <a:schemeClr val="tx1"/>
                </a:solidFill>
              </a:rPr>
              <a:t>Googles TensorFlow is a python library. </a:t>
            </a:r>
          </a:p>
          <a:p>
            <a:pPr marL="342900" indent="-342900" algn="l">
              <a:buClr>
                <a:srgbClr val="0070C0"/>
              </a:buClr>
              <a:buSzPct val="80000"/>
              <a:buFont typeface="Wingdings" pitchFamily="2" charset="2"/>
              <a:buChar char="u"/>
            </a:pPr>
            <a:r>
              <a:rPr lang="en-US" sz="1800" dirty="0">
                <a:solidFill>
                  <a:schemeClr val="tx1"/>
                </a:solidFill>
              </a:rPr>
              <a:t>This library is a great choice for building commercial grade deep learning applications.</a:t>
            </a:r>
          </a:p>
          <a:p>
            <a:pPr marL="342900" indent="-342900" algn="l">
              <a:buClr>
                <a:srgbClr val="0070C0"/>
              </a:buClr>
              <a:buSzPct val="80000"/>
              <a:buFont typeface="Wingdings" pitchFamily="2" charset="2"/>
              <a:buChar char="u"/>
            </a:pPr>
            <a:r>
              <a:rPr lang="en-US" sz="1800" dirty="0">
                <a:solidFill>
                  <a:schemeClr val="tx1"/>
                </a:solidFill>
              </a:rPr>
              <a:t>TensorFlow grew out of another library </a:t>
            </a:r>
            <a:r>
              <a:rPr lang="en-US" sz="1800" dirty="0" err="1">
                <a:solidFill>
                  <a:schemeClr val="tx1"/>
                </a:solidFill>
              </a:rPr>
              <a:t>DistBelief</a:t>
            </a:r>
            <a:r>
              <a:rPr lang="en-US" sz="1800" dirty="0">
                <a:solidFill>
                  <a:schemeClr val="tx1"/>
                </a:solidFill>
              </a:rPr>
              <a:t> V2 that was a part of Google Brain Project. </a:t>
            </a:r>
          </a:p>
          <a:p>
            <a:pPr marL="342900" indent="-342900" algn="l">
              <a:buClr>
                <a:srgbClr val="0070C0"/>
              </a:buClr>
              <a:buSzPct val="80000"/>
              <a:buFont typeface="Wingdings" pitchFamily="2" charset="2"/>
              <a:buChar char="u"/>
            </a:pPr>
            <a:r>
              <a:rPr lang="en-US" sz="1800" dirty="0">
                <a:solidFill>
                  <a:schemeClr val="tx1"/>
                </a:solidFill>
              </a:rPr>
              <a:t>This library aims to extend the portability of machine learning so that research models could be applied to commercial-grade applications.</a:t>
            </a:r>
          </a:p>
          <a:p>
            <a:pPr marL="342900" indent="-342900" algn="l">
              <a:buClr>
                <a:srgbClr val="0070C0"/>
              </a:buClr>
              <a:buSzPct val="80000"/>
              <a:buFont typeface="Wingdings" pitchFamily="2" charset="2"/>
              <a:buChar char="u"/>
            </a:pPr>
            <a:r>
              <a:rPr lang="en-US" sz="1800" dirty="0">
                <a:solidFill>
                  <a:schemeClr val="tx1"/>
                </a:solidFill>
              </a:rPr>
              <a:t>Much like the Theano library, TensorFlow is based on computational graphs where a node represents persistent data or math operation and edges represent the flow of data between nodes, which is a multidimensional array or tensor; hence the name TensorFlow</a:t>
            </a:r>
          </a:p>
          <a:p>
            <a:pPr marL="342900" indent="-342900" algn="l">
              <a:buClr>
                <a:srgbClr val="0070C0"/>
              </a:buClr>
              <a:buSzPct val="80000"/>
              <a:buFont typeface="Wingdings" pitchFamily="2" charset="2"/>
              <a:buChar char="u"/>
            </a:pPr>
            <a:r>
              <a:rPr lang="en-US" sz="1800" dirty="0">
                <a:solidFill>
                  <a:schemeClr val="tx1"/>
                </a:solidFill>
              </a:rPr>
              <a:t>The output from an operation or a set of operations is fed as input into the next.</a:t>
            </a:r>
          </a:p>
          <a:p>
            <a:pPr marL="342900" indent="-342900" algn="l">
              <a:buClr>
                <a:srgbClr val="0070C0"/>
              </a:buClr>
              <a:buSzPct val="80000"/>
              <a:buFont typeface="Wingdings" pitchFamily="2" charset="2"/>
              <a:buChar char="u"/>
            </a:pPr>
            <a:r>
              <a:rPr lang="en-US" sz="1800" dirty="0">
                <a:solidFill>
                  <a:schemeClr val="tx1"/>
                </a:solidFill>
              </a:rPr>
              <a:t>Even though TensorFlow was designed for neural networks, it works well for other nets where computation can be modelled as data flow graph.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https://www.tutorialspoint.com/python_deep_learning/python_deep_learning_libraries_and_frameworks.htm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676803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Libraries and Frameworks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2322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TensorFlow (2)</a:t>
            </a:r>
          </a:p>
          <a:p>
            <a:pPr marL="342900" indent="-342900" algn="l">
              <a:buClr>
                <a:srgbClr val="0070C0"/>
              </a:buClr>
              <a:buSzPct val="80000"/>
              <a:buFont typeface="Wingdings" pitchFamily="2" charset="2"/>
              <a:buChar char="u"/>
            </a:pPr>
            <a:r>
              <a:rPr lang="en-US" sz="1800" dirty="0">
                <a:solidFill>
                  <a:schemeClr val="tx1"/>
                </a:solidFill>
              </a:rPr>
              <a:t>TensorFlow also uses several features from Theano such as common and sub-expression elimination, auto differentiation, shared and symbolic variables.</a:t>
            </a:r>
          </a:p>
          <a:p>
            <a:pPr marL="342900" indent="-342900" algn="l">
              <a:buClr>
                <a:srgbClr val="0070C0"/>
              </a:buClr>
              <a:buSzPct val="80000"/>
              <a:buFont typeface="Wingdings" pitchFamily="2" charset="2"/>
              <a:buChar char="u"/>
            </a:pPr>
            <a:r>
              <a:rPr lang="en-US" sz="1800" dirty="0">
                <a:solidFill>
                  <a:schemeClr val="tx1"/>
                </a:solidFill>
              </a:rPr>
              <a:t>Different types of deep nets can be built using TensorFlow like convolutional nets, Autoencoders, RNTN, RNN, RBM, DBM/MLP and so on.</a:t>
            </a:r>
          </a:p>
          <a:p>
            <a:pPr marL="342900" indent="-342900" algn="l">
              <a:buClr>
                <a:srgbClr val="0070C0"/>
              </a:buClr>
              <a:buSzPct val="80000"/>
              <a:buFont typeface="Wingdings" pitchFamily="2" charset="2"/>
              <a:buChar char="u"/>
            </a:pPr>
            <a:r>
              <a:rPr lang="en-US" sz="1800" dirty="0">
                <a:solidFill>
                  <a:schemeClr val="tx1"/>
                </a:solidFill>
              </a:rPr>
              <a:t>However, there is no support for hyper parameter configuration in TensorFlow.</a:t>
            </a:r>
          </a:p>
          <a:p>
            <a:pPr marL="342900" indent="-342900" algn="l">
              <a:buClr>
                <a:srgbClr val="0070C0"/>
              </a:buClr>
              <a:buSzPct val="80000"/>
              <a:buFont typeface="Wingdings" pitchFamily="2" charset="2"/>
              <a:buChar char="u"/>
            </a:pPr>
            <a:r>
              <a:rPr lang="en-US" sz="1800" dirty="0">
                <a:solidFill>
                  <a:schemeClr val="tx1"/>
                </a:solidFill>
              </a:rPr>
              <a:t>For this functionality, we can use Keras.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https://www.tutorialspoint.com/python_deep_learning/python_deep_learning_libraries_and_frameworks.htm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491041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Libraries and Frameworks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0324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Keras</a:t>
            </a:r>
          </a:p>
          <a:p>
            <a:pPr marL="342900" indent="-342900" algn="l">
              <a:buClr>
                <a:srgbClr val="0070C0"/>
              </a:buClr>
              <a:buSzPct val="80000"/>
              <a:buFont typeface="Wingdings" pitchFamily="2" charset="2"/>
              <a:buChar char="u"/>
            </a:pPr>
            <a:r>
              <a:rPr lang="en-US" sz="1800" dirty="0">
                <a:solidFill>
                  <a:schemeClr val="tx1"/>
                </a:solidFill>
              </a:rPr>
              <a:t>Keras is a powerful easy-to-use Python library for developing and evaluating deep learning models.</a:t>
            </a:r>
          </a:p>
          <a:p>
            <a:pPr marL="342900" indent="-342900" algn="l">
              <a:buClr>
                <a:srgbClr val="0070C0"/>
              </a:buClr>
              <a:buSzPct val="80000"/>
              <a:buFont typeface="Wingdings" pitchFamily="2" charset="2"/>
              <a:buChar char="u"/>
            </a:pPr>
            <a:r>
              <a:rPr lang="en-US" sz="1800" dirty="0">
                <a:solidFill>
                  <a:schemeClr val="tx1"/>
                </a:solidFill>
              </a:rPr>
              <a:t>It has a minimalist design that allows us to build a net layer by layer; train it, and run it.</a:t>
            </a:r>
          </a:p>
          <a:p>
            <a:pPr marL="342900" indent="-342900" algn="l">
              <a:buClr>
                <a:srgbClr val="0070C0"/>
              </a:buClr>
              <a:buSzPct val="80000"/>
              <a:buFont typeface="Wingdings" pitchFamily="2" charset="2"/>
              <a:buChar char="u"/>
            </a:pPr>
            <a:r>
              <a:rPr lang="en-US" sz="1800" dirty="0">
                <a:solidFill>
                  <a:schemeClr val="tx1"/>
                </a:solidFill>
              </a:rPr>
              <a:t>It wraps the efficient numerical computation libraries Theano and TensorFlow and allows us to define and train neural network models in a few short lines of code.</a:t>
            </a:r>
          </a:p>
          <a:p>
            <a:pPr marL="342900" indent="-342900" algn="l">
              <a:buClr>
                <a:srgbClr val="0070C0"/>
              </a:buClr>
              <a:buSzPct val="80000"/>
              <a:buFont typeface="Wingdings" pitchFamily="2" charset="2"/>
              <a:buChar char="u"/>
            </a:pPr>
            <a:r>
              <a:rPr lang="en-US" sz="1800" dirty="0">
                <a:solidFill>
                  <a:schemeClr val="tx1"/>
                </a:solidFill>
              </a:rPr>
              <a:t>It is a high-level neural network API, helping to make wide use of deep learning and artificial intelligence. </a:t>
            </a:r>
          </a:p>
          <a:p>
            <a:pPr marL="342900" indent="-342900" algn="l">
              <a:buClr>
                <a:srgbClr val="0070C0"/>
              </a:buClr>
              <a:buSzPct val="80000"/>
              <a:buFont typeface="Wingdings" pitchFamily="2" charset="2"/>
              <a:buChar char="u"/>
            </a:pPr>
            <a:r>
              <a:rPr lang="en-US" sz="1800" dirty="0">
                <a:solidFill>
                  <a:schemeClr val="tx1"/>
                </a:solidFill>
              </a:rPr>
              <a:t>It runs on top of a number of lower-level libraries including TensorFlow, Theano, and so on. </a:t>
            </a:r>
          </a:p>
          <a:p>
            <a:pPr marL="342900" indent="-342900" algn="l">
              <a:buClr>
                <a:srgbClr val="0070C0"/>
              </a:buClr>
              <a:buSzPct val="80000"/>
              <a:buFont typeface="Wingdings" pitchFamily="2" charset="2"/>
              <a:buChar char="u"/>
            </a:pPr>
            <a:r>
              <a:rPr lang="en-US" sz="1800" dirty="0">
                <a:solidFill>
                  <a:schemeClr val="tx1"/>
                </a:solidFill>
              </a:rPr>
              <a:t>Keras code is portable; we can implement a neural network in Keras using Theano or TensorFlow as a back ended without any changes in code.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https://www.tutorialspoint.com/python_deep_learning/python_deep_learning_libraries_and_frameworks.htm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05018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TotalTime>
  <Words>883</Words>
  <Application>Microsoft Office PowerPoint</Application>
  <PresentationFormat>On-screen Show (4:3)</PresentationFormat>
  <Paragraphs>67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佈景主題</vt:lpstr>
      <vt:lpstr>11 Libraries and Frameworks</vt:lpstr>
      <vt:lpstr>11 Libraries and Frameworks</vt:lpstr>
      <vt:lpstr>11 Libraries and Frameworks</vt:lpstr>
      <vt:lpstr>11 Libraries and Frameworks</vt:lpstr>
      <vt:lpstr>11 Libraries and Frameworks</vt:lpstr>
      <vt:lpstr>11 Libraries and Frameworks</vt:lpstr>
      <vt:lpstr>11 Libraries and Frameworks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468</cp:revision>
  <dcterms:created xsi:type="dcterms:W3CDTF">2018-09-28T16:40:41Z</dcterms:created>
  <dcterms:modified xsi:type="dcterms:W3CDTF">2020-05-03T03:49:24Z</dcterms:modified>
</cp:coreProperties>
</file>