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3" r:id="rId3"/>
    <p:sldId id="313" r:id="rId4"/>
    <p:sldId id="307" r:id="rId5"/>
    <p:sldId id="308" r:id="rId6"/>
    <p:sldId id="314" r:id="rId7"/>
    <p:sldId id="309" r:id="rId8"/>
    <p:sldId id="310" r:id="rId9"/>
    <p:sldId id="311" r:id="rId10"/>
    <p:sldId id="312" r:id="rId11"/>
    <p:sldId id="25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63" autoAdjust="0"/>
    <p:restoredTop sz="99626" autoAdjust="0"/>
  </p:normalViewPr>
  <p:slideViewPr>
    <p:cSldViewPr>
      <p:cViewPr varScale="1">
        <p:scale>
          <a:sx n="85" d="100"/>
          <a:sy n="85" d="100"/>
        </p:scale>
        <p:origin x="99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2020/10/18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2020/10/18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2020/10/18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2020/10/18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2020/10/18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2020/10/18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2020/10/18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2020/10/18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2020/10/18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2020/10/18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2020/10/18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2020/10/18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2020/10/18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 Spring Boot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2020/10/18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4966F542-A492-4CDE-B872-3A4CC8706594}"/>
              </a:ext>
            </a:extLst>
          </p:cNvPr>
          <p:cNvPicPr>
            <a:picLocks noChangeAspect="1"/>
          </p:cNvPicPr>
          <p:nvPr/>
        </p:nvPicPr>
        <p:blipFill>
          <a:blip r:embed="rId2"/>
          <a:stretch>
            <a:fillRect/>
          </a:stretch>
        </p:blipFill>
        <p:spPr>
          <a:xfrm>
            <a:off x="3995936" y="3720165"/>
            <a:ext cx="841102" cy="7922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1.2 Container and Configuration</a:t>
            </a:r>
            <a:endParaRPr lang="zh-TW" altLang="en-US" b="1" dirty="0">
              <a:solidFill>
                <a:srgbClr val="FFFF00"/>
              </a:solidFill>
            </a:endParaRPr>
          </a:p>
        </p:txBody>
      </p:sp>
      <p:sp>
        <p:nvSpPr>
          <p:cNvPr id="3" name="副標題 2"/>
          <p:cNvSpPr>
            <a:spLocks noGrp="1"/>
          </p:cNvSpPr>
          <p:nvPr>
            <p:ph type="subTitle" idx="1"/>
          </p:nvPr>
        </p:nvSpPr>
        <p:spPr>
          <a:xfrm>
            <a:off x="395536" y="1328324"/>
            <a:ext cx="8208912" cy="22446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Sprint Boot provide us features we need for developer to use Spring Framework.</a:t>
            </a:r>
          </a:p>
          <a:p>
            <a:pPr marL="342900" indent="-342900" algn="l">
              <a:buClr>
                <a:srgbClr val="0070C0"/>
              </a:buClr>
              <a:buSzPct val="80000"/>
              <a:buFont typeface="Wingdings" pitchFamily="2" charset="2"/>
              <a:buChar char="u"/>
            </a:pPr>
            <a:r>
              <a:rPr lang="en-US" altLang="zh-TW" sz="1800" b="1" dirty="0">
                <a:solidFill>
                  <a:schemeClr val="tx1"/>
                </a:solidFill>
                <a:latin typeface="+mj-lt"/>
              </a:rPr>
              <a:t>If we want to create a project, we can pick up the </a:t>
            </a:r>
          </a:p>
          <a:p>
            <a:pPr marL="342900" indent="-342900" algn="l">
              <a:buClr>
                <a:srgbClr val="0070C0"/>
              </a:buClr>
              <a:buSzPct val="80000"/>
              <a:buFont typeface="Wingdings" pitchFamily="2" charset="2"/>
              <a:buChar char="u"/>
            </a:pPr>
            <a:r>
              <a:rPr lang="en-US" altLang="zh-TW" sz="1800" b="1" dirty="0">
                <a:solidFill>
                  <a:schemeClr val="tx1"/>
                </a:solidFill>
                <a:latin typeface="+mj-lt"/>
              </a:rPr>
              <a:t>1. spring-boot-starter-web if you want to have the web server</a:t>
            </a:r>
          </a:p>
          <a:p>
            <a:pPr marL="342900" indent="-342900" algn="l">
              <a:buClr>
                <a:srgbClr val="0070C0"/>
              </a:buClr>
              <a:buSzPct val="80000"/>
              <a:buFont typeface="Wingdings" pitchFamily="2" charset="2"/>
              <a:buChar char="u"/>
            </a:pPr>
            <a:r>
              <a:rPr lang="en-US" altLang="zh-TW" sz="1800" b="1" dirty="0">
                <a:solidFill>
                  <a:schemeClr val="tx1"/>
                </a:solidFill>
                <a:latin typeface="+mj-lt"/>
              </a:rPr>
              <a:t>2. Spring-boot-starter-</a:t>
            </a:r>
            <a:r>
              <a:rPr lang="en-US" altLang="zh-TW" sz="1800" b="1" dirty="0" err="1">
                <a:solidFill>
                  <a:schemeClr val="tx1"/>
                </a:solidFill>
                <a:latin typeface="+mj-lt"/>
              </a:rPr>
              <a:t>jdbc</a:t>
            </a:r>
            <a:r>
              <a:rPr lang="en-US" altLang="zh-TW" sz="1800" b="1" dirty="0">
                <a:solidFill>
                  <a:schemeClr val="tx1"/>
                </a:solidFill>
                <a:latin typeface="+mj-lt"/>
              </a:rPr>
              <a:t> if you want to use JDBC (Java Database Connectivity)</a:t>
            </a:r>
          </a:p>
          <a:p>
            <a:pPr marL="342900" indent="-342900" algn="l">
              <a:buClr>
                <a:srgbClr val="0070C0"/>
              </a:buClr>
              <a:buSzPct val="80000"/>
              <a:buFont typeface="Wingdings" pitchFamily="2" charset="2"/>
              <a:buChar char="u"/>
            </a:pPr>
            <a:r>
              <a:rPr lang="en-US" altLang="zh-TW" sz="1800" b="1" dirty="0">
                <a:solidFill>
                  <a:schemeClr val="tx1"/>
                </a:solidFill>
                <a:latin typeface="+mj-lt"/>
              </a:rPr>
              <a:t>3. and etc.</a:t>
            </a:r>
          </a:p>
          <a:p>
            <a:pPr marL="342900" indent="-342900" algn="l">
              <a:buClr>
                <a:srgbClr val="0070C0"/>
              </a:buClr>
              <a:buSzPct val="80000"/>
              <a:buFont typeface="Wingdings" pitchFamily="2" charset="2"/>
              <a:buChar char="u"/>
            </a:pPr>
            <a:r>
              <a:rPr lang="en-US" altLang="zh-TW" sz="1800" b="1" dirty="0">
                <a:solidFill>
                  <a:schemeClr val="tx1"/>
                </a:solidFill>
                <a:latin typeface="+mj-lt"/>
              </a:rPr>
              <a:t>Spring Boot provides the “application-properties” for configuration modification.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t>https://github.com/peterhchen/600_SVU_SpringBoot</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2020/10/18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4074313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2020/10/18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1 Spring Boot</a:t>
            </a:r>
            <a:endParaRPr lang="zh-TW" altLang="en-US" b="1" dirty="0">
              <a:solidFill>
                <a:srgbClr val="FFFF00"/>
              </a:solidFill>
            </a:endParaRPr>
          </a:p>
        </p:txBody>
      </p:sp>
      <p:sp>
        <p:nvSpPr>
          <p:cNvPr id="3" name="副標題 2"/>
          <p:cNvSpPr>
            <a:spLocks noGrp="1"/>
          </p:cNvSpPr>
          <p:nvPr>
            <p:ph type="subTitle" idx="1"/>
          </p:nvPr>
        </p:nvSpPr>
        <p:spPr>
          <a:xfrm>
            <a:off x="395536" y="1328323"/>
            <a:ext cx="8208912" cy="33248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What is Spring Boot?</a:t>
            </a:r>
          </a:p>
          <a:p>
            <a:pPr marL="342900" indent="-342900" algn="l">
              <a:buClr>
                <a:srgbClr val="0070C0"/>
              </a:buClr>
              <a:buSzPct val="80000"/>
              <a:buFont typeface="Wingdings" pitchFamily="2" charset="2"/>
              <a:buChar char="u"/>
            </a:pPr>
            <a:r>
              <a:rPr lang="en-US" altLang="zh-TW" sz="1800" b="1" dirty="0">
                <a:solidFill>
                  <a:schemeClr val="tx1"/>
                </a:solidFill>
                <a:latin typeface="+mj-lt"/>
              </a:rPr>
              <a:t>Before 2000, when we use Java EE features and one of them is EJB (Enterprise Java Bean).</a:t>
            </a:r>
          </a:p>
          <a:p>
            <a:pPr marL="342900" indent="-342900" algn="l">
              <a:buClr>
                <a:srgbClr val="0070C0"/>
              </a:buClr>
              <a:buSzPct val="80000"/>
              <a:buFont typeface="Wingdings" pitchFamily="2" charset="2"/>
              <a:buChar char="u"/>
            </a:pPr>
            <a:r>
              <a:rPr lang="en-US" altLang="zh-TW" sz="1800" b="1" dirty="0">
                <a:solidFill>
                  <a:schemeClr val="tx1"/>
                </a:solidFill>
                <a:latin typeface="+mj-lt"/>
              </a:rPr>
              <a:t>EJB is very famous and it was one of the best technologies at that time, and you can actually run a lot of features, like messaging, and look up for the entities, and etc. </a:t>
            </a:r>
          </a:p>
          <a:p>
            <a:pPr marL="342900" indent="-342900" algn="l">
              <a:buClr>
                <a:srgbClr val="0070C0"/>
              </a:buClr>
              <a:buSzPct val="80000"/>
              <a:buFont typeface="Wingdings" pitchFamily="2" charset="2"/>
              <a:buChar char="u"/>
            </a:pPr>
            <a:r>
              <a:rPr lang="en-US" altLang="zh-TW" sz="1800" b="1" dirty="0">
                <a:solidFill>
                  <a:schemeClr val="tx1"/>
                </a:solidFill>
                <a:latin typeface="+mj-lt"/>
              </a:rPr>
              <a:t>The only problem of EJB is very difficult to manage them and work with since they are very heavy. </a:t>
            </a:r>
          </a:p>
          <a:p>
            <a:pPr marL="342900" indent="-342900" algn="l">
              <a:buClr>
                <a:srgbClr val="0070C0"/>
              </a:buClr>
              <a:buSzPct val="80000"/>
              <a:buFont typeface="Wingdings" pitchFamily="2" charset="2"/>
              <a:buChar char="u"/>
            </a:pPr>
            <a:r>
              <a:rPr lang="en-US" altLang="zh-TW" sz="1800" b="1" dirty="0">
                <a:solidFill>
                  <a:schemeClr val="tx1"/>
                </a:solidFill>
                <a:latin typeface="+mj-lt"/>
              </a:rPr>
              <a:t>For example, people come up with the concept of POJOs (Plain Old Java Object) where you can achieve the same features with the help of POJOs and add the POJO in the Spring Framework.</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t>https://github.com/peterhchen/600_SVU_SpringBoot</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2020/10/18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1.1 Spring Framework</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2020/10/18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4" name="Picture 3">
            <a:extLst>
              <a:ext uri="{FF2B5EF4-FFF2-40B4-BE49-F238E27FC236}">
                <a16:creationId xmlns:a16="http://schemas.microsoft.com/office/drawing/2014/main" id="{4966F542-A492-4CDE-B872-3A4CC8706594}"/>
              </a:ext>
            </a:extLst>
          </p:cNvPr>
          <p:cNvPicPr>
            <a:picLocks noChangeAspect="1"/>
          </p:cNvPicPr>
          <p:nvPr/>
        </p:nvPicPr>
        <p:blipFill>
          <a:blip r:embed="rId2"/>
          <a:stretch>
            <a:fillRect/>
          </a:stretch>
        </p:blipFill>
        <p:spPr>
          <a:xfrm>
            <a:off x="3995936" y="3720165"/>
            <a:ext cx="841102" cy="792264"/>
          </a:xfrm>
          <a:prstGeom prst="rect">
            <a:avLst/>
          </a:prstGeom>
        </p:spPr>
      </p:pic>
    </p:spTree>
    <p:extLst>
      <p:ext uri="{BB962C8B-B14F-4D97-AF65-F5344CB8AC3E}">
        <p14:creationId xmlns:p14="http://schemas.microsoft.com/office/powerpoint/2010/main" val="313112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1.1 Spring Framework</a:t>
            </a:r>
            <a:endParaRPr lang="zh-TW" altLang="en-US" b="1" dirty="0">
              <a:solidFill>
                <a:srgbClr val="FFFF00"/>
              </a:solidFill>
            </a:endParaRPr>
          </a:p>
        </p:txBody>
      </p:sp>
      <p:sp>
        <p:nvSpPr>
          <p:cNvPr id="3" name="副標題 2"/>
          <p:cNvSpPr>
            <a:spLocks noGrp="1"/>
          </p:cNvSpPr>
          <p:nvPr>
            <p:ph type="subTitle" idx="1"/>
          </p:nvPr>
        </p:nvSpPr>
        <p:spPr>
          <a:xfrm>
            <a:off x="395536" y="1328323"/>
            <a:ext cx="8208912" cy="44049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The Spring Frameworks includes the following features:</a:t>
            </a:r>
          </a:p>
          <a:p>
            <a:pPr marL="800100" lvl="1" indent="-342900" algn="l">
              <a:buClr>
                <a:srgbClr val="0070C0"/>
              </a:buClr>
              <a:buSzPct val="80000"/>
              <a:buFont typeface="Wingdings" pitchFamily="2" charset="2"/>
              <a:buChar char="u"/>
            </a:pPr>
            <a:r>
              <a:rPr lang="en-US" altLang="zh-TW" sz="1800" b="1" dirty="0">
                <a:solidFill>
                  <a:schemeClr val="tx1"/>
                </a:solidFill>
                <a:latin typeface="+mj-lt"/>
              </a:rPr>
              <a:t>POJO (Plain Old Java Object)</a:t>
            </a:r>
          </a:p>
          <a:p>
            <a:pPr marL="800100" lvl="1" indent="-342900" algn="l">
              <a:buClr>
                <a:srgbClr val="0070C0"/>
              </a:buClr>
              <a:buSzPct val="80000"/>
              <a:buFont typeface="Wingdings" pitchFamily="2" charset="2"/>
              <a:buChar char="u"/>
            </a:pPr>
            <a:r>
              <a:rPr lang="en-US" altLang="zh-TW" sz="1800" b="1" dirty="0">
                <a:solidFill>
                  <a:schemeClr val="tx1"/>
                </a:solidFill>
                <a:latin typeface="+mj-lt"/>
              </a:rPr>
              <a:t>Dependency Injection</a:t>
            </a:r>
          </a:p>
          <a:p>
            <a:pPr marL="800100" lvl="1" indent="-342900" algn="l">
              <a:buClr>
                <a:srgbClr val="0070C0"/>
              </a:buClr>
              <a:buSzPct val="80000"/>
              <a:buFont typeface="Wingdings" pitchFamily="2" charset="2"/>
              <a:buChar char="u"/>
            </a:pPr>
            <a:r>
              <a:rPr lang="en-US" altLang="zh-TW" sz="1800" b="1" dirty="0">
                <a:solidFill>
                  <a:schemeClr val="tx1"/>
                </a:solidFill>
                <a:latin typeface="+mj-lt"/>
              </a:rPr>
              <a:t>MVC (Model-View-Controller)</a:t>
            </a:r>
          </a:p>
          <a:p>
            <a:pPr marL="800100" lvl="1" indent="-342900" algn="l">
              <a:buClr>
                <a:srgbClr val="0070C0"/>
              </a:buClr>
              <a:buSzPct val="80000"/>
              <a:buFont typeface="Wingdings" pitchFamily="2" charset="2"/>
              <a:buChar char="u"/>
            </a:pPr>
            <a:r>
              <a:rPr lang="en-US" altLang="zh-TW" sz="1800" b="1" dirty="0">
                <a:solidFill>
                  <a:schemeClr val="tx1"/>
                </a:solidFill>
                <a:latin typeface="+mj-lt"/>
              </a:rPr>
              <a:t>REST (Representative State Transfer)</a:t>
            </a:r>
          </a:p>
          <a:p>
            <a:pPr marL="800100" lvl="1" indent="-342900" algn="l">
              <a:buClr>
                <a:srgbClr val="0070C0"/>
              </a:buClr>
              <a:buSzPct val="80000"/>
              <a:buFont typeface="Wingdings" pitchFamily="2" charset="2"/>
              <a:buChar char="u"/>
            </a:pPr>
            <a:r>
              <a:rPr lang="en-US" altLang="zh-TW" sz="1800" b="1" dirty="0">
                <a:solidFill>
                  <a:schemeClr val="tx1"/>
                </a:solidFill>
                <a:latin typeface="+mj-lt"/>
              </a:rPr>
              <a:t>Security</a:t>
            </a:r>
          </a:p>
          <a:p>
            <a:pPr marL="800100" lvl="1" indent="-342900" algn="l">
              <a:buClr>
                <a:srgbClr val="0070C0"/>
              </a:buClr>
              <a:buSzPct val="80000"/>
              <a:buFont typeface="Wingdings" pitchFamily="2" charset="2"/>
              <a:buChar char="u"/>
            </a:pPr>
            <a:r>
              <a:rPr lang="en-US" altLang="zh-TW" sz="1800" b="1" dirty="0">
                <a:solidFill>
                  <a:schemeClr val="tx1"/>
                </a:solidFill>
                <a:latin typeface="+mj-lt"/>
              </a:rPr>
              <a:t>Data </a:t>
            </a:r>
          </a:p>
          <a:p>
            <a:pPr marL="800100" lvl="1" indent="-342900" algn="l">
              <a:buClr>
                <a:srgbClr val="0070C0"/>
              </a:buClr>
              <a:buSzPct val="80000"/>
              <a:buFont typeface="Wingdings" pitchFamily="2" charset="2"/>
              <a:buChar char="u"/>
            </a:pPr>
            <a:r>
              <a:rPr lang="en-US" altLang="zh-TW" sz="1800" b="1" dirty="0">
                <a:solidFill>
                  <a:schemeClr val="tx1"/>
                </a:solidFill>
                <a:latin typeface="+mj-lt"/>
              </a:rPr>
              <a:t>AOP (Aspect Oriented Programming)</a:t>
            </a:r>
          </a:p>
          <a:p>
            <a:pPr marL="800100" lvl="1" indent="-342900" algn="l">
              <a:buClr>
                <a:srgbClr val="0070C0"/>
              </a:buClr>
              <a:buSzPct val="80000"/>
              <a:buFont typeface="Wingdings" pitchFamily="2" charset="2"/>
              <a:buChar char="u"/>
            </a:pPr>
            <a:r>
              <a:rPr lang="en-US" altLang="zh-TW" sz="1800" b="1" dirty="0">
                <a:solidFill>
                  <a:schemeClr val="tx1"/>
                </a:solidFill>
                <a:latin typeface="+mj-lt"/>
              </a:rPr>
              <a:t>…</a:t>
            </a:r>
          </a:p>
          <a:p>
            <a:pPr marL="342900" indent="-342900" algn="l">
              <a:buClr>
                <a:srgbClr val="0070C0"/>
              </a:buClr>
              <a:buSzPct val="80000"/>
              <a:buFont typeface="Wingdings" pitchFamily="2" charset="2"/>
              <a:buChar char="u"/>
            </a:pPr>
            <a:r>
              <a:rPr lang="en-US" altLang="zh-TW" sz="1800" b="1" dirty="0">
                <a:solidFill>
                  <a:schemeClr val="tx1"/>
                </a:solidFill>
                <a:latin typeface="+mj-lt"/>
              </a:rPr>
              <a:t>There are so many features provided by Spring Framework. The Spring Framework can achieve any business purpose. The best part of Spring Framework is it can integrate with other Framework as well, such as, Hibernate for ORM (Object Relational Mapping), Apache structs for MVC (Model-View- Controller), and etc.</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t>https://github.com/peterhchen/600_SVU_SpringBoot</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2020/10/18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1351780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1.1 Spring Framework</a:t>
            </a:r>
            <a:endParaRPr lang="zh-TW" altLang="en-US" b="1" dirty="0">
              <a:solidFill>
                <a:srgbClr val="FFFF00"/>
              </a:solidFill>
            </a:endParaRPr>
          </a:p>
        </p:txBody>
      </p:sp>
      <p:sp>
        <p:nvSpPr>
          <p:cNvPr id="3" name="副標題 2"/>
          <p:cNvSpPr>
            <a:spLocks noGrp="1"/>
          </p:cNvSpPr>
          <p:nvPr>
            <p:ph type="subTitle" idx="1"/>
          </p:nvPr>
        </p:nvSpPr>
        <p:spPr>
          <a:xfrm>
            <a:off x="395536" y="1328323"/>
            <a:ext cx="8208912" cy="49089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Now, we know why Spring Framework is the best Framework. </a:t>
            </a:r>
          </a:p>
          <a:p>
            <a:pPr marL="342900" indent="-342900" algn="l">
              <a:buClr>
                <a:srgbClr val="0070C0"/>
              </a:buClr>
              <a:buSzPct val="80000"/>
              <a:buFont typeface="Wingdings" pitchFamily="2" charset="2"/>
              <a:buChar char="u"/>
            </a:pPr>
            <a:r>
              <a:rPr lang="en-US" altLang="zh-TW" sz="1800" b="1" dirty="0">
                <a:solidFill>
                  <a:schemeClr val="tx1"/>
                </a:solidFill>
                <a:latin typeface="+mj-lt"/>
              </a:rPr>
              <a:t>But there is one problem. We can use Spring Framework to build up a big applications. </a:t>
            </a:r>
          </a:p>
          <a:p>
            <a:pPr marL="342900" indent="-342900" algn="l">
              <a:buClr>
                <a:srgbClr val="0070C0"/>
              </a:buClr>
              <a:buSzPct val="80000"/>
              <a:buFont typeface="Wingdings" pitchFamily="2" charset="2"/>
              <a:buChar char="u"/>
            </a:pPr>
            <a:r>
              <a:rPr lang="en-US" altLang="zh-TW" sz="1800" b="1" dirty="0">
                <a:solidFill>
                  <a:schemeClr val="tx1"/>
                </a:solidFill>
                <a:latin typeface="+mj-lt"/>
              </a:rPr>
              <a:t>First, you may need some external JAR (Java Archive) or WAR (Web Archive) files. </a:t>
            </a:r>
          </a:p>
          <a:p>
            <a:pPr marL="342900" indent="-342900" algn="l">
              <a:buClr>
                <a:srgbClr val="0070C0"/>
              </a:buClr>
              <a:buSzPct val="80000"/>
              <a:buFont typeface="Wingdings" pitchFamily="2" charset="2"/>
              <a:buChar char="u"/>
            </a:pPr>
            <a:r>
              <a:rPr lang="en-US" altLang="zh-TW" sz="1800" b="1" dirty="0">
                <a:solidFill>
                  <a:schemeClr val="tx1"/>
                </a:solidFill>
                <a:latin typeface="+mj-lt"/>
              </a:rPr>
              <a:t>Second, the configuration.</a:t>
            </a:r>
          </a:p>
          <a:p>
            <a:pPr marL="342900" indent="-342900" algn="l">
              <a:buClr>
                <a:srgbClr val="0070C0"/>
              </a:buClr>
              <a:buSzPct val="80000"/>
              <a:buFont typeface="Wingdings" pitchFamily="2" charset="2"/>
              <a:buChar char="u"/>
            </a:pPr>
            <a:r>
              <a:rPr lang="en-US" altLang="zh-TW" sz="1800" b="1" dirty="0">
                <a:solidFill>
                  <a:schemeClr val="tx1"/>
                </a:solidFill>
                <a:latin typeface="+mj-lt"/>
              </a:rPr>
              <a:t>When you work on Enterprise Application, you need to a lot of configuration. You have convey a lot of external code. That become the problem. </a:t>
            </a:r>
          </a:p>
          <a:p>
            <a:pPr marL="342900" indent="-342900" algn="l">
              <a:buClr>
                <a:srgbClr val="0070C0"/>
              </a:buClr>
              <a:buSzPct val="80000"/>
              <a:buFont typeface="Wingdings" pitchFamily="2" charset="2"/>
              <a:buChar char="u"/>
            </a:pPr>
            <a:r>
              <a:rPr lang="en-US" altLang="zh-TW" sz="1800" b="1" dirty="0">
                <a:solidFill>
                  <a:schemeClr val="tx1"/>
                </a:solidFill>
                <a:latin typeface="+mj-lt"/>
              </a:rPr>
              <a:t>If you work on a project, you want to focus more on the coding, not on the configuration. Because we are the developers. We do not want to spend too much time in the configuration and focus on the coding part. </a:t>
            </a:r>
          </a:p>
          <a:p>
            <a:pPr marL="342900" indent="-342900" algn="l">
              <a:buClr>
                <a:srgbClr val="0070C0"/>
              </a:buClr>
              <a:buSzPct val="80000"/>
              <a:buFont typeface="Wingdings" pitchFamily="2" charset="2"/>
              <a:buChar char="u"/>
            </a:pPr>
            <a:r>
              <a:rPr lang="en-US" altLang="zh-TW" sz="1800" b="1" dirty="0">
                <a:solidFill>
                  <a:schemeClr val="tx1"/>
                </a:solidFill>
                <a:latin typeface="+mj-lt"/>
              </a:rPr>
              <a:t>Spring Framework is good. That is why people who create and use the Spring Framework. Spring Framework is too complicated to use. That is why Spring Boot come into the picture.</a:t>
            </a:r>
          </a:p>
          <a:p>
            <a:pPr marL="342900" indent="-342900" algn="l">
              <a:buClr>
                <a:srgbClr val="0070C0"/>
              </a:buClr>
              <a:buSzPct val="80000"/>
              <a:buFont typeface="Wingdings" pitchFamily="2" charset="2"/>
              <a:buChar char="u"/>
            </a:pPr>
            <a:r>
              <a:rPr lang="en-US" altLang="zh-TW" sz="1800" b="1" dirty="0">
                <a:solidFill>
                  <a:schemeClr val="tx1"/>
                </a:solidFill>
                <a:latin typeface="+mj-lt"/>
              </a:rPr>
              <a:t>Spring Boot is not a replacement of the Spring Framework. Spring Boot is an opinionate.  That means, it gives you easier way and opinion to use Spring Framework.</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t>https://github.com/peterhchen/600_SVU_SpringBoot</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2020/10/18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1116020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 Container and Configuration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2020/10/18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4" name="Picture 3">
            <a:extLst>
              <a:ext uri="{FF2B5EF4-FFF2-40B4-BE49-F238E27FC236}">
                <a16:creationId xmlns:a16="http://schemas.microsoft.com/office/drawing/2014/main" id="{4966F542-A492-4CDE-B872-3A4CC8706594}"/>
              </a:ext>
            </a:extLst>
          </p:cNvPr>
          <p:cNvPicPr>
            <a:picLocks noChangeAspect="1"/>
          </p:cNvPicPr>
          <p:nvPr/>
        </p:nvPicPr>
        <p:blipFill>
          <a:blip r:embed="rId2"/>
          <a:stretch>
            <a:fillRect/>
          </a:stretch>
        </p:blipFill>
        <p:spPr>
          <a:xfrm>
            <a:off x="3995936" y="3720165"/>
            <a:ext cx="841102" cy="792264"/>
          </a:xfrm>
          <a:prstGeom prst="rect">
            <a:avLst/>
          </a:prstGeom>
        </p:spPr>
      </p:pic>
    </p:spTree>
    <p:extLst>
      <p:ext uri="{BB962C8B-B14F-4D97-AF65-F5344CB8AC3E}">
        <p14:creationId xmlns:p14="http://schemas.microsoft.com/office/powerpoint/2010/main" val="3629241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1.2 Container and Configuration</a:t>
            </a:r>
            <a:endParaRPr lang="zh-TW" altLang="en-US" b="1" dirty="0">
              <a:solidFill>
                <a:srgbClr val="FFFF00"/>
              </a:solidFill>
            </a:endParaRPr>
          </a:p>
        </p:txBody>
      </p:sp>
      <p:sp>
        <p:nvSpPr>
          <p:cNvPr id="3" name="副標題 2"/>
          <p:cNvSpPr>
            <a:spLocks noGrp="1"/>
          </p:cNvSpPr>
          <p:nvPr>
            <p:ph type="subTitle" idx="1"/>
          </p:nvPr>
        </p:nvSpPr>
        <p:spPr>
          <a:xfrm>
            <a:off x="395536" y="1328324"/>
            <a:ext cx="8208912" cy="18846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Developer, Spring Boot, Spring framework.</a:t>
            </a:r>
          </a:p>
          <a:p>
            <a:pPr marL="342900" indent="-342900" algn="l">
              <a:buClr>
                <a:srgbClr val="0070C0"/>
              </a:buClr>
              <a:buSzPct val="80000"/>
              <a:buFont typeface="Wingdings" pitchFamily="2" charset="2"/>
              <a:buChar char="u"/>
            </a:pPr>
            <a:r>
              <a:rPr lang="en-US" altLang="zh-TW" sz="1800" b="1" dirty="0">
                <a:solidFill>
                  <a:schemeClr val="tx1"/>
                </a:solidFill>
                <a:latin typeface="+mj-lt"/>
              </a:rPr>
              <a:t>Developer is still using the Spring Framework. But, there is a Spring Boot in between the developers and Spring Framework.</a:t>
            </a:r>
          </a:p>
          <a:p>
            <a:pPr marL="342900" indent="-342900" algn="l">
              <a:buClr>
                <a:srgbClr val="0070C0"/>
              </a:buClr>
              <a:buSzPct val="80000"/>
              <a:buFont typeface="Wingdings" pitchFamily="2" charset="2"/>
              <a:buChar char="u"/>
            </a:pPr>
            <a:r>
              <a:rPr lang="en-US" altLang="zh-TW" sz="1800" b="1" dirty="0">
                <a:solidFill>
                  <a:schemeClr val="tx1"/>
                </a:solidFill>
                <a:latin typeface="+mj-lt"/>
              </a:rPr>
              <a:t>What Spring Boot said:</a:t>
            </a:r>
          </a:p>
          <a:p>
            <a:pPr marL="342900" indent="-342900" algn="l">
              <a:buClr>
                <a:srgbClr val="0070C0"/>
              </a:buClr>
              <a:buSzPct val="80000"/>
              <a:buFont typeface="Wingdings" pitchFamily="2" charset="2"/>
              <a:buChar char="u"/>
            </a:pPr>
            <a:r>
              <a:rPr lang="en-US" altLang="zh-TW" sz="1800" b="1" dirty="0">
                <a:solidFill>
                  <a:schemeClr val="tx1"/>
                </a:solidFill>
                <a:latin typeface="+mj-lt"/>
              </a:rPr>
              <a:t>Hey, developer, “I know what you want to work on a project and Spring is the best Java framework.”</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t>https://github.com/peterhchen/600_SVU_SpringBoot</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2020/10/18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7" name="Rectangle 6">
            <a:extLst>
              <a:ext uri="{FF2B5EF4-FFF2-40B4-BE49-F238E27FC236}">
                <a16:creationId xmlns:a16="http://schemas.microsoft.com/office/drawing/2014/main" id="{58C060EA-4629-41F4-9667-A67860526FC6}"/>
              </a:ext>
            </a:extLst>
          </p:cNvPr>
          <p:cNvSpPr/>
          <p:nvPr/>
        </p:nvSpPr>
        <p:spPr>
          <a:xfrm>
            <a:off x="6886600" y="3393516"/>
            <a:ext cx="1800200" cy="576064"/>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Developer</a:t>
            </a:r>
          </a:p>
        </p:txBody>
      </p:sp>
      <p:sp>
        <p:nvSpPr>
          <p:cNvPr id="9" name="Rectangle 8">
            <a:extLst>
              <a:ext uri="{FF2B5EF4-FFF2-40B4-BE49-F238E27FC236}">
                <a16:creationId xmlns:a16="http://schemas.microsoft.com/office/drawing/2014/main" id="{932660EC-B33D-4738-AB93-0A6FAC1BA6AC}"/>
              </a:ext>
            </a:extLst>
          </p:cNvPr>
          <p:cNvSpPr/>
          <p:nvPr/>
        </p:nvSpPr>
        <p:spPr>
          <a:xfrm>
            <a:off x="6886600" y="4622866"/>
            <a:ext cx="1800200" cy="576064"/>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Spring Boot</a:t>
            </a:r>
          </a:p>
        </p:txBody>
      </p:sp>
      <p:sp>
        <p:nvSpPr>
          <p:cNvPr id="11" name="Rectangle 10">
            <a:extLst>
              <a:ext uri="{FF2B5EF4-FFF2-40B4-BE49-F238E27FC236}">
                <a16:creationId xmlns:a16="http://schemas.microsoft.com/office/drawing/2014/main" id="{E7ADF7FA-EC41-44C9-949B-7FB7A4EF8051}"/>
              </a:ext>
            </a:extLst>
          </p:cNvPr>
          <p:cNvSpPr/>
          <p:nvPr/>
        </p:nvSpPr>
        <p:spPr>
          <a:xfrm>
            <a:off x="6922545" y="5858866"/>
            <a:ext cx="1800200" cy="576064"/>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Spring Framework</a:t>
            </a:r>
          </a:p>
        </p:txBody>
      </p:sp>
      <p:sp>
        <p:nvSpPr>
          <p:cNvPr id="12" name="Arrow: Down 11">
            <a:extLst>
              <a:ext uri="{FF2B5EF4-FFF2-40B4-BE49-F238E27FC236}">
                <a16:creationId xmlns:a16="http://schemas.microsoft.com/office/drawing/2014/main" id="{3EEAE51A-1E3E-4ACE-9419-5DEA353A4BCE}"/>
              </a:ext>
            </a:extLst>
          </p:cNvPr>
          <p:cNvSpPr/>
          <p:nvPr/>
        </p:nvSpPr>
        <p:spPr>
          <a:xfrm>
            <a:off x="7588188" y="4011913"/>
            <a:ext cx="397024" cy="576064"/>
          </a:xfrm>
          <a:prstGeom prst="downArrow">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D7D95A54-028F-48CC-8994-65A65E90ED3A}"/>
              </a:ext>
            </a:extLst>
          </p:cNvPr>
          <p:cNvSpPr/>
          <p:nvPr/>
        </p:nvSpPr>
        <p:spPr>
          <a:xfrm>
            <a:off x="7629612" y="5239580"/>
            <a:ext cx="397024" cy="576064"/>
          </a:xfrm>
          <a:prstGeom prst="downArrow">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副標題 2">
            <a:extLst>
              <a:ext uri="{FF2B5EF4-FFF2-40B4-BE49-F238E27FC236}">
                <a16:creationId xmlns:a16="http://schemas.microsoft.com/office/drawing/2014/main" id="{514F7B15-1690-43EE-A308-233AE4DFCE46}"/>
              </a:ext>
            </a:extLst>
          </p:cNvPr>
          <p:cNvSpPr txBox="1">
            <a:spLocks/>
          </p:cNvSpPr>
          <p:nvPr/>
        </p:nvSpPr>
        <p:spPr>
          <a:xfrm>
            <a:off x="395536" y="3377980"/>
            <a:ext cx="6336704" cy="271531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The only thing is there are so many JAR (Java Achieve) and WAR Files you have to add and there is a quite of works to do. </a:t>
            </a:r>
          </a:p>
          <a:p>
            <a:pPr marL="342900" indent="-342900" algn="l">
              <a:buClr>
                <a:srgbClr val="0070C0"/>
              </a:buClr>
              <a:buSzPct val="80000"/>
              <a:buFont typeface="Wingdings" pitchFamily="2" charset="2"/>
              <a:buChar char="u"/>
            </a:pPr>
            <a:r>
              <a:rPr lang="en-US" altLang="zh-TW" sz="1800" b="1" dirty="0">
                <a:solidFill>
                  <a:schemeClr val="tx1"/>
                </a:solidFill>
                <a:latin typeface="+mj-lt"/>
              </a:rPr>
              <a:t>But do not worry, Spring boot will give you the dependency and I will give you the configuration.</a:t>
            </a:r>
          </a:p>
          <a:p>
            <a:pPr marL="342900" indent="-342900" algn="l">
              <a:buClr>
                <a:srgbClr val="0070C0"/>
              </a:buClr>
              <a:buSzPct val="80000"/>
              <a:buFont typeface="Wingdings" pitchFamily="2" charset="2"/>
              <a:buChar char="u"/>
            </a:pPr>
            <a:r>
              <a:rPr lang="en-US" altLang="zh-TW" sz="1800" b="1" dirty="0">
                <a:solidFill>
                  <a:schemeClr val="tx1"/>
                </a:solidFill>
                <a:latin typeface="+mj-lt"/>
              </a:rPr>
              <a:t>The main idea of Spring Boot will give you the production ready application.</a:t>
            </a:r>
          </a:p>
          <a:p>
            <a:pPr marL="342900" indent="-342900" algn="l">
              <a:buClr>
                <a:srgbClr val="0070C0"/>
              </a:buClr>
              <a:buSzPct val="80000"/>
              <a:buFont typeface="Wingdings" pitchFamily="2" charset="2"/>
              <a:buChar char="u"/>
            </a:pPr>
            <a:r>
              <a:rPr lang="en-US" altLang="zh-TW" sz="1800" b="1" dirty="0">
                <a:solidFill>
                  <a:schemeClr val="tx1"/>
                </a:solidFill>
                <a:latin typeface="+mj-lt"/>
              </a:rPr>
              <a:t>In your project, the Spring Boot does not have to do any configuration. The Spring Boot (Spring Initializr) does the configuration for you.</a:t>
            </a:r>
          </a:p>
        </p:txBody>
      </p:sp>
    </p:spTree>
    <p:extLst>
      <p:ext uri="{BB962C8B-B14F-4D97-AF65-F5344CB8AC3E}">
        <p14:creationId xmlns:p14="http://schemas.microsoft.com/office/powerpoint/2010/main" val="361791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1.2 Container and Configuration</a:t>
            </a:r>
            <a:endParaRPr lang="zh-TW" altLang="en-US" b="1" dirty="0">
              <a:solidFill>
                <a:srgbClr val="FFFF00"/>
              </a:solidFill>
            </a:endParaRPr>
          </a:p>
        </p:txBody>
      </p:sp>
      <p:sp>
        <p:nvSpPr>
          <p:cNvPr id="3" name="副標題 2"/>
          <p:cNvSpPr>
            <a:spLocks noGrp="1"/>
          </p:cNvSpPr>
          <p:nvPr>
            <p:ph type="subTitle" idx="1"/>
          </p:nvPr>
        </p:nvSpPr>
        <p:spPr>
          <a:xfrm>
            <a:off x="395536" y="1328324"/>
            <a:ext cx="8208912" cy="24935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The Spring Boot can deploy the configuration on the server. </a:t>
            </a:r>
          </a:p>
          <a:p>
            <a:pPr marL="342900" indent="-342900" algn="l">
              <a:buClr>
                <a:srgbClr val="0070C0"/>
              </a:buClr>
              <a:buSzPct val="80000"/>
              <a:buFont typeface="Wingdings" pitchFamily="2" charset="2"/>
              <a:buChar char="u"/>
            </a:pPr>
            <a:r>
              <a:rPr lang="en-US" altLang="zh-TW" sz="1800" b="1" dirty="0">
                <a:solidFill>
                  <a:schemeClr val="tx1"/>
                </a:solidFill>
                <a:latin typeface="+mj-lt"/>
              </a:rPr>
              <a:t>You do not have to do any configuration.</a:t>
            </a:r>
          </a:p>
          <a:p>
            <a:pPr marL="342900" indent="-342900" algn="l">
              <a:buClr>
                <a:srgbClr val="0070C0"/>
              </a:buClr>
              <a:buSzPct val="80000"/>
              <a:buFont typeface="Wingdings" pitchFamily="2" charset="2"/>
              <a:buChar char="u"/>
            </a:pPr>
            <a:r>
              <a:rPr lang="en-US" altLang="zh-TW" sz="1800" b="1" dirty="0">
                <a:solidFill>
                  <a:schemeClr val="tx1"/>
                </a:solidFill>
                <a:latin typeface="+mj-lt"/>
              </a:rPr>
              <a:t>You can add more features you want. For those features, you can do some small configuration but all the basic configuration will be done by Spring Boot.</a:t>
            </a:r>
          </a:p>
          <a:p>
            <a:pPr marL="342900" indent="-342900" algn="l">
              <a:buClr>
                <a:srgbClr val="0070C0"/>
              </a:buClr>
              <a:buSzPct val="80000"/>
              <a:buFont typeface="Wingdings" pitchFamily="2" charset="2"/>
              <a:buChar char="u"/>
            </a:pPr>
            <a:r>
              <a:rPr lang="en-US" altLang="zh-TW" sz="1800" b="1" dirty="0">
                <a:solidFill>
                  <a:schemeClr val="tx1"/>
                </a:solidFill>
                <a:latin typeface="+mj-lt"/>
              </a:rPr>
              <a:t>For example, we want to make a web application using the Spring Framework.</a:t>
            </a:r>
          </a:p>
          <a:p>
            <a:pPr marL="342900" indent="-342900" algn="l">
              <a:buClr>
                <a:srgbClr val="0070C0"/>
              </a:buClr>
              <a:buSzPct val="80000"/>
              <a:buFont typeface="Wingdings" pitchFamily="2" charset="2"/>
              <a:buChar char="u"/>
            </a:pPr>
            <a:r>
              <a:rPr lang="en-US" altLang="zh-TW" sz="1800" b="1" dirty="0">
                <a:solidFill>
                  <a:schemeClr val="tx1"/>
                </a:solidFill>
                <a:latin typeface="+mj-lt"/>
              </a:rPr>
              <a:t>We need a web server, multiple virtual servers, or cloud server. We need to install a Linux Server on computer and we need to install Tomcat, Jetty, or GlassFish web server.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t>https://github.com/peterhchen/600_SVU_SpringBoot</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2020/10/18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
        <p:nvSpPr>
          <p:cNvPr id="8" name="Rectangle 7">
            <a:extLst>
              <a:ext uri="{FF2B5EF4-FFF2-40B4-BE49-F238E27FC236}">
                <a16:creationId xmlns:a16="http://schemas.microsoft.com/office/drawing/2014/main" id="{A6375515-B631-4C75-AA0D-8D3D8136D1EB}"/>
              </a:ext>
            </a:extLst>
          </p:cNvPr>
          <p:cNvSpPr/>
          <p:nvPr/>
        </p:nvSpPr>
        <p:spPr>
          <a:xfrm>
            <a:off x="6804248" y="5111217"/>
            <a:ext cx="1800200" cy="576064"/>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Linux OS</a:t>
            </a:r>
          </a:p>
        </p:txBody>
      </p:sp>
      <p:sp>
        <p:nvSpPr>
          <p:cNvPr id="10" name="Rectangle 9">
            <a:extLst>
              <a:ext uri="{FF2B5EF4-FFF2-40B4-BE49-F238E27FC236}">
                <a16:creationId xmlns:a16="http://schemas.microsoft.com/office/drawing/2014/main" id="{1483E4C1-264F-45C8-A260-15EDA622531E}"/>
              </a:ext>
            </a:extLst>
          </p:cNvPr>
          <p:cNvSpPr/>
          <p:nvPr/>
        </p:nvSpPr>
        <p:spPr>
          <a:xfrm>
            <a:off x="6804248" y="5687281"/>
            <a:ext cx="1800200" cy="576064"/>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Computer</a:t>
            </a:r>
          </a:p>
        </p:txBody>
      </p:sp>
      <p:sp>
        <p:nvSpPr>
          <p:cNvPr id="16" name="Rectangle 15">
            <a:extLst>
              <a:ext uri="{FF2B5EF4-FFF2-40B4-BE49-F238E27FC236}">
                <a16:creationId xmlns:a16="http://schemas.microsoft.com/office/drawing/2014/main" id="{804A7074-BE81-40D1-B67C-1AF466E0F88A}"/>
              </a:ext>
            </a:extLst>
          </p:cNvPr>
          <p:cNvSpPr/>
          <p:nvPr/>
        </p:nvSpPr>
        <p:spPr>
          <a:xfrm>
            <a:off x="6804248" y="4535732"/>
            <a:ext cx="1800200" cy="576064"/>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Tomcat Web Server</a:t>
            </a:r>
          </a:p>
        </p:txBody>
      </p:sp>
      <p:sp>
        <p:nvSpPr>
          <p:cNvPr id="20" name="Rectangle 19">
            <a:extLst>
              <a:ext uri="{FF2B5EF4-FFF2-40B4-BE49-F238E27FC236}">
                <a16:creationId xmlns:a16="http://schemas.microsoft.com/office/drawing/2014/main" id="{F340C1B6-EED5-43FD-9FFA-3DB1C5DDB7FA}"/>
              </a:ext>
            </a:extLst>
          </p:cNvPr>
          <p:cNvSpPr/>
          <p:nvPr/>
        </p:nvSpPr>
        <p:spPr>
          <a:xfrm>
            <a:off x="6804248" y="3959089"/>
            <a:ext cx="1800200" cy="576064"/>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WAR (Web Archive) App</a:t>
            </a:r>
          </a:p>
        </p:txBody>
      </p:sp>
      <p:sp>
        <p:nvSpPr>
          <p:cNvPr id="21" name="副標題 2">
            <a:extLst>
              <a:ext uri="{FF2B5EF4-FFF2-40B4-BE49-F238E27FC236}">
                <a16:creationId xmlns:a16="http://schemas.microsoft.com/office/drawing/2014/main" id="{00BDFF62-38F2-4FEB-B2E1-9CE6851203CA}"/>
              </a:ext>
            </a:extLst>
          </p:cNvPr>
          <p:cNvSpPr txBox="1">
            <a:spLocks/>
          </p:cNvSpPr>
          <p:nvPr/>
        </p:nvSpPr>
        <p:spPr>
          <a:xfrm>
            <a:off x="395536" y="3959033"/>
            <a:ext cx="6264695" cy="213426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On top of the Tomcat web server, we need to deploy the WAR (Web Archive) app.</a:t>
            </a:r>
          </a:p>
          <a:p>
            <a:pPr marL="342900" indent="-342900" algn="l">
              <a:buClr>
                <a:srgbClr val="0070C0"/>
              </a:buClr>
              <a:buSzPct val="80000"/>
              <a:buFont typeface="Wingdings" pitchFamily="2" charset="2"/>
              <a:buChar char="u"/>
            </a:pPr>
            <a:r>
              <a:rPr lang="en-US" altLang="zh-TW" sz="1800" b="1" dirty="0">
                <a:solidFill>
                  <a:schemeClr val="tx1"/>
                </a:solidFill>
                <a:latin typeface="+mj-lt"/>
              </a:rPr>
              <a:t>It is so many layers.</a:t>
            </a:r>
          </a:p>
          <a:p>
            <a:pPr marL="342900" indent="-342900" algn="l">
              <a:buClr>
                <a:srgbClr val="0070C0"/>
              </a:buClr>
              <a:buSzPct val="80000"/>
              <a:buFont typeface="Wingdings" pitchFamily="2" charset="2"/>
              <a:buChar char="u"/>
            </a:pPr>
            <a:r>
              <a:rPr lang="en-US" altLang="zh-TW" sz="1800" b="1" dirty="0">
                <a:solidFill>
                  <a:schemeClr val="tx1"/>
                </a:solidFill>
                <a:latin typeface="+mj-lt"/>
              </a:rPr>
              <a:t>Nowadays, we are moving from Enterprise-level’s monolithic application to smaller department’s micro-services. We want to make it easier for small micro-services. </a:t>
            </a:r>
          </a:p>
          <a:p>
            <a:pPr marL="342900" indent="-342900" algn="l">
              <a:buClr>
                <a:srgbClr val="0070C0"/>
              </a:buClr>
              <a:buSzPct val="80000"/>
              <a:buFont typeface="Wingdings" pitchFamily="2" charset="2"/>
              <a:buChar char="u"/>
            </a:pPr>
            <a:r>
              <a:rPr lang="en-US" altLang="zh-TW" sz="1800" b="1" dirty="0">
                <a:solidFill>
                  <a:schemeClr val="tx1"/>
                </a:solidFill>
                <a:latin typeface="+mj-lt"/>
              </a:rPr>
              <a:t>That is why Spring Boot came in. </a:t>
            </a:r>
          </a:p>
        </p:txBody>
      </p:sp>
    </p:spTree>
    <p:extLst>
      <p:ext uri="{BB962C8B-B14F-4D97-AF65-F5344CB8AC3E}">
        <p14:creationId xmlns:p14="http://schemas.microsoft.com/office/powerpoint/2010/main" val="84470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1.2 Container and Configuration</a:t>
            </a:r>
            <a:endParaRPr lang="zh-TW" altLang="en-US" b="1" dirty="0">
              <a:solidFill>
                <a:srgbClr val="FFFF00"/>
              </a:solidFill>
            </a:endParaRPr>
          </a:p>
        </p:txBody>
      </p:sp>
      <p:sp>
        <p:nvSpPr>
          <p:cNvPr id="3" name="副標題 2"/>
          <p:cNvSpPr>
            <a:spLocks noGrp="1"/>
          </p:cNvSpPr>
          <p:nvPr>
            <p:ph type="subTitle" idx="1"/>
          </p:nvPr>
        </p:nvSpPr>
        <p:spPr>
          <a:xfrm>
            <a:off x="395536" y="1328324"/>
            <a:ext cx="8208912" cy="18126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We do not have to do all the complicated things by yourself.</a:t>
            </a:r>
          </a:p>
          <a:p>
            <a:pPr marL="342900" indent="-342900" algn="l">
              <a:buClr>
                <a:srgbClr val="0070C0"/>
              </a:buClr>
              <a:buSzPct val="80000"/>
              <a:buFont typeface="Wingdings" pitchFamily="2" charset="2"/>
              <a:buChar char="u"/>
            </a:pPr>
            <a:r>
              <a:rPr lang="en-US" altLang="zh-TW" sz="1800" b="1" dirty="0">
                <a:solidFill>
                  <a:schemeClr val="tx1"/>
                </a:solidFill>
                <a:latin typeface="+mj-lt"/>
              </a:rPr>
              <a:t>The Spring Boot gives you the embedded server. In the application WAR (Web Archive) or JAR (Java Archive) files, Spring Boot give us the application which embedded the Tomcat web server.</a:t>
            </a:r>
          </a:p>
          <a:p>
            <a:pPr marL="342900" indent="-342900" algn="l">
              <a:buClr>
                <a:srgbClr val="0070C0"/>
              </a:buClr>
              <a:buSzPct val="80000"/>
              <a:buFont typeface="Wingdings" pitchFamily="2" charset="2"/>
              <a:buChar char="u"/>
            </a:pPr>
            <a:r>
              <a:rPr lang="en-US" altLang="zh-TW" sz="1800" b="1" dirty="0">
                <a:solidFill>
                  <a:schemeClr val="tx1"/>
                </a:solidFill>
                <a:latin typeface="+mj-lt"/>
              </a:rPr>
              <a:t>You can run your project on any JVM (Java Virtual Machine). You do not need any Web Server.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t>https://github.com/peterhchen/600_SVU_SpringBoot</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2020/10/18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
        <p:nvSpPr>
          <p:cNvPr id="8" name="Rectangle 7">
            <a:extLst>
              <a:ext uri="{FF2B5EF4-FFF2-40B4-BE49-F238E27FC236}">
                <a16:creationId xmlns:a16="http://schemas.microsoft.com/office/drawing/2014/main" id="{A6375515-B631-4C75-AA0D-8D3D8136D1EB}"/>
              </a:ext>
            </a:extLst>
          </p:cNvPr>
          <p:cNvSpPr/>
          <p:nvPr/>
        </p:nvSpPr>
        <p:spPr>
          <a:xfrm>
            <a:off x="3419872" y="4172305"/>
            <a:ext cx="1800200" cy="576064"/>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Linux OS</a:t>
            </a:r>
          </a:p>
        </p:txBody>
      </p:sp>
      <p:sp>
        <p:nvSpPr>
          <p:cNvPr id="10" name="Rectangle 9">
            <a:extLst>
              <a:ext uri="{FF2B5EF4-FFF2-40B4-BE49-F238E27FC236}">
                <a16:creationId xmlns:a16="http://schemas.microsoft.com/office/drawing/2014/main" id="{1483E4C1-264F-45C8-A260-15EDA622531E}"/>
              </a:ext>
            </a:extLst>
          </p:cNvPr>
          <p:cNvSpPr/>
          <p:nvPr/>
        </p:nvSpPr>
        <p:spPr>
          <a:xfrm>
            <a:off x="3419872" y="4748369"/>
            <a:ext cx="1800200" cy="576064"/>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Computer</a:t>
            </a:r>
          </a:p>
        </p:txBody>
      </p:sp>
      <p:sp>
        <p:nvSpPr>
          <p:cNvPr id="16" name="Rectangle 15">
            <a:extLst>
              <a:ext uri="{FF2B5EF4-FFF2-40B4-BE49-F238E27FC236}">
                <a16:creationId xmlns:a16="http://schemas.microsoft.com/office/drawing/2014/main" id="{804A7074-BE81-40D1-B67C-1AF466E0F88A}"/>
              </a:ext>
            </a:extLst>
          </p:cNvPr>
          <p:cNvSpPr/>
          <p:nvPr/>
        </p:nvSpPr>
        <p:spPr>
          <a:xfrm>
            <a:off x="3419872" y="3596820"/>
            <a:ext cx="1800200" cy="576064"/>
          </a:xfrm>
          <a:prstGeom prst="rect">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 (WAR)</a:t>
            </a:r>
          </a:p>
        </p:txBody>
      </p:sp>
    </p:spTree>
    <p:extLst>
      <p:ext uri="{BB962C8B-B14F-4D97-AF65-F5344CB8AC3E}">
        <p14:creationId xmlns:p14="http://schemas.microsoft.com/office/powerpoint/2010/main" val="52826774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3895</TotalTime>
  <Words>1042</Words>
  <Application>Microsoft Office PowerPoint</Application>
  <PresentationFormat>On-screen Show (4:3)</PresentationFormat>
  <Paragraphs>100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佈景主題</vt:lpstr>
      <vt:lpstr>1 Spring Boot</vt:lpstr>
      <vt:lpstr>1 Spring Boot</vt:lpstr>
      <vt:lpstr>1.1 Spring Framework</vt:lpstr>
      <vt:lpstr>1.1 Spring Framework</vt:lpstr>
      <vt:lpstr>1.1 Spring Framework</vt:lpstr>
      <vt:lpstr>1.2 Container and Configuration</vt:lpstr>
      <vt:lpstr>1.2 Container and Configuration</vt:lpstr>
      <vt:lpstr>1.2 Container and Configuration</vt:lpstr>
      <vt:lpstr>1.2 Container and Configuration</vt:lpstr>
      <vt:lpstr>1.2 Container and Configuration</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1151</cp:revision>
  <dcterms:created xsi:type="dcterms:W3CDTF">2018-09-28T16:40:41Z</dcterms:created>
  <dcterms:modified xsi:type="dcterms:W3CDTF">2020-10-19T06:16:27Z</dcterms:modified>
</cp:coreProperties>
</file>