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291" r:id="rId4"/>
    <p:sldId id="290" r:id="rId5"/>
    <p:sldId id="258" r:id="rId6"/>
    <p:sldId id="279" r:id="rId7"/>
    <p:sldId id="292" r:id="rId8"/>
    <p:sldId id="267" r:id="rId9"/>
    <p:sldId id="293" r:id="rId10"/>
    <p:sldId id="268" r:id="rId11"/>
    <p:sldId id="269" r:id="rId12"/>
    <p:sldId id="294" r:id="rId13"/>
    <p:sldId id="270" r:id="rId14"/>
    <p:sldId id="295" r:id="rId15"/>
    <p:sldId id="271" r:id="rId16"/>
    <p:sldId id="272" r:id="rId17"/>
    <p:sldId id="273" r:id="rId18"/>
    <p:sldId id="281" r:id="rId19"/>
    <p:sldId id="282" r:id="rId20"/>
    <p:sldId id="283" r:id="rId21"/>
    <p:sldId id="284" r:id="rId22"/>
    <p:sldId id="280" r:id="rId23"/>
    <p:sldId id="274" r:id="rId24"/>
    <p:sldId id="275" r:id="rId25"/>
    <p:sldId id="296" r:id="rId26"/>
    <p:sldId id="286" r:id="rId27"/>
    <p:sldId id="297" r:id="rId28"/>
    <p:sldId id="285" r:id="rId29"/>
    <p:sldId id="277" r:id="rId30"/>
    <p:sldId id="287" r:id="rId31"/>
    <p:sldId id="288" r:id="rId32"/>
    <p:sldId id="289" r:id="rId33"/>
    <p:sldId id="25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0" d="100"/>
          <a:sy n="80" d="100"/>
        </p:scale>
        <p:origin x="138"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2021/6/7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2021/6/7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2021/6/7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2021/6/7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2021/6/7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2021/6/7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2021/6/7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2021/6/7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2021/6/7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2021/6/7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2021/6/7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2021/6/7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2021/6/7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Docker Basics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1.3 Software Container Platform</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800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a:t>
            </a:r>
          </a:p>
          <a:p>
            <a:pPr marL="342900" indent="-342900" algn="l">
              <a:buClr>
                <a:srgbClr val="0070C0"/>
              </a:buClr>
              <a:buSzPct val="80000"/>
              <a:buFont typeface="Wingdings" pitchFamily="2" charset="2"/>
              <a:buChar char="u"/>
            </a:pPr>
            <a:r>
              <a:rPr lang="en-US" altLang="zh-TW" sz="1800" b="1" dirty="0">
                <a:solidFill>
                  <a:schemeClr val="tx1"/>
                </a:solidFill>
              </a:rPr>
              <a:t>When we develop the software application, it is not a single piece of code, however, it is an entire software stack. </a:t>
            </a:r>
          </a:p>
          <a:p>
            <a:pPr marL="342900" indent="-342900" algn="l">
              <a:buClr>
                <a:srgbClr val="0070C0"/>
              </a:buClr>
              <a:buSzPct val="80000"/>
              <a:buFont typeface="Wingdings" pitchFamily="2" charset="2"/>
              <a:buChar char="u"/>
            </a:pPr>
            <a:r>
              <a:rPr lang="en-US" altLang="zh-TW" sz="1800" b="1" dirty="0">
                <a:solidFill>
                  <a:schemeClr val="tx1"/>
                </a:solidFill>
              </a:rPr>
              <a:t>Typical software application will consist of a group of front-end components, backend components, databases servers, libraries, and other environment dependent components.</a:t>
            </a:r>
            <a:endParaRPr lang="en-US" altLang="zh-TW" sz="1800" b="1"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 name="Picture 9">
            <a:extLst>
              <a:ext uri="{FF2B5EF4-FFF2-40B4-BE49-F238E27FC236}">
                <a16:creationId xmlns:a16="http://schemas.microsoft.com/office/drawing/2014/main" id="{45D6732A-6521-4249-A6A2-F6F75A6F0CA8}"/>
              </a:ext>
            </a:extLst>
          </p:cNvPr>
          <p:cNvPicPr>
            <a:picLocks noChangeAspect="1"/>
          </p:cNvPicPr>
          <p:nvPr/>
        </p:nvPicPr>
        <p:blipFill>
          <a:blip r:embed="rId3"/>
          <a:stretch>
            <a:fillRect/>
          </a:stretch>
        </p:blipFill>
        <p:spPr>
          <a:xfrm>
            <a:off x="827584" y="3356992"/>
            <a:ext cx="7239000" cy="2105025"/>
          </a:xfrm>
          <a:prstGeom prst="rect">
            <a:avLst/>
          </a:prstGeom>
          <a:ln>
            <a:solidFill>
              <a:srgbClr val="C00000"/>
            </a:solidFill>
          </a:ln>
        </p:spPr>
      </p:pic>
    </p:spTree>
    <p:extLst>
      <p:ext uri="{BB962C8B-B14F-4D97-AF65-F5344CB8AC3E}">
        <p14:creationId xmlns:p14="http://schemas.microsoft.com/office/powerpoint/2010/main" val="30800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1.3 Software Container Platform</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584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 (2)</a:t>
            </a:r>
          </a:p>
          <a:p>
            <a:pPr marL="342900" indent="-342900" algn="l">
              <a:buClr>
                <a:srgbClr val="0070C0"/>
              </a:buClr>
              <a:buSzPct val="80000"/>
              <a:buFont typeface="Wingdings" pitchFamily="2" charset="2"/>
              <a:buChar char="u"/>
            </a:pPr>
            <a:r>
              <a:rPr lang="en-US" altLang="zh-TW" sz="1800" b="1" dirty="0">
                <a:solidFill>
                  <a:schemeClr val="tx1"/>
                </a:solidFill>
              </a:rPr>
              <a:t>We have to make sure all these components work on different and wide range of platforms.</a:t>
            </a:r>
          </a:p>
          <a:p>
            <a:pPr marL="342900" indent="-342900" algn="l">
              <a:buClr>
                <a:srgbClr val="0070C0"/>
              </a:buClr>
              <a:buSzPct val="80000"/>
              <a:buFont typeface="Wingdings" pitchFamily="2" charset="2"/>
              <a:buChar char="u"/>
            </a:pPr>
            <a:r>
              <a:rPr lang="en-US" altLang="zh-TW" sz="1800" b="1" dirty="0">
                <a:solidFill>
                  <a:schemeClr val="tx1"/>
                </a:solidFill>
              </a:rPr>
              <a:t>If we look at the picture, it becomes very complex.</a:t>
            </a:r>
          </a:p>
          <a:p>
            <a:pPr marL="342900" indent="-342900" algn="l">
              <a:buClr>
                <a:srgbClr val="0070C0"/>
              </a:buClr>
              <a:buSzPct val="80000"/>
              <a:buFont typeface="Wingdings" pitchFamily="2" charset="2"/>
              <a:buChar char="u"/>
            </a:pPr>
            <a:r>
              <a:rPr lang="en-US" altLang="zh-TW" sz="1800" b="1" dirty="0">
                <a:solidFill>
                  <a:schemeClr val="tx1"/>
                </a:solidFill>
              </a:rPr>
              <a:t>To ensure that each of us of the component works on every possible platform.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A4AA06E2-8F06-48C3-8177-9A775B821796}"/>
              </a:ext>
            </a:extLst>
          </p:cNvPr>
          <p:cNvPicPr>
            <a:picLocks noChangeAspect="1"/>
          </p:cNvPicPr>
          <p:nvPr/>
        </p:nvPicPr>
        <p:blipFill>
          <a:blip r:embed="rId3"/>
          <a:stretch>
            <a:fillRect/>
          </a:stretch>
        </p:blipFill>
        <p:spPr>
          <a:xfrm>
            <a:off x="1187624" y="2924944"/>
            <a:ext cx="6578424" cy="3575421"/>
          </a:xfrm>
          <a:prstGeom prst="rect">
            <a:avLst/>
          </a:prstGeom>
          <a:ln>
            <a:solidFill>
              <a:srgbClr val="C00000"/>
            </a:solidFill>
          </a:ln>
        </p:spPr>
      </p:pic>
    </p:spTree>
    <p:extLst>
      <p:ext uri="{BB962C8B-B14F-4D97-AF65-F5344CB8AC3E}">
        <p14:creationId xmlns:p14="http://schemas.microsoft.com/office/powerpoint/2010/main" val="390150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Matrix From Hell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265701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Matrix From Hell</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96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Matrix from the Hell</a:t>
            </a:r>
            <a:r>
              <a:rPr lang="en-US" altLang="zh-TW" sz="1800" b="1" dirty="0">
                <a:solidFill>
                  <a:schemeClr val="tx1"/>
                </a:solidFill>
              </a:rPr>
              <a:t>?</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If we make a matrix out of above diagram, it will be look like the following.</a:t>
            </a:r>
          </a:p>
          <a:p>
            <a:pPr marL="342900" indent="-342900" algn="l">
              <a:buClr>
                <a:srgbClr val="0070C0"/>
              </a:buClr>
              <a:buSzPct val="80000"/>
              <a:buFont typeface="Wingdings" pitchFamily="2" charset="2"/>
              <a:buChar char="u"/>
            </a:pPr>
            <a:r>
              <a:rPr lang="en-US" altLang="zh-TW" sz="1800" dirty="0">
                <a:solidFill>
                  <a:schemeClr val="tx1"/>
                </a:solidFill>
              </a:rPr>
              <a:t>We have to make sure that all the components the application are compatible with all the possible hardware in the organization:</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4C6F68E7-22F2-4500-BC11-D6F2E13FA4D3}"/>
              </a:ext>
            </a:extLst>
          </p:cNvPr>
          <p:cNvPicPr>
            <a:picLocks noChangeAspect="1"/>
          </p:cNvPicPr>
          <p:nvPr/>
        </p:nvPicPr>
        <p:blipFill>
          <a:blip r:embed="rId3"/>
          <a:stretch>
            <a:fillRect/>
          </a:stretch>
        </p:blipFill>
        <p:spPr>
          <a:xfrm>
            <a:off x="1403648" y="2753567"/>
            <a:ext cx="6568997" cy="3655123"/>
          </a:xfrm>
          <a:prstGeom prst="rect">
            <a:avLst/>
          </a:prstGeom>
          <a:ln>
            <a:solidFill>
              <a:srgbClr val="C00000"/>
            </a:solidFill>
          </a:ln>
        </p:spPr>
      </p:pic>
    </p:spTree>
    <p:extLst>
      <p:ext uri="{BB962C8B-B14F-4D97-AF65-F5344CB8AC3E}">
        <p14:creationId xmlns:p14="http://schemas.microsoft.com/office/powerpoint/2010/main" val="9713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Shipping Industry Problem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92987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3681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Problem:</a:t>
            </a:r>
          </a:p>
          <a:p>
            <a:pPr marL="342900" indent="-342900" algn="l">
              <a:buClr>
                <a:srgbClr val="0070C0"/>
              </a:buClr>
              <a:buSzPct val="80000"/>
              <a:buFont typeface="Wingdings" pitchFamily="2" charset="2"/>
              <a:buChar char="u"/>
            </a:pPr>
            <a:r>
              <a:rPr lang="en-US" altLang="zh-TW" sz="1800" dirty="0">
                <a:solidFill>
                  <a:schemeClr val="tx1"/>
                </a:solidFill>
              </a:rPr>
              <a:t>When we move the furniture from one place to another place, we have the same problem.</a:t>
            </a:r>
          </a:p>
          <a:p>
            <a:pPr marL="342900" indent="-342900" algn="l">
              <a:buClr>
                <a:srgbClr val="0070C0"/>
              </a:buClr>
              <a:buSzPct val="80000"/>
              <a:buFont typeface="Wingdings" pitchFamily="2" charset="2"/>
              <a:buChar char="u"/>
            </a:pPr>
            <a:r>
              <a:rPr lang="en-US" altLang="zh-TW" sz="1800" dirty="0">
                <a:solidFill>
                  <a:schemeClr val="tx1"/>
                </a:solidFill>
              </a:rPr>
              <a:t>We have fioriture on the left and shipping equipment on the right.</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8F0908A2-A09D-4313-BEE0-8E6905FED4B3}"/>
              </a:ext>
            </a:extLst>
          </p:cNvPr>
          <p:cNvPicPr>
            <a:picLocks noChangeAspect="1"/>
          </p:cNvPicPr>
          <p:nvPr/>
        </p:nvPicPr>
        <p:blipFill>
          <a:blip r:embed="rId3"/>
          <a:stretch>
            <a:fillRect/>
          </a:stretch>
        </p:blipFill>
        <p:spPr>
          <a:xfrm>
            <a:off x="2195736" y="2852031"/>
            <a:ext cx="4232111" cy="3144280"/>
          </a:xfrm>
          <a:prstGeom prst="rect">
            <a:avLst/>
          </a:prstGeom>
          <a:ln>
            <a:solidFill>
              <a:srgbClr val="C00000"/>
            </a:solidFill>
          </a:ln>
        </p:spPr>
      </p:pic>
    </p:spTree>
    <p:extLst>
      <p:ext uri="{BB962C8B-B14F-4D97-AF65-F5344CB8AC3E}">
        <p14:creationId xmlns:p14="http://schemas.microsoft.com/office/powerpoint/2010/main" val="20199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46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336F2206-EDE1-4B58-A411-C4CE63E505B5}"/>
              </a:ext>
            </a:extLst>
          </p:cNvPr>
          <p:cNvPicPr>
            <a:picLocks noChangeAspect="1"/>
          </p:cNvPicPr>
          <p:nvPr/>
        </p:nvPicPr>
        <p:blipFill>
          <a:blip r:embed="rId3"/>
          <a:stretch>
            <a:fillRect/>
          </a:stretch>
        </p:blipFill>
        <p:spPr>
          <a:xfrm>
            <a:off x="1331640" y="1975133"/>
            <a:ext cx="6902722" cy="3814898"/>
          </a:xfrm>
          <a:prstGeom prst="rect">
            <a:avLst/>
          </a:prstGeom>
          <a:ln>
            <a:solidFill>
              <a:srgbClr val="C00000"/>
            </a:solidFill>
          </a:ln>
        </p:spPr>
      </p:pic>
    </p:spTree>
    <p:extLst>
      <p:ext uri="{BB962C8B-B14F-4D97-AF65-F5344CB8AC3E}">
        <p14:creationId xmlns:p14="http://schemas.microsoft.com/office/powerpoint/2010/main" val="310414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How to transport different goods having different size, shape, and requirements.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3" name="Picture 12">
            <a:extLst>
              <a:ext uri="{FF2B5EF4-FFF2-40B4-BE49-F238E27FC236}">
                <a16:creationId xmlns:a16="http://schemas.microsoft.com/office/drawing/2014/main" id="{D30BE959-BDED-4A34-A650-9059AF193D9B}"/>
              </a:ext>
            </a:extLst>
          </p:cNvPr>
          <p:cNvPicPr>
            <a:picLocks noChangeAspect="1"/>
          </p:cNvPicPr>
          <p:nvPr/>
        </p:nvPicPr>
        <p:blipFill>
          <a:blip r:embed="rId3"/>
          <a:stretch>
            <a:fillRect/>
          </a:stretch>
        </p:blipFill>
        <p:spPr>
          <a:xfrm>
            <a:off x="1331640" y="2204864"/>
            <a:ext cx="6410325" cy="3819525"/>
          </a:xfrm>
          <a:prstGeom prst="rect">
            <a:avLst/>
          </a:prstGeom>
          <a:ln>
            <a:solidFill>
              <a:srgbClr val="C00000"/>
            </a:solidFill>
          </a:ln>
        </p:spPr>
      </p:pic>
    </p:spTree>
    <p:extLst>
      <p:ext uri="{BB962C8B-B14F-4D97-AF65-F5344CB8AC3E}">
        <p14:creationId xmlns:p14="http://schemas.microsoft.com/office/powerpoint/2010/main" val="101288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What trucks to be used? What kind of packaging? What expert labor? What shipping medium?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19CA1C91-B4E2-4463-BE9B-7B611C843DA0}"/>
              </a:ext>
            </a:extLst>
          </p:cNvPr>
          <p:cNvPicPr>
            <a:picLocks noChangeAspect="1"/>
          </p:cNvPicPr>
          <p:nvPr/>
        </p:nvPicPr>
        <p:blipFill>
          <a:blip r:embed="rId3"/>
          <a:stretch>
            <a:fillRect/>
          </a:stretch>
        </p:blipFill>
        <p:spPr>
          <a:xfrm>
            <a:off x="1187624" y="2348880"/>
            <a:ext cx="6819900" cy="3981450"/>
          </a:xfrm>
          <a:prstGeom prst="rect">
            <a:avLst/>
          </a:prstGeom>
          <a:ln>
            <a:solidFill>
              <a:srgbClr val="C00000"/>
            </a:solidFill>
          </a:ln>
        </p:spPr>
      </p:pic>
    </p:spTree>
    <p:extLst>
      <p:ext uri="{BB962C8B-B14F-4D97-AF65-F5344CB8AC3E}">
        <p14:creationId xmlns:p14="http://schemas.microsoft.com/office/powerpoint/2010/main" val="2529580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We have some items are big, some are small, some are hard, some are fragile,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7499D6CA-D238-4E97-B9DB-96219ED3EE58}"/>
              </a:ext>
            </a:extLst>
          </p:cNvPr>
          <p:cNvPicPr>
            <a:picLocks noChangeAspect="1"/>
          </p:cNvPicPr>
          <p:nvPr/>
        </p:nvPicPr>
        <p:blipFill>
          <a:blip r:embed="rId3"/>
          <a:stretch>
            <a:fillRect/>
          </a:stretch>
        </p:blipFill>
        <p:spPr>
          <a:xfrm>
            <a:off x="1187624" y="2420888"/>
            <a:ext cx="6838950" cy="4019550"/>
          </a:xfrm>
          <a:prstGeom prst="rect">
            <a:avLst/>
          </a:prstGeom>
          <a:ln>
            <a:solidFill>
              <a:srgbClr val="C00000"/>
            </a:solidFill>
          </a:ln>
        </p:spPr>
      </p:pic>
    </p:spTree>
    <p:extLst>
      <p:ext uri="{BB962C8B-B14F-4D97-AF65-F5344CB8AC3E}">
        <p14:creationId xmlns:p14="http://schemas.microsoft.com/office/powerpoint/2010/main" val="405971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Basics:</a:t>
            </a:r>
          </a:p>
          <a:p>
            <a:pPr marL="342900" indent="-342900" algn="l">
              <a:buClr>
                <a:srgbClr val="0070C0"/>
              </a:buClr>
              <a:buSzPct val="80000"/>
              <a:buFont typeface="Wingdings" pitchFamily="2" charset="2"/>
              <a:buChar char="u"/>
            </a:pPr>
            <a:r>
              <a:rPr lang="en-US" altLang="zh-TW" sz="1800" b="1" dirty="0">
                <a:solidFill>
                  <a:schemeClr val="tx1"/>
                </a:solidFill>
              </a:rPr>
              <a:t>1. Why need Docker?</a:t>
            </a:r>
          </a:p>
          <a:p>
            <a:pPr marL="342900" indent="-342900" algn="l">
              <a:buClr>
                <a:srgbClr val="0070C0"/>
              </a:buClr>
              <a:buSzPct val="80000"/>
              <a:buFont typeface="Wingdings" pitchFamily="2" charset="2"/>
              <a:buChar char="u"/>
            </a:pPr>
            <a:r>
              <a:rPr lang="en-US" altLang="zh-TW" sz="1800" b="1" dirty="0">
                <a:solidFill>
                  <a:schemeClr val="tx1"/>
                </a:solidFill>
              </a:rPr>
              <a:t>2. What is Docker?</a:t>
            </a:r>
          </a:p>
          <a:p>
            <a:pPr marL="342900" indent="-342900" algn="l">
              <a:buClr>
                <a:srgbClr val="0070C0"/>
              </a:buClr>
              <a:buSzPct val="80000"/>
              <a:buFont typeface="Wingdings" pitchFamily="2" charset="2"/>
              <a:buChar char="u"/>
            </a:pPr>
            <a:r>
              <a:rPr lang="en-US" altLang="zh-TW" sz="1800" b="1" dirty="0">
                <a:solidFill>
                  <a:schemeClr val="tx1"/>
                </a:solidFill>
              </a:rPr>
              <a:t>3. Software Container Platform</a:t>
            </a:r>
          </a:p>
          <a:p>
            <a:pPr marL="342900" indent="-342900" algn="l">
              <a:buClr>
                <a:srgbClr val="0070C0"/>
              </a:buClr>
              <a:buSzPct val="80000"/>
              <a:buFont typeface="Wingdings" pitchFamily="2" charset="2"/>
              <a:buChar char="u"/>
            </a:pPr>
            <a:r>
              <a:rPr lang="en-US" altLang="zh-TW" sz="1800" b="1" dirty="0">
                <a:solidFill>
                  <a:schemeClr val="tx1"/>
                </a:solidFill>
              </a:rPr>
              <a:t>4. Matrix from Hell</a:t>
            </a:r>
          </a:p>
          <a:p>
            <a:pPr marL="342900" indent="-342900" algn="l">
              <a:buClr>
                <a:srgbClr val="0070C0"/>
              </a:buClr>
              <a:buSzPct val="80000"/>
              <a:buFont typeface="Wingdings" pitchFamily="2" charset="2"/>
              <a:buChar char="u"/>
            </a:pPr>
            <a:r>
              <a:rPr lang="en-US" altLang="zh-TW" sz="1800" b="1" dirty="0">
                <a:solidFill>
                  <a:schemeClr val="tx1"/>
                </a:solidFill>
              </a:rPr>
              <a:t>5. Shipping Industry Problem</a:t>
            </a:r>
          </a:p>
          <a:p>
            <a:pPr marL="342900" indent="-342900" algn="l">
              <a:buClr>
                <a:srgbClr val="0070C0"/>
              </a:buClr>
              <a:buSzPct val="80000"/>
              <a:buFont typeface="Wingdings" pitchFamily="2" charset="2"/>
              <a:buChar char="u"/>
            </a:pPr>
            <a:r>
              <a:rPr lang="en-US" altLang="zh-TW" sz="1800" b="1" dirty="0">
                <a:solidFill>
                  <a:schemeClr val="tx1"/>
                </a:solidFill>
              </a:rPr>
              <a:t>6. Deploy and Run App </a:t>
            </a:r>
            <a:r>
              <a:rPr lang="en-US" altLang="zh-TW" sz="1800" b="1">
                <a:solidFill>
                  <a:schemeClr val="tx1"/>
                </a:solidFill>
              </a:rPr>
              <a:t>by Container</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7. Pack Application into Container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04880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You can think of all the possibilities to ship the items.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1" name="Picture 10">
            <a:extLst>
              <a:ext uri="{FF2B5EF4-FFF2-40B4-BE49-F238E27FC236}">
                <a16:creationId xmlns:a16="http://schemas.microsoft.com/office/drawing/2014/main" id="{42B6ECE3-8AA9-4A18-A334-D4977D65B223}"/>
              </a:ext>
            </a:extLst>
          </p:cNvPr>
          <p:cNvPicPr>
            <a:picLocks noChangeAspect="1"/>
          </p:cNvPicPr>
          <p:nvPr/>
        </p:nvPicPr>
        <p:blipFill>
          <a:blip r:embed="rId3"/>
          <a:stretch>
            <a:fillRect/>
          </a:stretch>
        </p:blipFill>
        <p:spPr>
          <a:xfrm>
            <a:off x="1763688" y="2276872"/>
            <a:ext cx="5191125" cy="3914775"/>
          </a:xfrm>
          <a:prstGeom prst="rect">
            <a:avLst/>
          </a:prstGeom>
          <a:ln>
            <a:solidFill>
              <a:srgbClr val="C00000"/>
            </a:solidFill>
          </a:ln>
        </p:spPr>
      </p:pic>
    </p:spTree>
    <p:extLst>
      <p:ext uri="{BB962C8B-B14F-4D97-AF65-F5344CB8AC3E}">
        <p14:creationId xmlns:p14="http://schemas.microsoft.com/office/powerpoint/2010/main" val="368338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This is again become very complex.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F34BEA00-BFFA-47AD-BFE1-CC8C1DB3743E}"/>
              </a:ext>
            </a:extLst>
          </p:cNvPr>
          <p:cNvPicPr>
            <a:picLocks noChangeAspect="1"/>
          </p:cNvPicPr>
          <p:nvPr/>
        </p:nvPicPr>
        <p:blipFill>
          <a:blip r:embed="rId3"/>
          <a:stretch>
            <a:fillRect/>
          </a:stretch>
        </p:blipFill>
        <p:spPr>
          <a:xfrm>
            <a:off x="1115616" y="2132856"/>
            <a:ext cx="6819900" cy="4048125"/>
          </a:xfrm>
          <a:prstGeom prst="rect">
            <a:avLst/>
          </a:prstGeom>
          <a:ln>
            <a:solidFill>
              <a:srgbClr val="C00000"/>
            </a:solidFill>
          </a:ln>
        </p:spPr>
      </p:pic>
    </p:spTree>
    <p:extLst>
      <p:ext uri="{BB962C8B-B14F-4D97-AF65-F5344CB8AC3E}">
        <p14:creationId xmlns:p14="http://schemas.microsoft.com/office/powerpoint/2010/main" val="396029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We solve the </a:t>
            </a:r>
            <a:r>
              <a:rPr lang="en-US" altLang="zh-TW" sz="1800" b="1" dirty="0">
                <a:solidFill>
                  <a:srgbClr val="C00000"/>
                </a:solidFill>
              </a:rPr>
              <a:t>Matrix from the Hell </a:t>
            </a:r>
            <a:r>
              <a:rPr lang="en-US" altLang="zh-TW" sz="1800" dirty="0">
                <a:solidFill>
                  <a:schemeClr val="tx1"/>
                </a:solidFill>
              </a:rPr>
              <a:t>by using the </a:t>
            </a:r>
            <a:r>
              <a:rPr lang="en-US" altLang="zh-TW" sz="1800" b="1" dirty="0">
                <a:solidFill>
                  <a:srgbClr val="C00000"/>
                </a:solidFill>
              </a:rPr>
              <a:t>Container</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Container are standard boxes where the goods can be packaged in a standard way. </a:t>
            </a:r>
          </a:p>
          <a:p>
            <a:pPr marL="342900" indent="-342900" algn="l">
              <a:buClr>
                <a:srgbClr val="0070C0"/>
              </a:buClr>
              <a:buSzPct val="80000"/>
              <a:buFont typeface="Wingdings" pitchFamily="2" charset="2"/>
              <a:buChar char="u"/>
            </a:pPr>
            <a:r>
              <a:rPr lang="en-US" altLang="zh-TW" sz="1800" dirty="0">
                <a:solidFill>
                  <a:schemeClr val="tx1"/>
                </a:solidFill>
              </a:rPr>
              <a:t>For example, if you are the furniture manufacture, you need to packaging your furniture into the standard way into the container.  You are not worry about the ship through the air, water, who will ship,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84B814E7-CC5C-429B-87C6-209244D828BD}"/>
              </a:ext>
            </a:extLst>
          </p:cNvPr>
          <p:cNvPicPr>
            <a:picLocks noChangeAspect="1"/>
          </p:cNvPicPr>
          <p:nvPr/>
        </p:nvPicPr>
        <p:blipFill>
          <a:blip r:embed="rId3"/>
          <a:stretch>
            <a:fillRect/>
          </a:stretch>
        </p:blipFill>
        <p:spPr>
          <a:xfrm>
            <a:off x="1691680" y="3289846"/>
            <a:ext cx="5565812" cy="3116275"/>
          </a:xfrm>
          <a:prstGeom prst="rect">
            <a:avLst/>
          </a:prstGeom>
          <a:ln>
            <a:solidFill>
              <a:srgbClr val="C00000"/>
            </a:solidFill>
          </a:ln>
        </p:spPr>
      </p:pic>
    </p:spTree>
    <p:extLst>
      <p:ext uri="{BB962C8B-B14F-4D97-AF65-F5344CB8AC3E}">
        <p14:creationId xmlns:p14="http://schemas.microsoft.com/office/powerpoint/2010/main" val="365028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container make the shipping very easy and efficient.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DC43F0FC-2AE4-43A1-BD68-E304F096B928}"/>
              </a:ext>
            </a:extLst>
          </p:cNvPr>
          <p:cNvPicPr>
            <a:picLocks noChangeAspect="1"/>
          </p:cNvPicPr>
          <p:nvPr/>
        </p:nvPicPr>
        <p:blipFill>
          <a:blip r:embed="rId3"/>
          <a:stretch>
            <a:fillRect/>
          </a:stretch>
        </p:blipFill>
        <p:spPr>
          <a:xfrm>
            <a:off x="2565726" y="1847122"/>
            <a:ext cx="4305845" cy="3260982"/>
          </a:xfrm>
          <a:prstGeom prst="rect">
            <a:avLst/>
          </a:prstGeom>
          <a:ln>
            <a:solidFill>
              <a:srgbClr val="C00000"/>
            </a:solidFill>
          </a:ln>
        </p:spPr>
      </p:pic>
    </p:spTree>
    <p:extLst>
      <p:ext uri="{BB962C8B-B14F-4D97-AF65-F5344CB8AC3E}">
        <p14:creationId xmlns:p14="http://schemas.microsoft.com/office/powerpoint/2010/main" val="3766527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Shipping Industry Problem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Look the Matrix from the Hell again. </a:t>
            </a:r>
          </a:p>
          <a:p>
            <a:pPr marL="342900" indent="-342900" algn="l">
              <a:buClr>
                <a:srgbClr val="0070C0"/>
              </a:buClr>
              <a:buSzPct val="80000"/>
              <a:buFont typeface="Wingdings" pitchFamily="2" charset="2"/>
              <a:buChar char="u"/>
            </a:pPr>
            <a:r>
              <a:rPr lang="en-US" altLang="zh-TW" sz="1800" dirty="0">
                <a:solidFill>
                  <a:schemeClr val="tx1"/>
                </a:solidFill>
              </a:rPr>
              <a:t>We use the standard way of container with Docker to solve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23FF572C-E1F3-4E57-AEC6-D9B5EE739A26}"/>
              </a:ext>
            </a:extLst>
          </p:cNvPr>
          <p:cNvPicPr>
            <a:picLocks noChangeAspect="1"/>
          </p:cNvPicPr>
          <p:nvPr/>
        </p:nvPicPr>
        <p:blipFill>
          <a:blip r:embed="rId3"/>
          <a:stretch>
            <a:fillRect/>
          </a:stretch>
        </p:blipFill>
        <p:spPr>
          <a:xfrm>
            <a:off x="660276" y="2525664"/>
            <a:ext cx="3470749" cy="1965693"/>
          </a:xfrm>
          <a:prstGeom prst="rect">
            <a:avLst/>
          </a:prstGeom>
          <a:ln>
            <a:solidFill>
              <a:srgbClr val="C00000"/>
            </a:solidFill>
          </a:ln>
        </p:spPr>
      </p:pic>
      <p:pic>
        <p:nvPicPr>
          <p:cNvPr id="9" name="Picture 8">
            <a:extLst>
              <a:ext uri="{FF2B5EF4-FFF2-40B4-BE49-F238E27FC236}">
                <a16:creationId xmlns:a16="http://schemas.microsoft.com/office/drawing/2014/main" id="{EF353DA0-E7E7-4E9E-B725-89E9B01ADC53}"/>
              </a:ext>
            </a:extLst>
          </p:cNvPr>
          <p:cNvPicPr>
            <a:picLocks noChangeAspect="1"/>
          </p:cNvPicPr>
          <p:nvPr/>
        </p:nvPicPr>
        <p:blipFill>
          <a:blip r:embed="rId4"/>
          <a:stretch>
            <a:fillRect/>
          </a:stretch>
        </p:blipFill>
        <p:spPr>
          <a:xfrm>
            <a:off x="5207125" y="2451083"/>
            <a:ext cx="3479675" cy="2040274"/>
          </a:xfrm>
          <a:prstGeom prst="rect">
            <a:avLst/>
          </a:prstGeom>
          <a:ln>
            <a:solidFill>
              <a:srgbClr val="C00000"/>
            </a:solidFill>
          </a:ln>
        </p:spPr>
      </p:pic>
      <p:sp>
        <p:nvSpPr>
          <p:cNvPr id="10" name="Arrow: Right 9">
            <a:extLst>
              <a:ext uri="{FF2B5EF4-FFF2-40B4-BE49-F238E27FC236}">
                <a16:creationId xmlns:a16="http://schemas.microsoft.com/office/drawing/2014/main" id="{276EFBC4-BBE5-40E3-814A-1C7ADA1D55B7}"/>
              </a:ext>
            </a:extLst>
          </p:cNvPr>
          <p:cNvSpPr/>
          <p:nvPr/>
        </p:nvSpPr>
        <p:spPr>
          <a:xfrm>
            <a:off x="4309035" y="324898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5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 Deploy and Run App by Container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310363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Deploy and Run App by Container </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Docker is a tool designed to make it easier to deploy and run applications by using containers.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11" name="Picture 10">
            <a:extLst>
              <a:ext uri="{FF2B5EF4-FFF2-40B4-BE49-F238E27FC236}">
                <a16:creationId xmlns:a16="http://schemas.microsoft.com/office/drawing/2014/main" id="{5994EC99-9308-4052-BD85-E8E7AC60F079}"/>
              </a:ext>
            </a:extLst>
          </p:cNvPr>
          <p:cNvPicPr>
            <a:picLocks noChangeAspect="1"/>
          </p:cNvPicPr>
          <p:nvPr/>
        </p:nvPicPr>
        <p:blipFill>
          <a:blip r:embed="rId3"/>
          <a:stretch>
            <a:fillRect/>
          </a:stretch>
        </p:blipFill>
        <p:spPr>
          <a:xfrm>
            <a:off x="1115616" y="2636912"/>
            <a:ext cx="6677025" cy="3448050"/>
          </a:xfrm>
          <a:prstGeom prst="rect">
            <a:avLst/>
          </a:prstGeom>
          <a:ln>
            <a:solidFill>
              <a:srgbClr val="C00000"/>
            </a:solidFill>
          </a:ln>
        </p:spPr>
      </p:pic>
    </p:spTree>
    <p:extLst>
      <p:ext uri="{BB962C8B-B14F-4D97-AF65-F5344CB8AC3E}">
        <p14:creationId xmlns:p14="http://schemas.microsoft.com/office/powerpoint/2010/main" val="230040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Pack App into Container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2243198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Pack App into Container </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…and containers allow a developer to package their application and all of its dependencies into a box and then ship the entire package.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3" name="Picture 12">
            <a:extLst>
              <a:ext uri="{FF2B5EF4-FFF2-40B4-BE49-F238E27FC236}">
                <a16:creationId xmlns:a16="http://schemas.microsoft.com/office/drawing/2014/main" id="{A7504C17-F2AE-44B2-8107-EF742AB58BC4}"/>
              </a:ext>
            </a:extLst>
          </p:cNvPr>
          <p:cNvPicPr>
            <a:picLocks noChangeAspect="1"/>
          </p:cNvPicPr>
          <p:nvPr/>
        </p:nvPicPr>
        <p:blipFill>
          <a:blip r:embed="rId3"/>
          <a:stretch>
            <a:fillRect/>
          </a:stretch>
        </p:blipFill>
        <p:spPr>
          <a:xfrm>
            <a:off x="1403648" y="2564904"/>
            <a:ext cx="6762750" cy="3676650"/>
          </a:xfrm>
          <a:prstGeom prst="rect">
            <a:avLst/>
          </a:prstGeom>
          <a:ln>
            <a:solidFill>
              <a:srgbClr val="C00000"/>
            </a:solidFill>
          </a:ln>
        </p:spPr>
      </p:pic>
    </p:spTree>
    <p:extLst>
      <p:ext uri="{BB962C8B-B14F-4D97-AF65-F5344CB8AC3E}">
        <p14:creationId xmlns:p14="http://schemas.microsoft.com/office/powerpoint/2010/main" val="343717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Pack App into Container </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31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 developer packages all the software and components into a container and ship to the box called the container and docker will take care of shipping this container to all the platform in a standard way.</a:t>
            </a:r>
          </a:p>
          <a:p>
            <a:pPr marL="342900" indent="-342900" algn="l">
              <a:buClr>
                <a:srgbClr val="0070C0"/>
              </a:buClr>
              <a:buSzPct val="80000"/>
              <a:buFont typeface="Wingdings" pitchFamily="2" charset="2"/>
              <a:buChar char="u"/>
            </a:pPr>
            <a:r>
              <a:rPr lang="en-US" altLang="zh-TW" sz="1800" b="1" dirty="0">
                <a:solidFill>
                  <a:schemeClr val="tx1"/>
                </a:solidFill>
              </a:rPr>
              <a:t>Docker container is the standard way to solve </a:t>
            </a:r>
            <a:r>
              <a:rPr lang="en-US" altLang="zh-TW" sz="1800" b="1" dirty="0">
                <a:solidFill>
                  <a:srgbClr val="C00000"/>
                </a:solidFill>
              </a:rPr>
              <a:t>Matrix from the Hell</a:t>
            </a:r>
            <a:r>
              <a:rPr lang="en-US" altLang="zh-TW"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F398F0EF-9F7D-402E-9BD9-A1BAF6DE6376}"/>
              </a:ext>
            </a:extLst>
          </p:cNvPr>
          <p:cNvPicPr>
            <a:picLocks noChangeAspect="1"/>
          </p:cNvPicPr>
          <p:nvPr/>
        </p:nvPicPr>
        <p:blipFill>
          <a:blip r:embed="rId3"/>
          <a:stretch>
            <a:fillRect/>
          </a:stretch>
        </p:blipFill>
        <p:spPr>
          <a:xfrm>
            <a:off x="1043608" y="3009441"/>
            <a:ext cx="6703598" cy="3237433"/>
          </a:xfrm>
          <a:prstGeom prst="rect">
            <a:avLst/>
          </a:prstGeom>
          <a:ln>
            <a:solidFill>
              <a:srgbClr val="C00000"/>
            </a:solidFill>
          </a:ln>
        </p:spPr>
      </p:pic>
      <p:pic>
        <p:nvPicPr>
          <p:cNvPr id="11" name="Picture 10">
            <a:extLst>
              <a:ext uri="{FF2B5EF4-FFF2-40B4-BE49-F238E27FC236}">
                <a16:creationId xmlns:a16="http://schemas.microsoft.com/office/drawing/2014/main" id="{77D65C97-F118-49B7-AB5A-5A830015314D}"/>
              </a:ext>
            </a:extLst>
          </p:cNvPr>
          <p:cNvPicPr>
            <a:picLocks noChangeAspect="1"/>
          </p:cNvPicPr>
          <p:nvPr/>
        </p:nvPicPr>
        <p:blipFill>
          <a:blip r:embed="rId4"/>
          <a:stretch>
            <a:fillRect/>
          </a:stretch>
        </p:blipFill>
        <p:spPr>
          <a:xfrm>
            <a:off x="2589125" y="3319524"/>
            <a:ext cx="266700" cy="814387"/>
          </a:xfrm>
          <a:prstGeom prst="rect">
            <a:avLst/>
          </a:prstGeom>
          <a:ln>
            <a:solidFill>
              <a:srgbClr val="C00000"/>
            </a:solidFill>
          </a:ln>
        </p:spPr>
      </p:pic>
      <p:cxnSp>
        <p:nvCxnSpPr>
          <p:cNvPr id="13" name="Straight Arrow Connector 12">
            <a:extLst>
              <a:ext uri="{FF2B5EF4-FFF2-40B4-BE49-F238E27FC236}">
                <a16:creationId xmlns:a16="http://schemas.microsoft.com/office/drawing/2014/main" id="{202AB388-370B-456D-9ACF-32F9DDB39A02}"/>
              </a:ext>
            </a:extLst>
          </p:cNvPr>
          <p:cNvCxnSpPr>
            <a:cxnSpLocks/>
          </p:cNvCxnSpPr>
          <p:nvPr/>
        </p:nvCxnSpPr>
        <p:spPr>
          <a:xfrm flipV="1">
            <a:off x="2762669" y="3429000"/>
            <a:ext cx="441179" cy="98738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75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Why Need Docker?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3544236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Pack App into Container </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…also we can see now there is a clear separation of concerns.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B1FAEF69-555D-4552-8349-77DF442A9A8B}"/>
              </a:ext>
            </a:extLst>
          </p:cNvPr>
          <p:cNvPicPr>
            <a:picLocks noChangeAspect="1"/>
          </p:cNvPicPr>
          <p:nvPr/>
        </p:nvPicPr>
        <p:blipFill>
          <a:blip r:embed="rId3"/>
          <a:stretch>
            <a:fillRect/>
          </a:stretch>
        </p:blipFill>
        <p:spPr>
          <a:xfrm>
            <a:off x="1403648" y="2204864"/>
            <a:ext cx="6191250" cy="3571875"/>
          </a:xfrm>
          <a:prstGeom prst="rect">
            <a:avLst/>
          </a:prstGeom>
          <a:ln>
            <a:solidFill>
              <a:srgbClr val="C00000"/>
            </a:solidFill>
          </a:ln>
        </p:spPr>
      </p:pic>
    </p:spTree>
    <p:extLst>
      <p:ext uri="{BB962C8B-B14F-4D97-AF65-F5344CB8AC3E}">
        <p14:creationId xmlns:p14="http://schemas.microsoft.com/office/powerpoint/2010/main" val="26383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Pack App into Container </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 developer will now really focus on creating the code and software and will package the software along withal its dependencies into a container and will not worry about this will be deployed on what all platform it has deployed on what all platforms it has to be deployed, and so 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31</a:t>
            </a:fld>
            <a:endParaRPr lang="zh-TW" altLang="en-US"/>
          </a:p>
        </p:txBody>
      </p:sp>
      <p:pic>
        <p:nvPicPr>
          <p:cNvPr id="8" name="Picture 7">
            <a:extLst>
              <a:ext uri="{FF2B5EF4-FFF2-40B4-BE49-F238E27FC236}">
                <a16:creationId xmlns:a16="http://schemas.microsoft.com/office/drawing/2014/main" id="{67A919AD-BB4E-48EB-B4D8-4335A2C3F19C}"/>
              </a:ext>
            </a:extLst>
          </p:cNvPr>
          <p:cNvPicPr>
            <a:picLocks noChangeAspect="1"/>
          </p:cNvPicPr>
          <p:nvPr/>
        </p:nvPicPr>
        <p:blipFill>
          <a:blip r:embed="rId3"/>
          <a:stretch>
            <a:fillRect/>
          </a:stretch>
        </p:blipFill>
        <p:spPr>
          <a:xfrm>
            <a:off x="1403648" y="2924944"/>
            <a:ext cx="6096000" cy="3457575"/>
          </a:xfrm>
          <a:prstGeom prst="rect">
            <a:avLst/>
          </a:prstGeom>
          <a:ln>
            <a:solidFill>
              <a:srgbClr val="C00000"/>
            </a:solidFill>
          </a:ln>
        </p:spPr>
      </p:pic>
    </p:spTree>
    <p:extLst>
      <p:ext uri="{BB962C8B-B14F-4D97-AF65-F5344CB8AC3E}">
        <p14:creationId xmlns:p14="http://schemas.microsoft.com/office/powerpoint/2010/main" val="59833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Pack App into Container </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…and docker makes this process of deploying software very easy , very efficient, and very good.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32</a:t>
            </a:fld>
            <a:endParaRPr lang="zh-TW" altLang="en-US"/>
          </a:p>
        </p:txBody>
      </p:sp>
      <p:pic>
        <p:nvPicPr>
          <p:cNvPr id="11" name="Picture 10">
            <a:extLst>
              <a:ext uri="{FF2B5EF4-FFF2-40B4-BE49-F238E27FC236}">
                <a16:creationId xmlns:a16="http://schemas.microsoft.com/office/drawing/2014/main" id="{8C890DA8-1508-4D36-808C-3E445CAA6519}"/>
              </a:ext>
            </a:extLst>
          </p:cNvPr>
          <p:cNvPicPr>
            <a:picLocks noChangeAspect="1"/>
          </p:cNvPicPr>
          <p:nvPr/>
        </p:nvPicPr>
        <p:blipFill>
          <a:blip r:embed="rId3"/>
          <a:stretch>
            <a:fillRect/>
          </a:stretch>
        </p:blipFill>
        <p:spPr>
          <a:xfrm>
            <a:off x="1547664" y="2564904"/>
            <a:ext cx="5915025" cy="3514725"/>
          </a:xfrm>
          <a:prstGeom prst="rect">
            <a:avLst/>
          </a:prstGeom>
          <a:ln>
            <a:solidFill>
              <a:srgbClr val="C00000"/>
            </a:solidFill>
          </a:ln>
        </p:spPr>
      </p:pic>
    </p:spTree>
    <p:extLst>
      <p:ext uri="{BB962C8B-B14F-4D97-AF65-F5344CB8AC3E}">
        <p14:creationId xmlns:p14="http://schemas.microsoft.com/office/powerpoint/2010/main" val="132592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1.1 Why Need Docker?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Why need Docker?</a:t>
            </a:r>
          </a:p>
          <a:p>
            <a:pPr marL="342900" indent="-342900" algn="l">
              <a:buClr>
                <a:srgbClr val="0070C0"/>
              </a:buClr>
              <a:buSzPct val="80000"/>
              <a:buFont typeface="Wingdings" pitchFamily="2" charset="2"/>
              <a:buChar char="u"/>
            </a:pPr>
            <a:r>
              <a:rPr lang="en-US" altLang="zh-TW" sz="1800" b="1" dirty="0">
                <a:solidFill>
                  <a:schemeClr val="tx1"/>
                </a:solidFill>
              </a:rPr>
              <a:t>Some software work in one platform and does not work on another platform.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20" name="Picture 19">
            <a:extLst>
              <a:ext uri="{FF2B5EF4-FFF2-40B4-BE49-F238E27FC236}">
                <a16:creationId xmlns:a16="http://schemas.microsoft.com/office/drawing/2014/main" id="{CBC1DC5D-0EAE-465E-9DDA-03008AB75415}"/>
              </a:ext>
            </a:extLst>
          </p:cNvPr>
          <p:cNvPicPr>
            <a:picLocks noChangeAspect="1"/>
          </p:cNvPicPr>
          <p:nvPr/>
        </p:nvPicPr>
        <p:blipFill>
          <a:blip r:embed="rId3"/>
          <a:stretch>
            <a:fillRect/>
          </a:stretch>
        </p:blipFill>
        <p:spPr>
          <a:xfrm>
            <a:off x="1403648" y="2420888"/>
            <a:ext cx="5953125" cy="3505200"/>
          </a:xfrm>
          <a:prstGeom prst="rect">
            <a:avLst/>
          </a:prstGeom>
          <a:ln>
            <a:solidFill>
              <a:srgbClr val="C00000"/>
            </a:solidFill>
          </a:ln>
        </p:spPr>
      </p:pic>
    </p:spTree>
    <p:extLst>
      <p:ext uri="{BB962C8B-B14F-4D97-AF65-F5344CB8AC3E}">
        <p14:creationId xmlns:p14="http://schemas.microsoft.com/office/powerpoint/2010/main" val="367119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1.1 Why Need Docker?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Why need Docker?</a:t>
            </a:r>
          </a:p>
          <a:p>
            <a:pPr marL="342900" indent="-342900" algn="l">
              <a:buClr>
                <a:srgbClr val="0070C0"/>
              </a:buClr>
              <a:buSzPct val="80000"/>
              <a:buFont typeface="Wingdings" pitchFamily="2" charset="2"/>
              <a:buChar char="u"/>
            </a:pPr>
            <a:r>
              <a:rPr lang="en-US" altLang="zh-TW" sz="1800" b="1" dirty="0">
                <a:solidFill>
                  <a:schemeClr val="tx1"/>
                </a:solidFill>
              </a:rPr>
              <a:t>The stages of software development: Design, Development, Deployment, Testing/Release. </a:t>
            </a:r>
          </a:p>
          <a:p>
            <a:pPr marL="342900" indent="-342900" algn="l">
              <a:buClr>
                <a:srgbClr val="0070C0"/>
              </a:buClr>
              <a:buSzPct val="80000"/>
              <a:buFont typeface="Wingdings" pitchFamily="2" charset="2"/>
              <a:buChar char="u"/>
            </a:pPr>
            <a:r>
              <a:rPr lang="en-US" altLang="zh-TW" sz="1800" b="1" dirty="0">
                <a:solidFill>
                  <a:schemeClr val="tx1"/>
                </a:solidFill>
              </a:rPr>
              <a:t>Docker comes into the picture at the Deployment Stage.</a:t>
            </a:r>
          </a:p>
          <a:p>
            <a:pPr marL="342900" indent="-342900" algn="l">
              <a:buClr>
                <a:srgbClr val="0070C0"/>
              </a:buClr>
              <a:buSzPct val="80000"/>
              <a:buFont typeface="Wingdings" pitchFamily="2" charset="2"/>
              <a:buChar char="u"/>
            </a:pPr>
            <a:r>
              <a:rPr lang="en-US" altLang="zh-TW" sz="1800" b="1" dirty="0">
                <a:solidFill>
                  <a:schemeClr val="tx1"/>
                </a:solidFill>
              </a:rPr>
              <a:t>Docker makes the process of application deployment very easy, very efficient, and resolves a lot issues related to deploying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Rounded Corners 6">
            <a:extLst>
              <a:ext uri="{FF2B5EF4-FFF2-40B4-BE49-F238E27FC236}">
                <a16:creationId xmlns:a16="http://schemas.microsoft.com/office/drawing/2014/main" id="{696AB52C-E307-4CCC-9614-AC49A7B4FD99}"/>
              </a:ext>
            </a:extLst>
          </p:cNvPr>
          <p:cNvSpPr/>
          <p:nvPr/>
        </p:nvSpPr>
        <p:spPr>
          <a:xfrm>
            <a:off x="1549230" y="3356992"/>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Design</a:t>
            </a:r>
          </a:p>
        </p:txBody>
      </p:sp>
      <p:sp>
        <p:nvSpPr>
          <p:cNvPr id="8" name="Rectangle: Rounded Corners 7">
            <a:extLst>
              <a:ext uri="{FF2B5EF4-FFF2-40B4-BE49-F238E27FC236}">
                <a16:creationId xmlns:a16="http://schemas.microsoft.com/office/drawing/2014/main" id="{24DF678E-4C13-455B-9A76-A380FFEF7D83}"/>
              </a:ext>
            </a:extLst>
          </p:cNvPr>
          <p:cNvSpPr/>
          <p:nvPr/>
        </p:nvSpPr>
        <p:spPr>
          <a:xfrm>
            <a:off x="1549230" y="402858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Development</a:t>
            </a:r>
          </a:p>
        </p:txBody>
      </p:sp>
      <p:sp>
        <p:nvSpPr>
          <p:cNvPr id="9" name="Rectangle: Rounded Corners 8">
            <a:extLst>
              <a:ext uri="{FF2B5EF4-FFF2-40B4-BE49-F238E27FC236}">
                <a16:creationId xmlns:a16="http://schemas.microsoft.com/office/drawing/2014/main" id="{730188B9-A5F0-44DF-8CE6-6915E200F72E}"/>
              </a:ext>
            </a:extLst>
          </p:cNvPr>
          <p:cNvSpPr/>
          <p:nvPr/>
        </p:nvSpPr>
        <p:spPr>
          <a:xfrm>
            <a:off x="1566143" y="4772166"/>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Deployment</a:t>
            </a:r>
          </a:p>
        </p:txBody>
      </p:sp>
      <p:sp>
        <p:nvSpPr>
          <p:cNvPr id="10" name="Rectangle: Rounded Corners 9">
            <a:extLst>
              <a:ext uri="{FF2B5EF4-FFF2-40B4-BE49-F238E27FC236}">
                <a16:creationId xmlns:a16="http://schemas.microsoft.com/office/drawing/2014/main" id="{D5E0B35E-E69C-40C9-8808-F9DCC9B9E440}"/>
              </a:ext>
            </a:extLst>
          </p:cNvPr>
          <p:cNvSpPr/>
          <p:nvPr/>
        </p:nvSpPr>
        <p:spPr>
          <a:xfrm>
            <a:off x="1566143" y="555177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Testing/Release</a:t>
            </a:r>
          </a:p>
        </p:txBody>
      </p:sp>
      <p:sp>
        <p:nvSpPr>
          <p:cNvPr id="11" name="Arrow: Right 10">
            <a:extLst>
              <a:ext uri="{FF2B5EF4-FFF2-40B4-BE49-F238E27FC236}">
                <a16:creationId xmlns:a16="http://schemas.microsoft.com/office/drawing/2014/main" id="{4BC7459C-1505-468C-B950-8BC7B8254F7E}"/>
              </a:ext>
            </a:extLst>
          </p:cNvPr>
          <p:cNvSpPr/>
          <p:nvPr/>
        </p:nvSpPr>
        <p:spPr>
          <a:xfrm>
            <a:off x="3493446" y="4772166"/>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941DC90-BDF3-48B8-BFF7-F60DFA94B5D8}"/>
              </a:ext>
            </a:extLst>
          </p:cNvPr>
          <p:cNvPicPr>
            <a:picLocks noChangeAspect="1"/>
          </p:cNvPicPr>
          <p:nvPr/>
        </p:nvPicPr>
        <p:blipFill>
          <a:blip r:embed="rId3"/>
          <a:stretch>
            <a:fillRect/>
          </a:stretch>
        </p:blipFill>
        <p:spPr>
          <a:xfrm>
            <a:off x="4788024" y="3284984"/>
            <a:ext cx="3009900" cy="2295525"/>
          </a:xfrm>
          <a:prstGeom prst="rect">
            <a:avLst/>
          </a:prstGeom>
          <a:ln>
            <a:solidFill>
              <a:srgbClr val="C00000"/>
            </a:solidFill>
          </a:ln>
        </p:spPr>
      </p:pic>
      <p:pic>
        <p:nvPicPr>
          <p:cNvPr id="16" name="Picture 15">
            <a:extLst>
              <a:ext uri="{FF2B5EF4-FFF2-40B4-BE49-F238E27FC236}">
                <a16:creationId xmlns:a16="http://schemas.microsoft.com/office/drawing/2014/main" id="{C5C06A8A-5BE4-40A6-846E-B2E5EEA22E66}"/>
              </a:ext>
            </a:extLst>
          </p:cNvPr>
          <p:cNvPicPr>
            <a:picLocks noChangeAspect="1"/>
          </p:cNvPicPr>
          <p:nvPr/>
        </p:nvPicPr>
        <p:blipFill>
          <a:blip r:embed="rId4"/>
          <a:stretch>
            <a:fillRect/>
          </a:stretch>
        </p:blipFill>
        <p:spPr>
          <a:xfrm>
            <a:off x="1547664" y="6093296"/>
            <a:ext cx="5943600" cy="295275"/>
          </a:xfrm>
          <a:prstGeom prst="rect">
            <a:avLst/>
          </a:prstGeom>
          <a:ln>
            <a:solidFill>
              <a:srgbClr val="C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1.1 Why Need Docker?</a:t>
            </a:r>
            <a:endParaRPr lang="zh-TW" altLang="en-US" b="1" dirty="0">
              <a:solidFill>
                <a:srgbClr val="FFFF00"/>
              </a:solidFill>
            </a:endParaRPr>
          </a:p>
        </p:txBody>
      </p:sp>
      <p:sp>
        <p:nvSpPr>
          <p:cNvPr id="3" name="副標題 2"/>
          <p:cNvSpPr>
            <a:spLocks noGrp="1"/>
          </p:cNvSpPr>
          <p:nvPr>
            <p:ph type="subTitle" idx="1"/>
          </p:nvPr>
        </p:nvSpPr>
        <p:spPr>
          <a:xfrm>
            <a:off x="395536"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Why need Docker?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3" name="Picture 12">
            <a:extLst>
              <a:ext uri="{FF2B5EF4-FFF2-40B4-BE49-F238E27FC236}">
                <a16:creationId xmlns:a16="http://schemas.microsoft.com/office/drawing/2014/main" id="{3AD13048-23BA-4551-AAA7-B7AD087E1AAB}"/>
              </a:ext>
            </a:extLst>
          </p:cNvPr>
          <p:cNvPicPr>
            <a:picLocks noChangeAspect="1"/>
          </p:cNvPicPr>
          <p:nvPr/>
        </p:nvPicPr>
        <p:blipFill>
          <a:blip r:embed="rId3"/>
          <a:stretch>
            <a:fillRect/>
          </a:stretch>
        </p:blipFill>
        <p:spPr>
          <a:xfrm>
            <a:off x="1585912" y="2181225"/>
            <a:ext cx="5972175" cy="2495550"/>
          </a:xfrm>
          <a:prstGeom prst="rect">
            <a:avLst/>
          </a:prstGeom>
          <a:ln>
            <a:solidFill>
              <a:srgbClr val="C00000"/>
            </a:solidFill>
          </a:ln>
        </p:spPr>
      </p:pic>
    </p:spTree>
    <p:extLst>
      <p:ext uri="{BB962C8B-B14F-4D97-AF65-F5344CB8AC3E}">
        <p14:creationId xmlns:p14="http://schemas.microsoft.com/office/powerpoint/2010/main" val="219945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What is Docker?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21640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1.2 What is Docker?</a:t>
            </a:r>
            <a:endParaRPr lang="zh-TW" altLang="en-US" b="1" dirty="0">
              <a:solidFill>
                <a:srgbClr val="FFFF00"/>
              </a:solidFill>
            </a:endParaRPr>
          </a:p>
        </p:txBody>
      </p:sp>
      <p:sp>
        <p:nvSpPr>
          <p:cNvPr id="3" name="副標題 2"/>
          <p:cNvSpPr>
            <a:spLocks noGrp="1"/>
          </p:cNvSpPr>
          <p:nvPr>
            <p:ph type="subTitle" idx="1"/>
          </p:nvPr>
        </p:nvSpPr>
        <p:spPr>
          <a:xfrm>
            <a:off x="395536" y="1268761"/>
            <a:ext cx="8352928" cy="1008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Docker is world’s leading software container platform.</a:t>
            </a:r>
          </a:p>
          <a:p>
            <a:pPr marL="342900" indent="-342900" algn="l">
              <a:buClr>
                <a:srgbClr val="0070C0"/>
              </a:buClr>
              <a:buSzPct val="80000"/>
              <a:buFont typeface="Wingdings" pitchFamily="2" charset="2"/>
              <a:buChar char="u"/>
            </a:pPr>
            <a:r>
              <a:rPr lang="en-US" altLang="zh-TW" sz="1800" b="1" dirty="0">
                <a:solidFill>
                  <a:schemeClr val="tx1"/>
                </a:solidFill>
              </a:rPr>
              <a:t>What is this mean?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1" name="Picture 10">
            <a:extLst>
              <a:ext uri="{FF2B5EF4-FFF2-40B4-BE49-F238E27FC236}">
                <a16:creationId xmlns:a16="http://schemas.microsoft.com/office/drawing/2014/main" id="{D5214C54-5EAC-49FC-9A8B-2E6181FA7463}"/>
              </a:ext>
            </a:extLst>
          </p:cNvPr>
          <p:cNvPicPr>
            <a:picLocks noChangeAspect="1"/>
          </p:cNvPicPr>
          <p:nvPr/>
        </p:nvPicPr>
        <p:blipFill>
          <a:blip r:embed="rId3"/>
          <a:stretch>
            <a:fillRect/>
          </a:stretch>
        </p:blipFill>
        <p:spPr>
          <a:xfrm>
            <a:off x="1115616" y="2564904"/>
            <a:ext cx="6886575" cy="3048000"/>
          </a:xfrm>
          <a:prstGeom prst="rect">
            <a:avLst/>
          </a:prstGeom>
          <a:ln>
            <a:solidFill>
              <a:srgbClr val="C00000"/>
            </a:solidFill>
          </a:ln>
        </p:spPr>
      </p:pic>
    </p:spTree>
    <p:extLst>
      <p:ext uri="{BB962C8B-B14F-4D97-AF65-F5344CB8AC3E}">
        <p14:creationId xmlns:p14="http://schemas.microsoft.com/office/powerpoint/2010/main" val="128258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Software Container Platform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extLst>
      <p:ext uri="{BB962C8B-B14F-4D97-AF65-F5344CB8AC3E}">
        <p14:creationId xmlns:p14="http://schemas.microsoft.com/office/powerpoint/2010/main" val="30146696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1503</Words>
  <Application>Microsoft Office PowerPoint</Application>
  <PresentationFormat>On-screen Show (4:3)</PresentationFormat>
  <Paragraphs>190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佈景主題</vt:lpstr>
      <vt:lpstr>1 Docker Basics</vt:lpstr>
      <vt:lpstr>1 Docker Basics</vt:lpstr>
      <vt:lpstr>1.1 Why Need Docker?</vt:lpstr>
      <vt:lpstr>1.1 Why Need Docker?</vt:lpstr>
      <vt:lpstr>1.1 Why Need Docker?</vt:lpstr>
      <vt:lpstr>1.1 Why Need Docker?</vt:lpstr>
      <vt:lpstr>1.2 What is Docker?</vt:lpstr>
      <vt:lpstr>1.2 What is Docker?</vt:lpstr>
      <vt:lpstr>1.3 Software Container Platform</vt:lpstr>
      <vt:lpstr>1.3 Software Container Platform</vt:lpstr>
      <vt:lpstr>1.3 Software Container Platform</vt:lpstr>
      <vt:lpstr>1.4 Matrix From Hell</vt:lpstr>
      <vt:lpstr>1.4 Matrix From Hell</vt:lpstr>
      <vt:lpstr>1.5 Shipping Industry Problem</vt:lpstr>
      <vt:lpstr>1.5 Shipping Industry Problem</vt:lpstr>
      <vt:lpstr>1.5 Shipping Industry Problem</vt:lpstr>
      <vt:lpstr>1.5 Shipping Industry Problem</vt:lpstr>
      <vt:lpstr>1.5 Shipping Industry Problem</vt:lpstr>
      <vt:lpstr>1.5 Shipping Industry Problem</vt:lpstr>
      <vt:lpstr>1.5 Shipping Industry Problem</vt:lpstr>
      <vt:lpstr>1.5 Shipping Industry Problem</vt:lpstr>
      <vt:lpstr>1.5 Shipping Industry Problem</vt:lpstr>
      <vt:lpstr>1.5 Shipping Industry Problem</vt:lpstr>
      <vt:lpstr>1.5 Shipping Industry Problem</vt:lpstr>
      <vt:lpstr>1.6 Deploy and Run App by Container </vt:lpstr>
      <vt:lpstr>1.6 Deploy and Run App by Container </vt:lpstr>
      <vt:lpstr>1.6 Pack App into Container </vt:lpstr>
      <vt:lpstr>1.6 Pack App into Container </vt:lpstr>
      <vt:lpstr>1.6 Pack App into Container </vt:lpstr>
      <vt:lpstr>1.6 Pack App into Container </vt:lpstr>
      <vt:lpstr>1.6 Pack App into Container </vt:lpstr>
      <vt:lpstr>1.6 Pack App into Container </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327</cp:revision>
  <dcterms:created xsi:type="dcterms:W3CDTF">2018-09-28T16:40:41Z</dcterms:created>
  <dcterms:modified xsi:type="dcterms:W3CDTF">2021-06-08T06:05:48Z</dcterms:modified>
</cp:coreProperties>
</file>