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66" r:id="rId5"/>
    <p:sldId id="264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6" autoAdjust="0"/>
    <p:restoredTop sz="94660"/>
  </p:normalViewPr>
  <p:slideViewPr>
    <p:cSldViewPr>
      <p:cViewPr varScale="1">
        <p:scale>
          <a:sx n="91" d="100"/>
          <a:sy n="91" d="100"/>
        </p:scale>
        <p:origin x="5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flask/flask_applic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application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application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flask/flask_applic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flask/flask_applic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application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flask/flask_applic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6578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order to test </a:t>
            </a:r>
            <a:r>
              <a:rPr lang="en-US" sz="1800" b="1" dirty="0">
                <a:solidFill>
                  <a:schemeClr val="tx1"/>
                </a:solidFill>
              </a:rPr>
              <a:t>Flask</a:t>
            </a:r>
            <a:r>
              <a:rPr lang="en-US" sz="1800" dirty="0">
                <a:solidFill>
                  <a:schemeClr val="tx1"/>
                </a:solidFill>
              </a:rPr>
              <a:t> installation, type the following code in the editor as </a:t>
            </a:r>
            <a:r>
              <a:rPr lang="en-US" sz="1800" b="1" dirty="0">
                <a:solidFill>
                  <a:schemeClr val="tx1"/>
                </a:solidFill>
              </a:rPr>
              <a:t>0401_Hello.py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https://www.tutorialspoint.com/flask/flask_application.htm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B8BBF-4F13-4C15-9F03-26C153DA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84906"/>
            <a:ext cx="6048375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7843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Importing flask module in the project is mandatory. An object of Flask class is our </a:t>
            </a:r>
            <a:r>
              <a:rPr lang="en-US" sz="1800" b="1" dirty="0">
                <a:solidFill>
                  <a:schemeClr val="tx1"/>
                </a:solidFill>
              </a:rPr>
              <a:t>WSGI</a:t>
            </a:r>
            <a:r>
              <a:rPr lang="en-US" sz="1800" dirty="0">
                <a:solidFill>
                  <a:schemeClr val="tx1"/>
                </a:solidFill>
              </a:rPr>
              <a:t> (Web Server Gateway Interface)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Flask constructor takes the name of </a:t>
            </a:r>
            <a:r>
              <a:rPr lang="en-US" sz="1800" b="1" dirty="0">
                <a:solidFill>
                  <a:schemeClr val="tx1"/>
                </a:solidFill>
              </a:rPr>
              <a:t>current module (__name__)</a:t>
            </a:r>
            <a:r>
              <a:rPr lang="en-US" sz="1800" dirty="0">
                <a:solidFill>
                  <a:schemeClr val="tx1"/>
                </a:solidFill>
              </a:rPr>
              <a:t> as 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route()</a:t>
            </a:r>
            <a:r>
              <a:rPr lang="en-US" sz="1800" dirty="0">
                <a:solidFill>
                  <a:schemeClr val="tx1"/>
                </a:solidFill>
              </a:rPr>
              <a:t> function of the Flask class is a decorator, which tells the application which URL should call the associated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app.route</a:t>
            </a:r>
            <a:r>
              <a:rPr lang="en-US" sz="1800" dirty="0">
                <a:solidFill>
                  <a:schemeClr val="tx1"/>
                </a:solidFill>
              </a:rPr>
              <a:t>(rule, options)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rule</a:t>
            </a:r>
            <a:r>
              <a:rPr lang="en-US" sz="1800" dirty="0">
                <a:solidFill>
                  <a:schemeClr val="tx1"/>
                </a:solidFill>
              </a:rPr>
              <a:t> parameter represents URL binding with the function.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options</a:t>
            </a:r>
            <a:r>
              <a:rPr lang="en-US" sz="1800" dirty="0">
                <a:solidFill>
                  <a:schemeClr val="tx1"/>
                </a:solidFill>
              </a:rPr>
              <a:t> is a list of parameters to be forwarded to the underlying Rule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above example, </a:t>
            </a:r>
            <a:r>
              <a:rPr lang="en-US" sz="1800" b="1" dirty="0">
                <a:solidFill>
                  <a:schemeClr val="tx1"/>
                </a:solidFill>
              </a:rPr>
              <a:t>‘/’</a:t>
            </a:r>
            <a:r>
              <a:rPr lang="en-US" sz="1800" dirty="0">
                <a:solidFill>
                  <a:schemeClr val="tx1"/>
                </a:solidFill>
              </a:rPr>
              <a:t> URL is bound with </a:t>
            </a:r>
            <a:r>
              <a:rPr lang="en-US" sz="1800" b="1" dirty="0" err="1">
                <a:solidFill>
                  <a:schemeClr val="tx1"/>
                </a:solidFill>
              </a:rPr>
              <a:t>hello_world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function. Hence, when the home page of web server is opened in browser, the output of this function will be rendered.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https://www.tutorialspoint.com/flask/flask_application.htm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97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2640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Finally the </a:t>
            </a:r>
            <a:r>
              <a:rPr lang="en-US" sz="1800" b="1" dirty="0">
                <a:solidFill>
                  <a:schemeClr val="tx1"/>
                </a:solidFill>
              </a:rPr>
              <a:t>run()</a:t>
            </a:r>
            <a:r>
              <a:rPr lang="en-US" sz="1800" dirty="0">
                <a:solidFill>
                  <a:schemeClr val="tx1"/>
                </a:solidFill>
              </a:rPr>
              <a:t> method of Flask class runs the application on the local development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app.run</a:t>
            </a:r>
            <a:r>
              <a:rPr lang="en-US" sz="1800" dirty="0">
                <a:solidFill>
                  <a:schemeClr val="tx1"/>
                </a:solidFill>
              </a:rPr>
              <a:t> (host, port, debug, options)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parameters are optional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https://www.tutorialspoint.com/flask/flask_application.htm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62FB8E-5CB4-4880-8376-E2644E5E7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85872"/>
              </p:ext>
            </p:extLst>
          </p:nvPr>
        </p:nvGraphicFramePr>
        <p:xfrm>
          <a:off x="537516" y="2846443"/>
          <a:ext cx="80604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>
                  <a:extLst>
                    <a:ext uri="{9D8B030D-6E8A-4147-A177-3AD203B41FA5}">
                      <a16:colId xmlns:a16="http://schemas.microsoft.com/office/drawing/2014/main" val="2208013897"/>
                    </a:ext>
                  </a:extLst>
                </a:gridCol>
                <a:gridCol w="7522247">
                  <a:extLst>
                    <a:ext uri="{9D8B030D-6E8A-4147-A177-3AD203B41FA5}">
                      <a16:colId xmlns:a16="http://schemas.microsoft.com/office/drawing/2014/main" val="3721825431"/>
                    </a:ext>
                  </a:extLst>
                </a:gridCol>
              </a:tblGrid>
              <a:tr h="31533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Parameters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50625781"/>
                  </a:ext>
                </a:extLst>
              </a:tr>
              <a:tr h="51805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host: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Hostname to listen on. Defaults to 127.0.0.1 (localhost). Set to ‘0.0.0.0’ to have server available externally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70122225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port: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Defaults to 5000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20912868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debug: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Defaults to false. If set to true, provides a debug information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4282307"/>
                  </a:ext>
                </a:extLst>
              </a:tr>
              <a:tr h="40155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options: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To be forwarded to underlying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Werkzeug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server.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01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91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4382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above given </a:t>
            </a:r>
            <a:r>
              <a:rPr lang="en-US" sz="1800" b="1" dirty="0">
                <a:solidFill>
                  <a:schemeClr val="tx1"/>
                </a:solidFill>
              </a:rPr>
              <a:t>Python</a:t>
            </a:r>
            <a:r>
              <a:rPr lang="en-US" sz="1800" dirty="0">
                <a:solidFill>
                  <a:schemeClr val="tx1"/>
                </a:solidFill>
              </a:rPr>
              <a:t> script is executed from Python shell.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0401_Hello.py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message in Python shell informs you that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dirty="0">
                <a:solidFill>
                  <a:schemeClr val="tx1"/>
                </a:solidFill>
              </a:rPr>
              <a:t>* Running on http://127.0.0.1:5000/ (Press CTRL+C to quit) 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https://www.tutorialspoint.com/flask/flask_application.htm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73591-717E-496D-9E9E-787ECA18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62" y="2907246"/>
            <a:ext cx="688657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8B0B8-8A61-4079-A526-03533B7BB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5179568"/>
            <a:ext cx="269557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F82FFBE-0DE4-4742-B66D-DDE7A69FF1D9}"/>
              </a:ext>
            </a:extLst>
          </p:cNvPr>
          <p:cNvSpPr txBox="1">
            <a:spLocks/>
          </p:cNvSpPr>
          <p:nvPr/>
        </p:nvSpPr>
        <p:spPr>
          <a:xfrm>
            <a:off x="457200" y="4427743"/>
            <a:ext cx="8185266" cy="6037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the above URL </a:t>
            </a:r>
            <a:r>
              <a:rPr lang="en-US" sz="1800" b="1" dirty="0">
                <a:solidFill>
                  <a:schemeClr val="tx1"/>
                </a:solidFill>
              </a:rPr>
              <a:t>(localhost:5000)</a:t>
            </a:r>
            <a:r>
              <a:rPr lang="en-US" sz="1800" dirty="0">
                <a:solidFill>
                  <a:schemeClr val="tx1"/>
                </a:solidFill>
              </a:rPr>
              <a:t> in the browser. </a:t>
            </a:r>
            <a:r>
              <a:rPr lang="en-US" sz="1800" b="1" dirty="0">
                <a:solidFill>
                  <a:schemeClr val="tx1"/>
                </a:solidFill>
              </a:rPr>
              <a:t>‘Hello World’</a:t>
            </a:r>
            <a:r>
              <a:rPr lang="en-US" sz="1800" dirty="0">
                <a:solidFill>
                  <a:schemeClr val="tx1"/>
                </a:solidFill>
              </a:rPr>
              <a:t> message will be displayed on it.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0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4382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above given </a:t>
            </a:r>
            <a:r>
              <a:rPr lang="en-US" sz="1800" b="1" dirty="0">
                <a:solidFill>
                  <a:schemeClr val="tx1"/>
                </a:solidFill>
              </a:rPr>
              <a:t>Python</a:t>
            </a:r>
            <a:r>
              <a:rPr lang="en-US" sz="1800" dirty="0">
                <a:solidFill>
                  <a:schemeClr val="tx1"/>
                </a:solidFill>
              </a:rPr>
              <a:t> script is executed from Python shell.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0401_Hello.py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message in Python shell informs you that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dirty="0">
                <a:solidFill>
                  <a:schemeClr val="tx1"/>
                </a:solidFill>
              </a:rPr>
              <a:t>* Running on http://127.0.0.1:5000/ (Press CTRL+C to quit) 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https://www.tutorialspoint.com/flask/flask_application.htm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73591-717E-496D-9E9E-787ECA18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62" y="2907246"/>
            <a:ext cx="688657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8B0B8-8A61-4079-A526-03533B7BB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5179568"/>
            <a:ext cx="269557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F82FFBE-0DE4-4742-B66D-DDE7A69FF1D9}"/>
              </a:ext>
            </a:extLst>
          </p:cNvPr>
          <p:cNvSpPr txBox="1">
            <a:spLocks/>
          </p:cNvSpPr>
          <p:nvPr/>
        </p:nvSpPr>
        <p:spPr>
          <a:xfrm>
            <a:off x="457200" y="4427743"/>
            <a:ext cx="8185266" cy="6037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the above URL </a:t>
            </a:r>
            <a:r>
              <a:rPr lang="en-US" sz="1800" b="1" dirty="0">
                <a:solidFill>
                  <a:schemeClr val="tx1"/>
                </a:solidFill>
              </a:rPr>
              <a:t>(localhost:5000)</a:t>
            </a:r>
            <a:r>
              <a:rPr lang="en-US" sz="1800" dirty="0">
                <a:solidFill>
                  <a:schemeClr val="tx1"/>
                </a:solidFill>
              </a:rPr>
              <a:t> in the browser. </a:t>
            </a:r>
            <a:r>
              <a:rPr lang="en-US" sz="1800" b="1" dirty="0">
                <a:solidFill>
                  <a:schemeClr val="tx1"/>
                </a:solidFill>
              </a:rPr>
              <a:t>‘Hello World’</a:t>
            </a:r>
            <a:r>
              <a:rPr lang="en-US" sz="1800" dirty="0">
                <a:solidFill>
                  <a:schemeClr val="tx1"/>
                </a:solidFill>
              </a:rPr>
              <a:t> message will be displayed on it.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4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5044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Debug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 </a:t>
            </a:r>
            <a:r>
              <a:rPr lang="en-US" sz="1800" b="1" dirty="0">
                <a:solidFill>
                  <a:schemeClr val="tx1"/>
                </a:solidFill>
              </a:rPr>
              <a:t>Flask</a:t>
            </a:r>
            <a:r>
              <a:rPr lang="en-US" sz="1800" dirty="0">
                <a:solidFill>
                  <a:schemeClr val="tx1"/>
                </a:solidFill>
              </a:rPr>
              <a:t> application is started by calling the </a:t>
            </a:r>
            <a:r>
              <a:rPr lang="en-US" sz="1800" b="1" dirty="0">
                <a:solidFill>
                  <a:schemeClr val="tx1"/>
                </a:solidFill>
              </a:rPr>
              <a:t>run()</a:t>
            </a:r>
            <a:r>
              <a:rPr lang="en-US" sz="1800" dirty="0">
                <a:solidFill>
                  <a:schemeClr val="tx1"/>
                </a:solidFill>
              </a:rPr>
              <a:t> method. However, while the application is under development, it should be restarted manually for each change in the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avoid this inconvenience, enable </a:t>
            </a:r>
            <a:r>
              <a:rPr lang="en-US" sz="1800" b="1" dirty="0">
                <a:solidFill>
                  <a:schemeClr val="tx1"/>
                </a:solidFill>
              </a:rPr>
              <a:t>debug support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server will then reload itself if the code changes. It will also provide a useful debugger to track the errors if any, in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Debug</a:t>
            </a:r>
            <a:r>
              <a:rPr lang="en-US" sz="1800" dirty="0">
                <a:solidFill>
                  <a:schemeClr val="tx1"/>
                </a:solidFill>
              </a:rPr>
              <a:t> mode is enabled by setting the </a:t>
            </a:r>
            <a:r>
              <a:rPr lang="en-US" sz="1800" b="1" dirty="0">
                <a:solidFill>
                  <a:schemeClr val="tx1"/>
                </a:solidFill>
              </a:rPr>
              <a:t>debug</a:t>
            </a:r>
            <a:r>
              <a:rPr lang="en-US" sz="1800" dirty="0">
                <a:solidFill>
                  <a:schemeClr val="tx1"/>
                </a:solidFill>
              </a:rPr>
              <a:t> property of the </a:t>
            </a:r>
            <a:r>
              <a:rPr lang="en-US" sz="1800" b="1" dirty="0">
                <a:solidFill>
                  <a:schemeClr val="tx1"/>
                </a:solidFill>
              </a:rPr>
              <a:t>application </a:t>
            </a:r>
            <a:r>
              <a:rPr lang="en-US" sz="1800" dirty="0">
                <a:solidFill>
                  <a:schemeClr val="tx1"/>
                </a:solidFill>
              </a:rPr>
              <a:t>object to </a:t>
            </a:r>
            <a:r>
              <a:rPr lang="en-US" sz="1800" b="1" dirty="0">
                <a:solidFill>
                  <a:schemeClr val="tx1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 before running or passing the debug parameter to the </a:t>
            </a:r>
            <a:r>
              <a:rPr lang="en-US" sz="1800" b="1" dirty="0">
                <a:solidFill>
                  <a:schemeClr val="tx1"/>
                </a:solidFill>
              </a:rPr>
              <a:t>run() </a:t>
            </a:r>
            <a:r>
              <a:rPr lang="en-US" sz="1800" dirty="0">
                <a:solidFill>
                  <a:schemeClr val="tx1"/>
                </a:solidFill>
              </a:rPr>
              <a:t>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app.debug</a:t>
            </a:r>
            <a:r>
              <a:rPr lang="en-US" sz="1800" b="1" dirty="0">
                <a:solidFill>
                  <a:schemeClr val="tx1"/>
                </a:solidFill>
              </a:rPr>
              <a:t> = True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app.run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app.run</a:t>
            </a:r>
            <a:r>
              <a:rPr lang="en-US" sz="1800" b="1" dirty="0">
                <a:solidFill>
                  <a:schemeClr val="tx1"/>
                </a:solidFill>
              </a:rPr>
              <a:t> (debug=True)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https://www.tutorialspoint.com/flask/flask_application.htm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3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4934562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Debug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Debug mode: 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Restart with stat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https://www.tutorialspoint.com/flask/flask_application.htm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DF8C5-8ED6-4E71-B81C-001C1D4B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81393"/>
            <a:ext cx="2417626" cy="18670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41673E-B0B7-487D-A420-EC26D06ED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961" y="3224788"/>
            <a:ext cx="6094078" cy="31940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662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257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Application</vt:lpstr>
      <vt:lpstr>4 Application</vt:lpstr>
      <vt:lpstr>4 Application</vt:lpstr>
      <vt:lpstr>4 Application</vt:lpstr>
      <vt:lpstr>4 Application</vt:lpstr>
      <vt:lpstr>4 Application</vt:lpstr>
      <vt:lpstr>4 Application</vt:lpstr>
      <vt:lpstr>4 Application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480</cp:revision>
  <dcterms:created xsi:type="dcterms:W3CDTF">2018-09-28T16:40:41Z</dcterms:created>
  <dcterms:modified xsi:type="dcterms:W3CDTF">2019-08-20T17:23:46Z</dcterms:modified>
</cp:coreProperties>
</file>