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7" r:id="rId5"/>
    <p:sldId id="274" r:id="rId6"/>
    <p:sldId id="266" r:id="rId7"/>
    <p:sldId id="270" r:id="rId8"/>
    <p:sldId id="268" r:id="rId9"/>
    <p:sldId id="269" r:id="rId10"/>
    <p:sldId id="275" r:id="rId11"/>
    <p:sldId id="271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6" autoAdjust="0"/>
    <p:restoredTop sz="94660"/>
  </p:normalViewPr>
  <p:slideViewPr>
    <p:cSldViewPr>
      <p:cViewPr varScale="1">
        <p:scale>
          <a:sx n="91" d="100"/>
          <a:sy n="91" d="100"/>
        </p:scale>
        <p:origin x="5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flask/flask_http_methods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www.tutorialspoint.com/flask/flask_http_methods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flask/flask_http_methods.ht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lask/flask_http_method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lask/flask_http_method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lask/flask_http_method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flask/flask_http_methods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flask/flask_http_methods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lask/flask_http_methods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Http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5C6C-BCE0-4550-BD66-E83D743F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01" y="3713323"/>
            <a:ext cx="728662" cy="8143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9910788-41AA-433C-B29B-89D493B5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70" y="2112078"/>
            <a:ext cx="3686730" cy="39796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GET Request/GET Response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1551" y="1374104"/>
            <a:ext cx="435849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HTML Client GET Request: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https://www.tutorialspoint.com/flask/flask_http_methods.htm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59C3685-D8B9-4160-9D34-E9E5D4971CF5}"/>
              </a:ext>
            </a:extLst>
          </p:cNvPr>
          <p:cNvSpPr txBox="1">
            <a:spLocks/>
          </p:cNvSpPr>
          <p:nvPr/>
        </p:nvSpPr>
        <p:spPr>
          <a:xfrm>
            <a:off x="5031780" y="1374104"/>
            <a:ext cx="3655020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Server GET Response: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464A04-F8AA-4AAB-BA47-C11189A8A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9" y="2132856"/>
            <a:ext cx="4492872" cy="1800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54D1A0-3C5A-430B-A78A-83EA5FBCF298}"/>
              </a:ext>
            </a:extLst>
          </p:cNvPr>
          <p:cNvSpPr/>
          <p:nvPr/>
        </p:nvSpPr>
        <p:spPr>
          <a:xfrm>
            <a:off x="4328959" y="2875170"/>
            <a:ext cx="486081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4D69A-EECB-4D93-B051-0D2032C3E6CB}"/>
              </a:ext>
            </a:extLst>
          </p:cNvPr>
          <p:cNvSpPr/>
          <p:nvPr/>
        </p:nvSpPr>
        <p:spPr>
          <a:xfrm>
            <a:off x="7020272" y="4293096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554EBAB-BB24-4C00-905D-A897BBBE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0" y="5145994"/>
            <a:ext cx="3990431" cy="11740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02D87E-8142-4C30-92F9-59A833C0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41" y="1854676"/>
            <a:ext cx="7410450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GET Request/GET Response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1551" y="1374104"/>
            <a:ext cx="811521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0802_HttpMethodGet.py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https://www.tutorialspoint.com/flask/flask_http_methods.htm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0FEB1FF8-9601-49F1-A3C6-6D23304F06A7}"/>
              </a:ext>
            </a:extLst>
          </p:cNvPr>
          <p:cNvSpPr txBox="1">
            <a:spLocks/>
          </p:cNvSpPr>
          <p:nvPr/>
        </p:nvSpPr>
        <p:spPr>
          <a:xfrm>
            <a:off x="297170" y="4641061"/>
            <a:ext cx="8147248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loginGet.html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C4603-93F5-4786-BD95-E19D9618697F}"/>
              </a:ext>
            </a:extLst>
          </p:cNvPr>
          <p:cNvSpPr/>
          <p:nvPr/>
        </p:nvSpPr>
        <p:spPr>
          <a:xfrm>
            <a:off x="3635896" y="5437254"/>
            <a:ext cx="651705" cy="223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2F2C35-7FA0-4B70-AB45-139C1AAB78FC}"/>
              </a:ext>
            </a:extLst>
          </p:cNvPr>
          <p:cNvSpPr/>
          <p:nvPr/>
        </p:nvSpPr>
        <p:spPr>
          <a:xfrm>
            <a:off x="480379" y="4031661"/>
            <a:ext cx="823760" cy="1872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BB8BD0-1B5D-4170-A916-692262805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794" y="5159779"/>
            <a:ext cx="4132488" cy="9433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760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Set GET/POST in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5C6C-BCE0-4550-BD66-E83D743F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01" y="3713323"/>
            <a:ext cx="728662" cy="8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2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CF279A-8764-4382-BE85-C971B226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5941"/>
            <a:ext cx="4193726" cy="49498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GET Request/GET Response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1551" y="1374104"/>
            <a:ext cx="4160449" cy="9747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0803_HttpMethodPostGet.py.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By default, the GET is used.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https://www.tutorialspoint.com/flask/flask_http_methods.htm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2F2C35-7FA0-4B70-AB45-139C1AAB78FC}"/>
              </a:ext>
            </a:extLst>
          </p:cNvPr>
          <p:cNvSpPr/>
          <p:nvPr/>
        </p:nvSpPr>
        <p:spPr>
          <a:xfrm>
            <a:off x="6463179" y="4437112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Http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 protocol is the foundation of data communication in world wide web.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Different methods of data retrieval from specified URL are defined in this protocol.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table summarizes different http methods: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https://www.tutorialspoint.com/flask/flask_http_methods.htm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518D9F-1063-4C1F-B5EC-EA13D62A0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56046"/>
              </p:ext>
            </p:extLst>
          </p:nvPr>
        </p:nvGraphicFramePr>
        <p:xfrm>
          <a:off x="483399" y="2564904"/>
          <a:ext cx="826506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>
                  <a:extLst>
                    <a:ext uri="{9D8B030D-6E8A-4147-A177-3AD203B41FA5}">
                      <a16:colId xmlns:a16="http://schemas.microsoft.com/office/drawing/2014/main" val="1686544751"/>
                    </a:ext>
                  </a:extLst>
                </a:gridCol>
                <a:gridCol w="7726902">
                  <a:extLst>
                    <a:ext uri="{9D8B030D-6E8A-4147-A177-3AD203B41FA5}">
                      <a16:colId xmlns:a16="http://schemas.microsoft.com/office/drawing/2014/main" val="4175788008"/>
                    </a:ext>
                  </a:extLst>
                </a:gridCol>
              </a:tblGrid>
              <a:tr h="37869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Methods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0336298"/>
                  </a:ext>
                </a:extLst>
              </a:tr>
              <a:tr h="3786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GET: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Sends data in unencrypted form to the server. Most common method.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23523656"/>
                  </a:ext>
                </a:extLst>
              </a:tr>
              <a:tr h="3786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HEAD: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Same as GET, but without response body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12385387"/>
                  </a:ext>
                </a:extLst>
              </a:tr>
              <a:tr h="62213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POST: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Used to send HTML form data to server. Data received by POST method is not cached by server.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96279341"/>
                  </a:ext>
                </a:extLst>
              </a:tr>
              <a:tr h="62213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PUT: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Replaces all current representations of the target resource with the uploaded content.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70911839"/>
                  </a:ext>
                </a:extLst>
              </a:tr>
              <a:tr h="63012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DELETE: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Removes all current representations of the target resource given by a URL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930497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Http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By default, the Flask route responds to the </a:t>
            </a:r>
            <a:r>
              <a:rPr lang="en-US" sz="1800" b="1" dirty="0">
                <a:solidFill>
                  <a:schemeClr val="tx1"/>
                </a:solidFill>
              </a:rPr>
              <a:t>GET</a:t>
            </a:r>
            <a:r>
              <a:rPr lang="en-US" sz="1800" dirty="0">
                <a:solidFill>
                  <a:schemeClr val="tx1"/>
                </a:solidFill>
              </a:rPr>
              <a:t> requests.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However, this preference can be altered by providing methods argument to </a:t>
            </a:r>
            <a:r>
              <a:rPr lang="en-US" sz="1800" b="1" dirty="0">
                <a:solidFill>
                  <a:schemeClr val="tx1"/>
                </a:solidFill>
              </a:rPr>
              <a:t>route()</a:t>
            </a:r>
            <a:r>
              <a:rPr lang="en-US" sz="1800" dirty="0">
                <a:solidFill>
                  <a:schemeClr val="tx1"/>
                </a:solidFill>
              </a:rPr>
              <a:t> decorator.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https://www.tutorialspoint.com/flask/flask_http_methods.htm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95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POST Request/POST Response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5C6C-BCE0-4550-BD66-E83D743F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01" y="3713323"/>
            <a:ext cx="728662" cy="8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9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POST Request/POST Response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4963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order to demonstrate the use of </a:t>
            </a:r>
            <a:r>
              <a:rPr lang="en-US" sz="1800" b="1" dirty="0">
                <a:solidFill>
                  <a:schemeClr val="tx1"/>
                </a:solidFill>
              </a:rPr>
              <a:t>POST</a:t>
            </a:r>
            <a:r>
              <a:rPr lang="en-US" sz="1800" dirty="0">
                <a:solidFill>
                  <a:schemeClr val="tx1"/>
                </a:solidFill>
              </a:rPr>
              <a:t> method in URL routing, first let us create an HTML form and use the </a:t>
            </a:r>
            <a:r>
              <a:rPr lang="en-US" sz="1800" b="1" dirty="0">
                <a:solidFill>
                  <a:schemeClr val="tx1"/>
                </a:solidFill>
              </a:rPr>
              <a:t>POST</a:t>
            </a:r>
            <a:r>
              <a:rPr lang="en-US" sz="1800" dirty="0">
                <a:solidFill>
                  <a:schemeClr val="tx1"/>
                </a:solidFill>
              </a:rPr>
              <a:t> method to send form data to a URL.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development server starts running, open </a:t>
            </a:r>
            <a:r>
              <a:rPr lang="en-US" sz="1800" b="1" dirty="0">
                <a:solidFill>
                  <a:schemeClr val="tx1"/>
                </a:solidFill>
              </a:rPr>
              <a:t>loginPost.html</a:t>
            </a:r>
            <a:r>
              <a:rPr lang="en-US" sz="1800" dirty="0">
                <a:solidFill>
                  <a:schemeClr val="tx1"/>
                </a:solidFill>
              </a:rPr>
              <a:t> in the browser, enter name in the text field and click </a:t>
            </a:r>
            <a:r>
              <a:rPr lang="en-US" sz="1800" b="1" dirty="0">
                <a:solidFill>
                  <a:schemeClr val="tx1"/>
                </a:solidFill>
              </a:rPr>
              <a:t>Submit.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Form data is </a:t>
            </a:r>
            <a:r>
              <a:rPr lang="en-US" sz="1800" dirty="0" err="1">
                <a:solidFill>
                  <a:schemeClr val="tx1"/>
                </a:solidFill>
              </a:rPr>
              <a:t>POSTed</a:t>
            </a:r>
            <a:r>
              <a:rPr lang="en-US" sz="1800" dirty="0">
                <a:solidFill>
                  <a:schemeClr val="tx1"/>
                </a:solidFill>
              </a:rPr>
              <a:t> to the URL in action clause of form tag.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http://localhost/login</a:t>
            </a:r>
            <a:r>
              <a:rPr lang="en-US" sz="1800" dirty="0">
                <a:solidFill>
                  <a:schemeClr val="tx1"/>
                </a:solidFill>
              </a:rPr>
              <a:t> is mapped to the </a:t>
            </a:r>
            <a:r>
              <a:rPr lang="en-US" sz="1800" b="1" dirty="0">
                <a:solidFill>
                  <a:schemeClr val="tx1"/>
                </a:solidFill>
              </a:rPr>
              <a:t>login()</a:t>
            </a:r>
            <a:r>
              <a:rPr lang="en-US" sz="1800" dirty="0">
                <a:solidFill>
                  <a:schemeClr val="tx1"/>
                </a:solidFill>
              </a:rPr>
              <a:t> function. Since the server has received data by </a:t>
            </a:r>
            <a:r>
              <a:rPr lang="en-US" sz="1800" b="1" dirty="0">
                <a:solidFill>
                  <a:schemeClr val="tx1"/>
                </a:solidFill>
              </a:rPr>
              <a:t>POST </a:t>
            </a:r>
            <a:r>
              <a:rPr lang="en-US" sz="1800" dirty="0">
                <a:solidFill>
                  <a:schemeClr val="tx1"/>
                </a:solidFill>
              </a:rPr>
              <a:t>method, value of ‘nm’ parameter obtained from the form data is obtained by: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user = </a:t>
            </a:r>
            <a:r>
              <a:rPr lang="en-US" altLang="en-US" sz="1800" dirty="0" err="1">
                <a:solidFill>
                  <a:schemeClr val="tx1"/>
                </a:solidFill>
              </a:rPr>
              <a:t>request.form</a:t>
            </a:r>
            <a:r>
              <a:rPr lang="en-US" altLang="en-US" sz="1800" dirty="0">
                <a:solidFill>
                  <a:schemeClr val="tx1"/>
                </a:solidFill>
              </a:rPr>
              <a:t>['nm’]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passed to </a:t>
            </a:r>
            <a:r>
              <a:rPr lang="en-US" sz="1800" b="1" dirty="0">
                <a:solidFill>
                  <a:schemeClr val="tx1"/>
                </a:solidFill>
              </a:rPr>
              <a:t>‘/success’</a:t>
            </a:r>
            <a:r>
              <a:rPr lang="en-US" sz="1800" dirty="0">
                <a:solidFill>
                  <a:schemeClr val="tx1"/>
                </a:solidFill>
              </a:rPr>
              <a:t> URL as variable part. The browser displays a </a:t>
            </a:r>
            <a:r>
              <a:rPr lang="en-US" sz="1800" b="1" dirty="0">
                <a:solidFill>
                  <a:schemeClr val="tx1"/>
                </a:solidFill>
              </a:rPr>
              <a:t>welcome </a:t>
            </a:r>
            <a:r>
              <a:rPr lang="en-US" sz="1800" dirty="0">
                <a:solidFill>
                  <a:schemeClr val="tx1"/>
                </a:solidFill>
              </a:rPr>
              <a:t>message in the window.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https://www.tutorialspoint.com/flask/flask_http_methods.htm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0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C587B9-2554-4003-AA68-B65F0CE7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8" y="1951912"/>
            <a:ext cx="3716184" cy="41956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POST Request/POST Response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1551" y="1374104"/>
            <a:ext cx="435849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HTML Client POST Request: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https://www.tutorialspoint.com/flask/flask_http_methods.htm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D935D-A529-4D97-82D0-ACF969C0F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08" y="1928024"/>
            <a:ext cx="4402832" cy="17477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359C3685-D8B9-4160-9D34-E9E5D4971CF5}"/>
              </a:ext>
            </a:extLst>
          </p:cNvPr>
          <p:cNvSpPr txBox="1">
            <a:spLocks/>
          </p:cNvSpPr>
          <p:nvPr/>
        </p:nvSpPr>
        <p:spPr>
          <a:xfrm>
            <a:off x="5031780" y="1374104"/>
            <a:ext cx="3788692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Server POST Response: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1CBD0-3716-40CD-B42F-F31A63153175}"/>
              </a:ext>
            </a:extLst>
          </p:cNvPr>
          <p:cNvSpPr/>
          <p:nvPr/>
        </p:nvSpPr>
        <p:spPr>
          <a:xfrm>
            <a:off x="4283968" y="2564904"/>
            <a:ext cx="486081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01269-4619-4518-8D32-B0C4458B9651}"/>
              </a:ext>
            </a:extLst>
          </p:cNvPr>
          <p:cNvSpPr/>
          <p:nvPr/>
        </p:nvSpPr>
        <p:spPr>
          <a:xfrm>
            <a:off x="7223956" y="4221088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1013804-00F6-4578-A707-B0F541E0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6" y="4711518"/>
            <a:ext cx="3979646" cy="10886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POST Request/POST Response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1550" y="1374104"/>
            <a:ext cx="827524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0801_HttpMethodPost.py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https://www.tutorialspoint.com/flask/flask_http_methods.htm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59C3685-D8B9-4160-9D34-E9E5D4971CF5}"/>
              </a:ext>
            </a:extLst>
          </p:cNvPr>
          <p:cNvSpPr txBox="1">
            <a:spLocks/>
          </p:cNvSpPr>
          <p:nvPr/>
        </p:nvSpPr>
        <p:spPr>
          <a:xfrm>
            <a:off x="457200" y="4090669"/>
            <a:ext cx="8147248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loginPost.html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7BF2B-B0E8-41FD-83F3-EFE5A404E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1983504"/>
            <a:ext cx="6274870" cy="19495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1DF51-421D-4218-BE68-45CD6A32B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36" y="4777309"/>
            <a:ext cx="3852412" cy="8713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B8DE1F-4A6A-47E2-B49B-8DBA7286036A}"/>
              </a:ext>
            </a:extLst>
          </p:cNvPr>
          <p:cNvSpPr/>
          <p:nvPr/>
        </p:nvSpPr>
        <p:spPr>
          <a:xfrm>
            <a:off x="3797908" y="4996974"/>
            <a:ext cx="61205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E79343-0404-4FC3-8E61-762366F99287}"/>
              </a:ext>
            </a:extLst>
          </p:cNvPr>
          <p:cNvSpPr/>
          <p:nvPr/>
        </p:nvSpPr>
        <p:spPr>
          <a:xfrm>
            <a:off x="457199" y="3457765"/>
            <a:ext cx="823760" cy="1872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681DBC-11AE-47AD-9066-0753D311E222}"/>
              </a:ext>
            </a:extLst>
          </p:cNvPr>
          <p:cNvSpPr/>
          <p:nvPr/>
        </p:nvSpPr>
        <p:spPr>
          <a:xfrm>
            <a:off x="5220072" y="5375884"/>
            <a:ext cx="360040" cy="2133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GET Request/GET Response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5C6C-BCE0-4550-BD66-E83D743F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01" y="3713323"/>
            <a:ext cx="728662" cy="8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4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GET Request/GET Response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1550" y="1374104"/>
            <a:ext cx="7976873" cy="25589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the method parameter to </a:t>
            </a:r>
            <a:r>
              <a:rPr lang="en-US" sz="1800" b="1" dirty="0">
                <a:solidFill>
                  <a:schemeClr val="tx1"/>
                </a:solidFill>
              </a:rPr>
              <a:t>‘GET’</a:t>
            </a:r>
            <a:r>
              <a:rPr lang="en-US" sz="1800" dirty="0">
                <a:solidFill>
                  <a:schemeClr val="tx1"/>
                </a:solidFill>
              </a:rPr>
              <a:t> in </a:t>
            </a:r>
            <a:r>
              <a:rPr lang="en-US" sz="1800" b="1" dirty="0">
                <a:solidFill>
                  <a:schemeClr val="tx1"/>
                </a:solidFill>
              </a:rPr>
              <a:t>loginGet.html</a:t>
            </a:r>
            <a:r>
              <a:rPr lang="en-US" sz="1800" dirty="0">
                <a:solidFill>
                  <a:schemeClr val="tx1"/>
                </a:solidFill>
              </a:rPr>
              <a:t> and open it again in the browser. The data received on server is by the </a:t>
            </a:r>
            <a:r>
              <a:rPr lang="en-US" sz="1800" b="1" dirty="0">
                <a:solidFill>
                  <a:schemeClr val="tx1"/>
                </a:solidFill>
              </a:rPr>
              <a:t>GET</a:t>
            </a:r>
            <a:r>
              <a:rPr lang="en-US" sz="1800" dirty="0">
                <a:solidFill>
                  <a:schemeClr val="tx1"/>
                </a:solidFill>
              </a:rPr>
              <a:t> method. The value of ‘nm’ parameter is now obtained by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user = </a:t>
            </a:r>
            <a:r>
              <a:rPr lang="en-US" sz="1800" dirty="0" err="1">
                <a:solidFill>
                  <a:schemeClr val="tx1"/>
                </a:solidFill>
              </a:rPr>
              <a:t>request.args.get</a:t>
            </a:r>
            <a:r>
              <a:rPr lang="en-US" sz="1800" dirty="0">
                <a:solidFill>
                  <a:schemeClr val="tx1"/>
                </a:solidFill>
              </a:rPr>
              <a:t>(‘nm’)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 </a:t>
            </a:r>
            <a:r>
              <a:rPr lang="en-US" sz="1800" b="1" dirty="0" err="1">
                <a:solidFill>
                  <a:schemeClr val="tx1"/>
                </a:solidFill>
              </a:rPr>
              <a:t>args</a:t>
            </a:r>
            <a:r>
              <a:rPr lang="en-US" sz="1800" dirty="0">
                <a:solidFill>
                  <a:schemeClr val="tx1"/>
                </a:solidFill>
              </a:rPr>
              <a:t> is dictionary object containing a list of pairs of form parameter and its corresponding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value corresponding to ‘nm’ parameter is passed on to ‘/success’ URL as before.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https://www.tutorialspoint.com/flask/flask_http_methods.htm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48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454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8 Http Method</vt:lpstr>
      <vt:lpstr>8 Http Method</vt:lpstr>
      <vt:lpstr>8 Http Method</vt:lpstr>
      <vt:lpstr>8.1 POST Request/POST Response</vt:lpstr>
      <vt:lpstr>8.1 POST Request/POST Response</vt:lpstr>
      <vt:lpstr>8.1 POST Request/POST Response</vt:lpstr>
      <vt:lpstr>8.1 POST Request/POST Response</vt:lpstr>
      <vt:lpstr>8.2 GET Request/GET Response</vt:lpstr>
      <vt:lpstr>8.2 GET Request/GET Response</vt:lpstr>
      <vt:lpstr>8.2 GET Request/GET Response</vt:lpstr>
      <vt:lpstr>8.2 GET Request/GET Response</vt:lpstr>
      <vt:lpstr>8.3 Set GET/POST in Server</vt:lpstr>
      <vt:lpstr>8.2 GET Request/GET Response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561</cp:revision>
  <dcterms:created xsi:type="dcterms:W3CDTF">2018-09-28T16:40:41Z</dcterms:created>
  <dcterms:modified xsi:type="dcterms:W3CDTF">2019-08-20T22:19:46Z</dcterms:modified>
</cp:coreProperties>
</file>