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3" r:id="rId3"/>
    <p:sldId id="269" r:id="rId4"/>
    <p:sldId id="270" r:id="rId5"/>
    <p:sldId id="268" r:id="rId6"/>
    <p:sldId id="271" r:id="rId7"/>
    <p:sldId id="265" r:id="rId8"/>
    <p:sldId id="272" r:id="rId9"/>
    <p:sldId id="273" r:id="rId10"/>
    <p:sldId id="266" r:id="rId11"/>
    <p:sldId id="267" r:id="rId12"/>
    <p:sldId id="274" r:id="rId13"/>
    <p:sldId id="275" r:id="rId14"/>
    <p:sldId id="276" r:id="rId15"/>
    <p:sldId id="278" r:id="rId16"/>
    <p:sldId id="277" r:id="rId17"/>
    <p:sldId id="279" r:id="rId18"/>
    <p:sldId id="280" r:id="rId19"/>
    <p:sldId id="281" r:id="rId20"/>
    <p:sldId id="282" r:id="rId21"/>
    <p:sldId id="25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6" autoAdjust="0"/>
    <p:restoredTop sz="94660"/>
  </p:normalViewPr>
  <p:slideViewPr>
    <p:cSldViewPr>
      <p:cViewPr varScale="1">
        <p:scale>
          <a:sx n="91" d="100"/>
          <a:sy n="91" d="100"/>
        </p:scale>
        <p:origin x="516"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2019/8/20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2019/8/20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2019/8/20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2019/8/20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2019/8/20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2019/8/20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2019/8/20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2019/8/20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2019/8/20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tutorialspoint.com/flask/flask_http_methods.htm"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 Template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E97E5C6C-BCE0-4550-BD66-E83D743F8768}"/>
              </a:ext>
            </a:extLst>
          </p:cNvPr>
          <p:cNvPicPr>
            <a:picLocks noChangeAspect="1"/>
          </p:cNvPicPr>
          <p:nvPr/>
        </p:nvPicPr>
        <p:blipFill>
          <a:blip r:embed="rId2"/>
          <a:stretch>
            <a:fillRect/>
          </a:stretch>
        </p:blipFill>
        <p:spPr>
          <a:xfrm>
            <a:off x="4095701" y="3713323"/>
            <a:ext cx="728662" cy="8143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9.3 Template Parameter</a:t>
            </a:r>
            <a:endParaRPr lang="zh-TW" altLang="en-US" b="1" dirty="0">
              <a:solidFill>
                <a:srgbClr val="FFFF00"/>
              </a:solidFill>
            </a:endParaRPr>
          </a:p>
        </p:txBody>
      </p:sp>
      <p:sp>
        <p:nvSpPr>
          <p:cNvPr id="3" name="副標題 2"/>
          <p:cNvSpPr>
            <a:spLocks noGrp="1"/>
          </p:cNvSpPr>
          <p:nvPr>
            <p:ph type="subTitle" idx="1"/>
          </p:nvPr>
        </p:nvSpPr>
        <p:spPr>
          <a:xfrm>
            <a:off x="501534" y="1372852"/>
            <a:ext cx="4574522" cy="10480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In hello.html under the templates folder, the parameter {{ name }} is a template parameter.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t>https://www.tutorialspoint.com/flask/flask_templates.html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2019/8/20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5641BD91-C9FE-4EB9-B496-55E638D106B4}"/>
              </a:ext>
            </a:extLst>
          </p:cNvPr>
          <p:cNvPicPr>
            <a:picLocks noChangeAspect="1"/>
          </p:cNvPicPr>
          <p:nvPr/>
        </p:nvPicPr>
        <p:blipFill>
          <a:blip r:embed="rId2"/>
          <a:stretch>
            <a:fillRect/>
          </a:stretch>
        </p:blipFill>
        <p:spPr>
          <a:xfrm>
            <a:off x="5292080" y="1351604"/>
            <a:ext cx="3124200" cy="2028825"/>
          </a:xfrm>
          <a:prstGeom prst="rect">
            <a:avLst/>
          </a:prstGeom>
          <a:ln>
            <a:solidFill>
              <a:srgbClr val="C00000"/>
            </a:solidFill>
          </a:ln>
        </p:spPr>
      </p:pic>
      <p:pic>
        <p:nvPicPr>
          <p:cNvPr id="9" name="Picture 8">
            <a:extLst>
              <a:ext uri="{FF2B5EF4-FFF2-40B4-BE49-F238E27FC236}">
                <a16:creationId xmlns:a16="http://schemas.microsoft.com/office/drawing/2014/main" id="{FCCBF8DE-9549-4123-A6EA-DD57C1D88CDC}"/>
              </a:ext>
            </a:extLst>
          </p:cNvPr>
          <p:cNvPicPr>
            <a:picLocks noChangeAspect="1"/>
          </p:cNvPicPr>
          <p:nvPr/>
        </p:nvPicPr>
        <p:blipFill>
          <a:blip r:embed="rId3"/>
          <a:stretch>
            <a:fillRect/>
          </a:stretch>
        </p:blipFill>
        <p:spPr>
          <a:xfrm>
            <a:off x="4067175" y="3740625"/>
            <a:ext cx="4619625" cy="2295525"/>
          </a:xfrm>
          <a:prstGeom prst="rect">
            <a:avLst/>
          </a:prstGeom>
          <a:ln>
            <a:solidFill>
              <a:srgbClr val="C00000"/>
            </a:solidFill>
          </a:ln>
        </p:spPr>
      </p:pic>
      <p:sp>
        <p:nvSpPr>
          <p:cNvPr id="10" name="副標題 2">
            <a:extLst>
              <a:ext uri="{FF2B5EF4-FFF2-40B4-BE49-F238E27FC236}">
                <a16:creationId xmlns:a16="http://schemas.microsoft.com/office/drawing/2014/main" id="{5405DDDE-480B-40CB-90AB-364DB697E872}"/>
              </a:ext>
            </a:extLst>
          </p:cNvPr>
          <p:cNvSpPr txBox="1">
            <a:spLocks/>
          </p:cNvSpPr>
          <p:nvPr/>
        </p:nvSpPr>
        <p:spPr>
          <a:xfrm>
            <a:off x="516054" y="3740625"/>
            <a:ext cx="3312368" cy="179664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In 0903_Template.py, pass the &lt;user&gt; is the URL variable. </a:t>
            </a:r>
          </a:p>
          <a:p>
            <a:pPr marL="342900" indent="-342900" algn="l">
              <a:buClr>
                <a:srgbClr val="0070C0"/>
              </a:buClr>
              <a:buSzPct val="80000"/>
              <a:buFont typeface="Wingdings" pitchFamily="2" charset="2"/>
              <a:buChar char="u"/>
            </a:pPr>
            <a:r>
              <a:rPr lang="en-US" sz="1800" dirty="0">
                <a:solidFill>
                  <a:schemeClr val="tx1"/>
                </a:solidFill>
              </a:rPr>
              <a:t>The URL variable &lt;user&gt; passed to </a:t>
            </a:r>
            <a:r>
              <a:rPr lang="en-US" sz="1800" dirty="0" err="1">
                <a:solidFill>
                  <a:schemeClr val="tx1"/>
                </a:solidFill>
              </a:rPr>
              <a:t>render_template</a:t>
            </a:r>
            <a:r>
              <a:rPr lang="en-US" sz="1800" dirty="0">
                <a:solidFill>
                  <a:schemeClr val="tx1"/>
                </a:solidFill>
              </a:rPr>
              <a:t> (‘</a:t>
            </a:r>
            <a:r>
              <a:rPr lang="en-US" sz="1800" dirty="0" err="1">
                <a:solidFill>
                  <a:schemeClr val="tx1"/>
                </a:solidFill>
              </a:rPr>
              <a:t>hello.thml</a:t>
            </a:r>
            <a:r>
              <a:rPr lang="en-US" sz="1800" dirty="0">
                <a:solidFill>
                  <a:schemeClr val="tx1"/>
                </a:solidFill>
              </a:rPr>
              <a:t>’, name= user)</a:t>
            </a:r>
          </a:p>
        </p:txBody>
      </p:sp>
    </p:spTree>
    <p:extLst>
      <p:ext uri="{BB962C8B-B14F-4D97-AF65-F5344CB8AC3E}">
        <p14:creationId xmlns:p14="http://schemas.microsoft.com/office/powerpoint/2010/main" val="2007540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9.3 Template Parameter</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6879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&gt; python 0903_Template.py</a:t>
            </a:r>
          </a:p>
          <a:p>
            <a:pPr marL="342900" indent="-342900" algn="l">
              <a:buClr>
                <a:srgbClr val="0070C0"/>
              </a:buClr>
              <a:buSzPct val="80000"/>
              <a:buFont typeface="Wingdings" pitchFamily="2" charset="2"/>
              <a:buChar char="u"/>
            </a:pPr>
            <a:r>
              <a:rPr lang="en-US" sz="1800" dirty="0">
                <a:solidFill>
                  <a:schemeClr val="tx1"/>
                </a:solidFill>
              </a:rPr>
              <a:t>Open chrome and enter “localhost:5000/hello/Peter”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https://www.tutorialspoint.com/flask/flask_templates.htm</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2019/8/20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pic>
        <p:nvPicPr>
          <p:cNvPr id="9" name="Picture 8">
            <a:extLst>
              <a:ext uri="{FF2B5EF4-FFF2-40B4-BE49-F238E27FC236}">
                <a16:creationId xmlns:a16="http://schemas.microsoft.com/office/drawing/2014/main" id="{21B965A1-7F1B-4776-8CF4-A88753455352}"/>
              </a:ext>
            </a:extLst>
          </p:cNvPr>
          <p:cNvPicPr>
            <a:picLocks noChangeAspect="1"/>
          </p:cNvPicPr>
          <p:nvPr/>
        </p:nvPicPr>
        <p:blipFill>
          <a:blip r:embed="rId3"/>
          <a:stretch>
            <a:fillRect/>
          </a:stretch>
        </p:blipFill>
        <p:spPr>
          <a:xfrm>
            <a:off x="2590800" y="4633759"/>
            <a:ext cx="3038475" cy="1323975"/>
          </a:xfrm>
          <a:prstGeom prst="rect">
            <a:avLst/>
          </a:prstGeom>
          <a:ln>
            <a:solidFill>
              <a:srgbClr val="C00000"/>
            </a:solidFill>
          </a:ln>
        </p:spPr>
      </p:pic>
      <p:pic>
        <p:nvPicPr>
          <p:cNvPr id="10" name="Picture 9">
            <a:extLst>
              <a:ext uri="{FF2B5EF4-FFF2-40B4-BE49-F238E27FC236}">
                <a16:creationId xmlns:a16="http://schemas.microsoft.com/office/drawing/2014/main" id="{2E7D57C1-1FE8-4DB9-93AB-E09A6BB6C110}"/>
              </a:ext>
            </a:extLst>
          </p:cNvPr>
          <p:cNvPicPr>
            <a:picLocks noChangeAspect="1"/>
          </p:cNvPicPr>
          <p:nvPr/>
        </p:nvPicPr>
        <p:blipFill>
          <a:blip r:embed="rId4"/>
          <a:stretch>
            <a:fillRect/>
          </a:stretch>
        </p:blipFill>
        <p:spPr>
          <a:xfrm>
            <a:off x="1043608" y="2260881"/>
            <a:ext cx="6848475" cy="2066925"/>
          </a:xfrm>
          <a:prstGeom prst="rect">
            <a:avLst/>
          </a:prstGeom>
          <a:ln>
            <a:solidFill>
              <a:srgbClr val="C00000"/>
            </a:solidFill>
          </a:ln>
        </p:spPr>
      </p:pic>
    </p:spTree>
    <p:extLst>
      <p:ext uri="{BB962C8B-B14F-4D97-AF65-F5344CB8AC3E}">
        <p14:creationId xmlns:p14="http://schemas.microsoft.com/office/powerpoint/2010/main" val="3456904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9.4 Jinja2 Template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4" name="Picture 3">
            <a:extLst>
              <a:ext uri="{FF2B5EF4-FFF2-40B4-BE49-F238E27FC236}">
                <a16:creationId xmlns:a16="http://schemas.microsoft.com/office/drawing/2014/main" id="{E97E5C6C-BCE0-4550-BD66-E83D743F8768}"/>
              </a:ext>
            </a:extLst>
          </p:cNvPr>
          <p:cNvPicPr>
            <a:picLocks noChangeAspect="1"/>
          </p:cNvPicPr>
          <p:nvPr/>
        </p:nvPicPr>
        <p:blipFill>
          <a:blip r:embed="rId2"/>
          <a:stretch>
            <a:fillRect/>
          </a:stretch>
        </p:blipFill>
        <p:spPr>
          <a:xfrm>
            <a:off x="4095701" y="3713323"/>
            <a:ext cx="728662" cy="814387"/>
          </a:xfrm>
          <a:prstGeom prst="rect">
            <a:avLst/>
          </a:prstGeom>
        </p:spPr>
      </p:pic>
    </p:spTree>
    <p:extLst>
      <p:ext uri="{BB962C8B-B14F-4D97-AF65-F5344CB8AC3E}">
        <p14:creationId xmlns:p14="http://schemas.microsoft.com/office/powerpoint/2010/main" val="2556995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9.4 Jinja2 Template</a:t>
            </a:r>
            <a:endParaRPr lang="zh-TW" altLang="en-US" b="1" dirty="0">
              <a:solidFill>
                <a:srgbClr val="FFFF00"/>
              </a:solidFill>
            </a:endParaRPr>
          </a:p>
        </p:txBody>
      </p:sp>
      <p:sp>
        <p:nvSpPr>
          <p:cNvPr id="3" name="副標題 2"/>
          <p:cNvSpPr>
            <a:spLocks noGrp="1"/>
          </p:cNvSpPr>
          <p:nvPr>
            <p:ph type="subTitle" idx="1"/>
          </p:nvPr>
        </p:nvSpPr>
        <p:spPr>
          <a:xfrm>
            <a:off x="501534" y="1372852"/>
            <a:ext cx="7382834" cy="34243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Jinja2 template engine uses the following delimiters for escaping from HTML.</a:t>
            </a:r>
          </a:p>
          <a:p>
            <a:pPr marL="800100" lvl="1" indent="-342900" algn="l">
              <a:buClr>
                <a:srgbClr val="0070C0"/>
              </a:buClr>
              <a:buSzPct val="80000"/>
              <a:buFont typeface="Wingdings" pitchFamily="2" charset="2"/>
              <a:buChar char="u"/>
            </a:pPr>
            <a:r>
              <a:rPr lang="en-US" sz="1800" dirty="0">
                <a:solidFill>
                  <a:schemeClr val="tx1"/>
                </a:solidFill>
              </a:rPr>
              <a:t>{% ... %} for Statements</a:t>
            </a:r>
          </a:p>
          <a:p>
            <a:pPr marL="800100" lvl="1" indent="-342900" algn="l">
              <a:buClr>
                <a:srgbClr val="0070C0"/>
              </a:buClr>
              <a:buSzPct val="80000"/>
              <a:buFont typeface="Wingdings" pitchFamily="2" charset="2"/>
              <a:buChar char="u"/>
            </a:pPr>
            <a:r>
              <a:rPr lang="en-US" sz="1800" dirty="0">
                <a:solidFill>
                  <a:schemeClr val="tx1"/>
                </a:solidFill>
              </a:rPr>
              <a:t>{{ ... }} for Expressions to print to the template output</a:t>
            </a:r>
          </a:p>
          <a:p>
            <a:pPr marL="800100" lvl="1" indent="-342900" algn="l">
              <a:buClr>
                <a:srgbClr val="0070C0"/>
              </a:buClr>
              <a:buSzPct val="80000"/>
              <a:buFont typeface="Wingdings" pitchFamily="2" charset="2"/>
              <a:buChar char="u"/>
            </a:pPr>
            <a:r>
              <a:rPr lang="en-US" sz="1800" dirty="0">
                <a:solidFill>
                  <a:schemeClr val="tx1"/>
                </a:solidFill>
              </a:rPr>
              <a:t>{# ... #} for Comments not included in the template output</a:t>
            </a:r>
          </a:p>
          <a:p>
            <a:pPr marL="800100" lvl="1" indent="-342900" algn="l">
              <a:buClr>
                <a:srgbClr val="0070C0"/>
              </a:buClr>
              <a:buSzPct val="80000"/>
              <a:buFont typeface="Wingdings" pitchFamily="2" charset="2"/>
              <a:buChar char="u"/>
            </a:pPr>
            <a:r>
              <a:rPr lang="en-US" sz="1800" dirty="0">
                <a:solidFill>
                  <a:schemeClr val="tx1"/>
                </a:solidFill>
              </a:rPr>
              <a:t># ... ## for Line Statements</a:t>
            </a:r>
          </a:p>
          <a:p>
            <a:pPr marL="342900" indent="-342900" algn="l">
              <a:buClr>
                <a:srgbClr val="0070C0"/>
              </a:buClr>
              <a:buSzPct val="80000"/>
              <a:buFont typeface="Wingdings" pitchFamily="2" charset="2"/>
              <a:buChar char="u"/>
            </a:pPr>
            <a:r>
              <a:rPr lang="en-US" sz="1800" dirty="0">
                <a:solidFill>
                  <a:schemeClr val="tx1"/>
                </a:solidFill>
              </a:rPr>
              <a:t>In the following example, use of conditional statement in the template is demonstrated. The URL rule to the hello() function accepts the integer parameter. It is passed to the hello.html template. Inside it, the value of number received (marks) is compared (greater or less than 50) and accordingly HTML is conditionally rendered.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t>https://www.tutorialspoint.com/flask/flask_templates.html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2019/8/20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2964420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9.4 Jinja2 Template</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10480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Create “</a:t>
            </a:r>
            <a:r>
              <a:rPr lang="en-US" sz="1800" dirty="0" err="1">
                <a:solidFill>
                  <a:schemeClr val="tx1"/>
                </a:solidFill>
              </a:rPr>
              <a:t>newproj</a:t>
            </a:r>
            <a:r>
              <a:rPr lang="en-US" sz="1800" dirty="0">
                <a:solidFill>
                  <a:schemeClr val="tx1"/>
                </a:solidFill>
              </a:rPr>
              <a:t>/0904_TemplateJinj2.py”.</a:t>
            </a:r>
          </a:p>
          <a:p>
            <a:pPr marL="342900" indent="-342900" algn="l">
              <a:buClr>
                <a:srgbClr val="0070C0"/>
              </a:buClr>
              <a:buSzPct val="80000"/>
              <a:buFont typeface="Wingdings" pitchFamily="2" charset="2"/>
              <a:buChar char="u"/>
            </a:pPr>
            <a:r>
              <a:rPr lang="en-US" sz="1800" dirty="0">
                <a:solidFill>
                  <a:schemeClr val="tx1"/>
                </a:solidFill>
              </a:rPr>
              <a:t>The file “helloJinja2.html” is rendered with score passed from URL.</a:t>
            </a:r>
          </a:p>
          <a:p>
            <a:pPr marL="342900" indent="-342900" algn="l">
              <a:buClr>
                <a:srgbClr val="0070C0"/>
              </a:buClr>
              <a:buSzPct val="80000"/>
              <a:buFont typeface="Wingdings" pitchFamily="2" charset="2"/>
              <a:buChar char="u"/>
            </a:pPr>
            <a:r>
              <a:rPr lang="en-US" sz="1800" dirty="0">
                <a:solidFill>
                  <a:schemeClr val="tx1"/>
                </a:solidFill>
              </a:rPr>
              <a:t>The “marks” is the id defined in helloJinja2.html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t>https://www.tutorialspoint.com/flask/flask_templates.html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2019/8/20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pic>
        <p:nvPicPr>
          <p:cNvPr id="11" name="Picture 10">
            <a:extLst>
              <a:ext uri="{FF2B5EF4-FFF2-40B4-BE49-F238E27FC236}">
                <a16:creationId xmlns:a16="http://schemas.microsoft.com/office/drawing/2014/main" id="{389E3DF5-EFDF-4A59-B666-AFE1CD152A23}"/>
              </a:ext>
            </a:extLst>
          </p:cNvPr>
          <p:cNvPicPr>
            <a:picLocks noChangeAspect="1"/>
          </p:cNvPicPr>
          <p:nvPr/>
        </p:nvPicPr>
        <p:blipFill>
          <a:blip r:embed="rId2"/>
          <a:stretch>
            <a:fillRect/>
          </a:stretch>
        </p:blipFill>
        <p:spPr>
          <a:xfrm>
            <a:off x="1980000" y="2765051"/>
            <a:ext cx="4566259" cy="1980059"/>
          </a:xfrm>
          <a:prstGeom prst="rect">
            <a:avLst/>
          </a:prstGeom>
          <a:ln>
            <a:solidFill>
              <a:srgbClr val="C00000"/>
            </a:solidFill>
          </a:ln>
        </p:spPr>
      </p:pic>
    </p:spTree>
    <p:extLst>
      <p:ext uri="{BB962C8B-B14F-4D97-AF65-F5344CB8AC3E}">
        <p14:creationId xmlns:p14="http://schemas.microsoft.com/office/powerpoint/2010/main" val="1266997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9.4 Jinja2 Template</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13360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Create “</a:t>
            </a:r>
            <a:r>
              <a:rPr lang="en-US" sz="1800" dirty="0" err="1">
                <a:solidFill>
                  <a:schemeClr val="tx1"/>
                </a:solidFill>
              </a:rPr>
              <a:t>newproj</a:t>
            </a:r>
            <a:r>
              <a:rPr lang="en-US" sz="1800" dirty="0">
                <a:solidFill>
                  <a:schemeClr val="tx1"/>
                </a:solidFill>
              </a:rPr>
              <a:t>/templates/helloJinja2.html”</a:t>
            </a:r>
          </a:p>
          <a:p>
            <a:pPr marL="342900" indent="-342900" algn="l">
              <a:buClr>
                <a:srgbClr val="0070C0"/>
              </a:buClr>
              <a:buSzPct val="80000"/>
              <a:buFont typeface="Wingdings" pitchFamily="2" charset="2"/>
              <a:buChar char="u"/>
            </a:pPr>
            <a:r>
              <a:rPr lang="en-US" sz="1800" dirty="0">
                <a:solidFill>
                  <a:schemeClr val="tx1"/>
                </a:solidFill>
              </a:rPr>
              <a:t>Note that the conditional statements </a:t>
            </a:r>
            <a:r>
              <a:rPr lang="en-US" sz="1800" b="1" dirty="0">
                <a:solidFill>
                  <a:schemeClr val="tx1"/>
                </a:solidFill>
              </a:rPr>
              <a:t>if-else</a:t>
            </a:r>
            <a:r>
              <a:rPr lang="en-US" sz="1800" dirty="0">
                <a:solidFill>
                  <a:schemeClr val="tx1"/>
                </a:solidFill>
              </a:rPr>
              <a:t> and </a:t>
            </a:r>
            <a:r>
              <a:rPr lang="en-US" sz="1800" b="1" dirty="0">
                <a:solidFill>
                  <a:schemeClr val="tx1"/>
                </a:solidFill>
              </a:rPr>
              <a:t>endif</a:t>
            </a:r>
            <a:r>
              <a:rPr lang="en-US" sz="1800" dirty="0">
                <a:solidFill>
                  <a:schemeClr val="tx1"/>
                </a:solidFill>
              </a:rPr>
              <a:t> are enclosed in delimiter </a:t>
            </a:r>
            <a:r>
              <a:rPr lang="en-US" sz="1800" b="1" dirty="0">
                <a:solidFill>
                  <a:schemeClr val="tx1"/>
                </a:solidFill>
              </a:rPr>
              <a:t>{%..%}</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id “marks” is defined in the html with value passed from URL.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t>https://www.tutorialspoint.com/flask/flask_templates.html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2019/8/20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pic>
        <p:nvPicPr>
          <p:cNvPr id="12" name="Picture 11">
            <a:extLst>
              <a:ext uri="{FF2B5EF4-FFF2-40B4-BE49-F238E27FC236}">
                <a16:creationId xmlns:a16="http://schemas.microsoft.com/office/drawing/2014/main" id="{CCBCE3B2-4EFD-4EDE-B7D1-9FC875522527}"/>
              </a:ext>
            </a:extLst>
          </p:cNvPr>
          <p:cNvPicPr>
            <a:picLocks noChangeAspect="1"/>
          </p:cNvPicPr>
          <p:nvPr/>
        </p:nvPicPr>
        <p:blipFill>
          <a:blip r:embed="rId2"/>
          <a:stretch>
            <a:fillRect/>
          </a:stretch>
        </p:blipFill>
        <p:spPr>
          <a:xfrm>
            <a:off x="1259632" y="2905435"/>
            <a:ext cx="5920755" cy="2336080"/>
          </a:xfrm>
          <a:prstGeom prst="rect">
            <a:avLst/>
          </a:prstGeom>
          <a:ln>
            <a:solidFill>
              <a:srgbClr val="C00000"/>
            </a:solidFill>
          </a:ln>
        </p:spPr>
      </p:pic>
    </p:spTree>
    <p:extLst>
      <p:ext uri="{BB962C8B-B14F-4D97-AF65-F5344CB8AC3E}">
        <p14:creationId xmlns:p14="http://schemas.microsoft.com/office/powerpoint/2010/main" val="137025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9.4 Jinja2 Template</a:t>
            </a:r>
            <a:endParaRPr lang="zh-TW" altLang="en-US" b="1" dirty="0">
              <a:solidFill>
                <a:srgbClr val="FFFF00"/>
              </a:solidFill>
            </a:endParaRPr>
          </a:p>
        </p:txBody>
      </p:sp>
      <p:sp>
        <p:nvSpPr>
          <p:cNvPr id="3" name="副標題 2"/>
          <p:cNvSpPr>
            <a:spLocks noGrp="1"/>
          </p:cNvSpPr>
          <p:nvPr>
            <p:ph type="subTitle" idx="1"/>
          </p:nvPr>
        </p:nvSpPr>
        <p:spPr>
          <a:xfrm>
            <a:off x="501534" y="1372851"/>
            <a:ext cx="7382834" cy="11110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&gt; python 0904_TemplateJinj2.py</a:t>
            </a:r>
          </a:p>
          <a:p>
            <a:pPr marL="342900" indent="-342900" algn="l">
              <a:buClr>
                <a:srgbClr val="0070C0"/>
              </a:buClr>
              <a:buSzPct val="80000"/>
              <a:buFont typeface="Wingdings" pitchFamily="2" charset="2"/>
              <a:buChar char="u"/>
            </a:pPr>
            <a:r>
              <a:rPr lang="en-US" sz="1800" dirty="0">
                <a:solidFill>
                  <a:schemeClr val="tx1"/>
                </a:solidFill>
              </a:rPr>
              <a:t>Open chrome. Enter “localhost:5000/hello/90” get pass score.</a:t>
            </a:r>
          </a:p>
          <a:p>
            <a:pPr marL="342900" indent="-342900" algn="l">
              <a:buClr>
                <a:srgbClr val="0070C0"/>
              </a:buClr>
              <a:buSzPct val="80000"/>
              <a:buFont typeface="Wingdings" pitchFamily="2" charset="2"/>
              <a:buChar char="u"/>
            </a:pPr>
            <a:r>
              <a:rPr lang="en-US" sz="1800" dirty="0">
                <a:solidFill>
                  <a:schemeClr val="tx1"/>
                </a:solidFill>
              </a:rPr>
              <a:t>Enter “localhost:5000/hello/50” gets fail score.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t>https://www.tutorialspoint.com/flask/flask_templates.html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2019/8/20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16</a:t>
            </a:fld>
            <a:endParaRPr lang="zh-TW" altLang="en-US"/>
          </a:p>
        </p:txBody>
      </p:sp>
      <p:pic>
        <p:nvPicPr>
          <p:cNvPr id="8" name="Picture 7">
            <a:extLst>
              <a:ext uri="{FF2B5EF4-FFF2-40B4-BE49-F238E27FC236}">
                <a16:creationId xmlns:a16="http://schemas.microsoft.com/office/drawing/2014/main" id="{B4CD3315-0885-4422-A71D-93DD33069B83}"/>
              </a:ext>
            </a:extLst>
          </p:cNvPr>
          <p:cNvPicPr>
            <a:picLocks noChangeAspect="1"/>
          </p:cNvPicPr>
          <p:nvPr/>
        </p:nvPicPr>
        <p:blipFill>
          <a:blip r:embed="rId2"/>
          <a:stretch>
            <a:fillRect/>
          </a:stretch>
        </p:blipFill>
        <p:spPr>
          <a:xfrm>
            <a:off x="1226319" y="4956707"/>
            <a:ext cx="2952750" cy="1390650"/>
          </a:xfrm>
          <a:prstGeom prst="rect">
            <a:avLst/>
          </a:prstGeom>
          <a:ln>
            <a:solidFill>
              <a:srgbClr val="C00000"/>
            </a:solidFill>
          </a:ln>
        </p:spPr>
      </p:pic>
      <p:pic>
        <p:nvPicPr>
          <p:cNvPr id="9" name="Picture 8">
            <a:extLst>
              <a:ext uri="{FF2B5EF4-FFF2-40B4-BE49-F238E27FC236}">
                <a16:creationId xmlns:a16="http://schemas.microsoft.com/office/drawing/2014/main" id="{DA501997-5A49-43EB-9273-00E14E07F28C}"/>
              </a:ext>
            </a:extLst>
          </p:cNvPr>
          <p:cNvPicPr>
            <a:picLocks noChangeAspect="1"/>
          </p:cNvPicPr>
          <p:nvPr/>
        </p:nvPicPr>
        <p:blipFill>
          <a:blip r:embed="rId3"/>
          <a:stretch>
            <a:fillRect/>
          </a:stretch>
        </p:blipFill>
        <p:spPr>
          <a:xfrm>
            <a:off x="4572000" y="5020373"/>
            <a:ext cx="2876550" cy="1333500"/>
          </a:xfrm>
          <a:prstGeom prst="rect">
            <a:avLst/>
          </a:prstGeom>
          <a:ln>
            <a:solidFill>
              <a:srgbClr val="C00000"/>
            </a:solidFill>
          </a:ln>
        </p:spPr>
      </p:pic>
      <p:pic>
        <p:nvPicPr>
          <p:cNvPr id="10" name="Picture 9">
            <a:extLst>
              <a:ext uri="{FF2B5EF4-FFF2-40B4-BE49-F238E27FC236}">
                <a16:creationId xmlns:a16="http://schemas.microsoft.com/office/drawing/2014/main" id="{1AE4E60C-3F52-4C98-8BB1-6F53ABCDD791}"/>
              </a:ext>
            </a:extLst>
          </p:cNvPr>
          <p:cNvPicPr>
            <a:picLocks noChangeAspect="1"/>
          </p:cNvPicPr>
          <p:nvPr/>
        </p:nvPicPr>
        <p:blipFill>
          <a:blip r:embed="rId4"/>
          <a:stretch>
            <a:fillRect/>
          </a:stretch>
        </p:blipFill>
        <p:spPr>
          <a:xfrm>
            <a:off x="720112" y="2584772"/>
            <a:ext cx="7315200" cy="2038350"/>
          </a:xfrm>
          <a:prstGeom prst="rect">
            <a:avLst/>
          </a:prstGeom>
          <a:ln>
            <a:solidFill>
              <a:srgbClr val="C00000"/>
            </a:solidFill>
          </a:ln>
        </p:spPr>
      </p:pic>
    </p:spTree>
    <p:extLst>
      <p:ext uri="{BB962C8B-B14F-4D97-AF65-F5344CB8AC3E}">
        <p14:creationId xmlns:p14="http://schemas.microsoft.com/office/powerpoint/2010/main" val="3352833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9.5 Linja2 Loop</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4" name="Picture 3">
            <a:extLst>
              <a:ext uri="{FF2B5EF4-FFF2-40B4-BE49-F238E27FC236}">
                <a16:creationId xmlns:a16="http://schemas.microsoft.com/office/drawing/2014/main" id="{E97E5C6C-BCE0-4550-BD66-E83D743F8768}"/>
              </a:ext>
            </a:extLst>
          </p:cNvPr>
          <p:cNvPicPr>
            <a:picLocks noChangeAspect="1"/>
          </p:cNvPicPr>
          <p:nvPr/>
        </p:nvPicPr>
        <p:blipFill>
          <a:blip r:embed="rId2"/>
          <a:stretch>
            <a:fillRect/>
          </a:stretch>
        </p:blipFill>
        <p:spPr>
          <a:xfrm>
            <a:off x="4095701" y="3713323"/>
            <a:ext cx="728662" cy="814387"/>
          </a:xfrm>
          <a:prstGeom prst="rect">
            <a:avLst/>
          </a:prstGeom>
        </p:spPr>
      </p:pic>
    </p:spTree>
    <p:extLst>
      <p:ext uri="{BB962C8B-B14F-4D97-AF65-F5344CB8AC3E}">
        <p14:creationId xmlns:p14="http://schemas.microsoft.com/office/powerpoint/2010/main" val="1813323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9.5 Linja2 Loop</a:t>
            </a:r>
            <a:endParaRPr lang="zh-TW" altLang="en-US" b="1" dirty="0">
              <a:solidFill>
                <a:srgbClr val="FFFF00"/>
              </a:solidFill>
            </a:endParaRPr>
          </a:p>
        </p:txBody>
      </p:sp>
      <p:sp>
        <p:nvSpPr>
          <p:cNvPr id="3" name="副標題 2"/>
          <p:cNvSpPr>
            <a:spLocks noGrp="1"/>
          </p:cNvSpPr>
          <p:nvPr>
            <p:ph type="subTitle" idx="1"/>
          </p:nvPr>
        </p:nvSpPr>
        <p:spPr>
          <a:xfrm>
            <a:off x="501534" y="1372851"/>
            <a:ext cx="7382834" cy="184857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Python loop constructs can also be employed inside the template. In the following script, the result() function sends a dictionary object to template results.html when URL http://localhost:5000/result is opened in the browser.</a:t>
            </a:r>
          </a:p>
          <a:p>
            <a:pPr marL="342900" indent="-342900" algn="l">
              <a:buClr>
                <a:srgbClr val="0070C0"/>
              </a:buClr>
              <a:buSzPct val="80000"/>
              <a:buFont typeface="Wingdings" pitchFamily="2" charset="2"/>
              <a:buChar char="u"/>
            </a:pPr>
            <a:r>
              <a:rPr lang="en-US" sz="1800" dirty="0">
                <a:solidFill>
                  <a:schemeClr val="tx1"/>
                </a:solidFill>
              </a:rPr>
              <a:t>The Template part of result.html employs a for loop to render key and value pairs of dictionary object result{} as cells of an HTML table.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t>https://www.tutorialspoint.com/flask/flask_templates.html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2019/8/20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DC872D03-FF92-49A7-A8D4-A312F6B51D3B}"/>
              </a:ext>
            </a:extLst>
          </p:cNvPr>
          <p:cNvPicPr>
            <a:picLocks noChangeAspect="1"/>
          </p:cNvPicPr>
          <p:nvPr/>
        </p:nvPicPr>
        <p:blipFill>
          <a:blip r:embed="rId2"/>
          <a:stretch>
            <a:fillRect/>
          </a:stretch>
        </p:blipFill>
        <p:spPr>
          <a:xfrm>
            <a:off x="1763688" y="3429000"/>
            <a:ext cx="4924425" cy="2457450"/>
          </a:xfrm>
          <a:prstGeom prst="rect">
            <a:avLst/>
          </a:prstGeom>
          <a:ln>
            <a:solidFill>
              <a:srgbClr val="C00000"/>
            </a:solidFill>
          </a:ln>
        </p:spPr>
      </p:pic>
    </p:spTree>
    <p:extLst>
      <p:ext uri="{BB962C8B-B14F-4D97-AF65-F5344CB8AC3E}">
        <p14:creationId xmlns:p14="http://schemas.microsoft.com/office/powerpoint/2010/main" val="633337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9.5 Linja2 Loop</a:t>
            </a:r>
            <a:endParaRPr lang="zh-TW" altLang="en-US" b="1" dirty="0">
              <a:solidFill>
                <a:srgbClr val="FFFF00"/>
              </a:solidFill>
            </a:endParaRPr>
          </a:p>
        </p:txBody>
      </p:sp>
      <p:sp>
        <p:nvSpPr>
          <p:cNvPr id="3" name="副標題 2"/>
          <p:cNvSpPr>
            <a:spLocks noGrp="1"/>
          </p:cNvSpPr>
          <p:nvPr>
            <p:ph type="subTitle" idx="1"/>
          </p:nvPr>
        </p:nvSpPr>
        <p:spPr>
          <a:xfrm>
            <a:off x="501534" y="1372851"/>
            <a:ext cx="7382834"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Create </a:t>
            </a:r>
            <a:r>
              <a:rPr lang="en-US" sz="1800" dirty="0" err="1">
                <a:solidFill>
                  <a:schemeClr val="tx1"/>
                </a:solidFill>
              </a:rPr>
              <a:t>newproj</a:t>
            </a:r>
            <a:r>
              <a:rPr lang="en-US" sz="1800" dirty="0">
                <a:solidFill>
                  <a:schemeClr val="tx1"/>
                </a:solidFill>
              </a:rPr>
              <a:t>\templates\result.html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t>https://www.tutorialspoint.com/flask/flask_templates.html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2019/8/20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3D80D0E2-C339-419F-B96B-B0A4861E30AD}"/>
              </a:ext>
            </a:extLst>
          </p:cNvPr>
          <p:cNvPicPr>
            <a:picLocks noChangeAspect="1"/>
          </p:cNvPicPr>
          <p:nvPr/>
        </p:nvPicPr>
        <p:blipFill>
          <a:blip r:embed="rId2"/>
          <a:stretch>
            <a:fillRect/>
          </a:stretch>
        </p:blipFill>
        <p:spPr>
          <a:xfrm>
            <a:off x="1691680" y="2040210"/>
            <a:ext cx="4438650" cy="3019425"/>
          </a:xfrm>
          <a:prstGeom prst="rect">
            <a:avLst/>
          </a:prstGeom>
          <a:ln>
            <a:solidFill>
              <a:srgbClr val="C00000"/>
            </a:solidFill>
          </a:ln>
        </p:spPr>
      </p:pic>
    </p:spTree>
    <p:extLst>
      <p:ext uri="{BB962C8B-B14F-4D97-AF65-F5344CB8AC3E}">
        <p14:creationId xmlns:p14="http://schemas.microsoft.com/office/powerpoint/2010/main" val="245314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 Template</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6159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It is possible to return the output of a function bound to a certain URL in the form of HTML.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t>https://www.tutorialspoint.com/flask/flask_templates.html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2019/8/20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9.5 Linja2 Loop</a:t>
            </a:r>
            <a:endParaRPr lang="zh-TW" altLang="en-US" b="1" dirty="0">
              <a:solidFill>
                <a:srgbClr val="FFFF00"/>
              </a:solidFill>
            </a:endParaRPr>
          </a:p>
        </p:txBody>
      </p:sp>
      <p:sp>
        <p:nvSpPr>
          <p:cNvPr id="3" name="副標題 2"/>
          <p:cNvSpPr>
            <a:spLocks noGrp="1"/>
          </p:cNvSpPr>
          <p:nvPr>
            <p:ph type="subTitle" idx="1"/>
          </p:nvPr>
        </p:nvSpPr>
        <p:spPr>
          <a:xfrm>
            <a:off x="522555" y="1379978"/>
            <a:ext cx="8185266" cy="12766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Here, again the Python statements corresponding to the For loop are enclosed in {%..%} whereas, the expressions key and value are put inside {{ }}.</a:t>
            </a:r>
          </a:p>
          <a:p>
            <a:pPr marL="342900" indent="-342900" algn="l">
              <a:buClr>
                <a:srgbClr val="0070C0"/>
              </a:buClr>
              <a:buSzPct val="80000"/>
              <a:buFont typeface="Wingdings" pitchFamily="2" charset="2"/>
              <a:buChar char="u"/>
            </a:pPr>
            <a:r>
              <a:rPr lang="en-US" sz="1800" dirty="0">
                <a:solidFill>
                  <a:schemeClr val="tx1"/>
                </a:solidFill>
              </a:rPr>
              <a:t>After the development starts running, open http://localhost:5000/result in the browser to get the following output: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t>https://www.tutorialspoint.com/flask/flask_templates.html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2019/8/20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E9A58F9A-A775-4B3E-80C5-E3140DE67391}"/>
              </a:ext>
            </a:extLst>
          </p:cNvPr>
          <p:cNvPicPr>
            <a:picLocks noChangeAspect="1"/>
          </p:cNvPicPr>
          <p:nvPr/>
        </p:nvPicPr>
        <p:blipFill>
          <a:blip r:embed="rId2"/>
          <a:stretch>
            <a:fillRect/>
          </a:stretch>
        </p:blipFill>
        <p:spPr>
          <a:xfrm>
            <a:off x="827584" y="2823387"/>
            <a:ext cx="7353300" cy="1790700"/>
          </a:xfrm>
          <a:prstGeom prst="rect">
            <a:avLst/>
          </a:prstGeom>
          <a:ln>
            <a:solidFill>
              <a:srgbClr val="C00000"/>
            </a:solidFill>
          </a:ln>
        </p:spPr>
      </p:pic>
      <p:pic>
        <p:nvPicPr>
          <p:cNvPr id="9" name="Picture 8">
            <a:extLst>
              <a:ext uri="{FF2B5EF4-FFF2-40B4-BE49-F238E27FC236}">
                <a16:creationId xmlns:a16="http://schemas.microsoft.com/office/drawing/2014/main" id="{DD64517D-8632-4EB8-B651-89705155B334}"/>
              </a:ext>
            </a:extLst>
          </p:cNvPr>
          <p:cNvPicPr>
            <a:picLocks noChangeAspect="1"/>
          </p:cNvPicPr>
          <p:nvPr/>
        </p:nvPicPr>
        <p:blipFill>
          <a:blip r:embed="rId3"/>
          <a:stretch>
            <a:fillRect/>
          </a:stretch>
        </p:blipFill>
        <p:spPr>
          <a:xfrm>
            <a:off x="2699792" y="4803775"/>
            <a:ext cx="2676525" cy="1552575"/>
          </a:xfrm>
          <a:prstGeom prst="rect">
            <a:avLst/>
          </a:prstGeom>
          <a:ln>
            <a:solidFill>
              <a:srgbClr val="C00000"/>
            </a:solidFill>
          </a:ln>
        </p:spPr>
      </p:pic>
    </p:spTree>
    <p:extLst>
      <p:ext uri="{BB962C8B-B14F-4D97-AF65-F5344CB8AC3E}">
        <p14:creationId xmlns:p14="http://schemas.microsoft.com/office/powerpoint/2010/main" val="1363995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9.1 Return HTML</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4" name="Picture 3">
            <a:extLst>
              <a:ext uri="{FF2B5EF4-FFF2-40B4-BE49-F238E27FC236}">
                <a16:creationId xmlns:a16="http://schemas.microsoft.com/office/drawing/2014/main" id="{E97E5C6C-BCE0-4550-BD66-E83D743F8768}"/>
              </a:ext>
            </a:extLst>
          </p:cNvPr>
          <p:cNvPicPr>
            <a:picLocks noChangeAspect="1"/>
          </p:cNvPicPr>
          <p:nvPr/>
        </p:nvPicPr>
        <p:blipFill>
          <a:blip r:embed="rId2"/>
          <a:stretch>
            <a:fillRect/>
          </a:stretch>
        </p:blipFill>
        <p:spPr>
          <a:xfrm>
            <a:off x="4095701" y="3713323"/>
            <a:ext cx="728662" cy="814387"/>
          </a:xfrm>
          <a:prstGeom prst="rect">
            <a:avLst/>
          </a:prstGeom>
        </p:spPr>
      </p:pic>
    </p:spTree>
    <p:extLst>
      <p:ext uri="{BB962C8B-B14F-4D97-AF65-F5344CB8AC3E}">
        <p14:creationId xmlns:p14="http://schemas.microsoft.com/office/powerpoint/2010/main" val="57770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9.1 Return HTML</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6879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For instance, in the following script, index() function will render “Hello World” with &lt;h1&gt; tag attached to it.</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t>https://www.tutorialspoint.com/flask/flask_templates.html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2019/8/20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0AB37980-C50E-4F12-8984-912301C0FE09}"/>
              </a:ext>
            </a:extLst>
          </p:cNvPr>
          <p:cNvPicPr>
            <a:picLocks noChangeAspect="1"/>
          </p:cNvPicPr>
          <p:nvPr/>
        </p:nvPicPr>
        <p:blipFill>
          <a:blip r:embed="rId2"/>
          <a:stretch>
            <a:fillRect/>
          </a:stretch>
        </p:blipFill>
        <p:spPr>
          <a:xfrm>
            <a:off x="2043112" y="2270380"/>
            <a:ext cx="5057775" cy="2257425"/>
          </a:xfrm>
          <a:prstGeom prst="rect">
            <a:avLst/>
          </a:prstGeom>
          <a:ln>
            <a:solidFill>
              <a:srgbClr val="C00000"/>
            </a:solidFill>
          </a:ln>
        </p:spPr>
      </p:pic>
    </p:spTree>
    <p:extLst>
      <p:ext uri="{BB962C8B-B14F-4D97-AF65-F5344CB8AC3E}">
        <p14:creationId xmlns:p14="http://schemas.microsoft.com/office/powerpoint/2010/main" val="1983481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9.1 Return HTML</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6879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&gt; python 0901_Template.py</a:t>
            </a:r>
          </a:p>
          <a:p>
            <a:pPr marL="342900" indent="-342900" algn="l">
              <a:buClr>
                <a:srgbClr val="0070C0"/>
              </a:buClr>
              <a:buSzPct val="80000"/>
              <a:buFont typeface="Wingdings" pitchFamily="2" charset="2"/>
              <a:buChar char="u"/>
            </a:pPr>
            <a:r>
              <a:rPr lang="en-US" sz="1800" dirty="0">
                <a:solidFill>
                  <a:schemeClr val="tx1"/>
                </a:solidFill>
              </a:rPr>
              <a:t>Open Chrome. Enter “localhost:5000”</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t>https://www.tutorialspoint.com/flask/flask_templates.html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2019/8/20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8" name="Picture 7">
            <a:extLst>
              <a:ext uri="{FF2B5EF4-FFF2-40B4-BE49-F238E27FC236}">
                <a16:creationId xmlns:a16="http://schemas.microsoft.com/office/drawing/2014/main" id="{127A8FCC-043A-4491-B1C9-95A3AF394E43}"/>
              </a:ext>
            </a:extLst>
          </p:cNvPr>
          <p:cNvPicPr>
            <a:picLocks noChangeAspect="1"/>
          </p:cNvPicPr>
          <p:nvPr/>
        </p:nvPicPr>
        <p:blipFill>
          <a:blip r:embed="rId2"/>
          <a:stretch>
            <a:fillRect/>
          </a:stretch>
        </p:blipFill>
        <p:spPr>
          <a:xfrm>
            <a:off x="1173464" y="2270380"/>
            <a:ext cx="6886575" cy="1724025"/>
          </a:xfrm>
          <a:prstGeom prst="rect">
            <a:avLst/>
          </a:prstGeom>
          <a:ln>
            <a:solidFill>
              <a:srgbClr val="C00000"/>
            </a:solidFill>
          </a:ln>
        </p:spPr>
      </p:pic>
      <p:pic>
        <p:nvPicPr>
          <p:cNvPr id="9" name="Picture 8">
            <a:extLst>
              <a:ext uri="{FF2B5EF4-FFF2-40B4-BE49-F238E27FC236}">
                <a16:creationId xmlns:a16="http://schemas.microsoft.com/office/drawing/2014/main" id="{657DF0FB-9887-468E-9311-E403D483659E}"/>
              </a:ext>
            </a:extLst>
          </p:cNvPr>
          <p:cNvPicPr>
            <a:picLocks noChangeAspect="1"/>
          </p:cNvPicPr>
          <p:nvPr/>
        </p:nvPicPr>
        <p:blipFill>
          <a:blip r:embed="rId3"/>
          <a:stretch>
            <a:fillRect/>
          </a:stretch>
        </p:blipFill>
        <p:spPr>
          <a:xfrm>
            <a:off x="1864026" y="4203937"/>
            <a:ext cx="2752725" cy="1190625"/>
          </a:xfrm>
          <a:prstGeom prst="rect">
            <a:avLst/>
          </a:prstGeom>
          <a:ln>
            <a:solidFill>
              <a:srgbClr val="C00000"/>
            </a:solidFill>
          </a:ln>
        </p:spPr>
      </p:pic>
    </p:spTree>
    <p:extLst>
      <p:ext uri="{BB962C8B-B14F-4D97-AF65-F5344CB8AC3E}">
        <p14:creationId xmlns:p14="http://schemas.microsoft.com/office/powerpoint/2010/main" val="2573646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9.2 Render Template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4" name="Picture 3">
            <a:extLst>
              <a:ext uri="{FF2B5EF4-FFF2-40B4-BE49-F238E27FC236}">
                <a16:creationId xmlns:a16="http://schemas.microsoft.com/office/drawing/2014/main" id="{E97E5C6C-BCE0-4550-BD66-E83D743F8768}"/>
              </a:ext>
            </a:extLst>
          </p:cNvPr>
          <p:cNvPicPr>
            <a:picLocks noChangeAspect="1"/>
          </p:cNvPicPr>
          <p:nvPr/>
        </p:nvPicPr>
        <p:blipFill>
          <a:blip r:embed="rId2"/>
          <a:stretch>
            <a:fillRect/>
          </a:stretch>
        </p:blipFill>
        <p:spPr>
          <a:xfrm>
            <a:off x="4095701" y="3713323"/>
            <a:ext cx="728662" cy="814387"/>
          </a:xfrm>
          <a:prstGeom prst="rect">
            <a:avLst/>
          </a:prstGeom>
        </p:spPr>
      </p:pic>
    </p:spTree>
    <p:extLst>
      <p:ext uri="{BB962C8B-B14F-4D97-AF65-F5344CB8AC3E}">
        <p14:creationId xmlns:p14="http://schemas.microsoft.com/office/powerpoint/2010/main" val="9350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9.2 Render Template</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17681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However, generating HTML content from Python code is cumbersome (tedious), especially when variable data and Python language elements like conditionals or loops need to be put. This would require frequent escaping from HTML.</a:t>
            </a:r>
          </a:p>
          <a:p>
            <a:pPr marL="342900" indent="-342900" algn="l">
              <a:buClr>
                <a:srgbClr val="0070C0"/>
              </a:buClr>
              <a:buSzPct val="80000"/>
              <a:buFont typeface="Wingdings" pitchFamily="2" charset="2"/>
              <a:buChar char="u"/>
            </a:pPr>
            <a:r>
              <a:rPr lang="en-US" sz="1800" dirty="0">
                <a:solidFill>
                  <a:schemeClr val="tx1"/>
                </a:solidFill>
              </a:rPr>
              <a:t>This is where one can take advantage of Jinja2 template engine, on which Flask is based. Instead of returning hardcode HTML from the function, a HTML file can be rendered by the </a:t>
            </a:r>
            <a:r>
              <a:rPr lang="en-US" sz="1800" b="1" dirty="0" err="1">
                <a:solidFill>
                  <a:schemeClr val="tx1"/>
                </a:solidFill>
              </a:rPr>
              <a:t>render_template</a:t>
            </a:r>
            <a:r>
              <a:rPr lang="en-US" sz="1800" dirty="0">
                <a:solidFill>
                  <a:schemeClr val="tx1"/>
                </a:solidFill>
              </a:rPr>
              <a:t>() function.</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t>https://www.tutorialspoint.com/flask/flask_templates.html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2019/8/20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8" name="Picture 7">
            <a:extLst>
              <a:ext uri="{FF2B5EF4-FFF2-40B4-BE49-F238E27FC236}">
                <a16:creationId xmlns:a16="http://schemas.microsoft.com/office/drawing/2014/main" id="{B51B36E3-78A6-40AC-8D68-DE3BCEFE060D}"/>
              </a:ext>
            </a:extLst>
          </p:cNvPr>
          <p:cNvPicPr>
            <a:picLocks noChangeAspect="1"/>
          </p:cNvPicPr>
          <p:nvPr/>
        </p:nvPicPr>
        <p:blipFill>
          <a:blip r:embed="rId2"/>
          <a:stretch>
            <a:fillRect/>
          </a:stretch>
        </p:blipFill>
        <p:spPr>
          <a:xfrm>
            <a:off x="611560" y="3433168"/>
            <a:ext cx="3248025" cy="2066925"/>
          </a:xfrm>
          <a:prstGeom prst="rect">
            <a:avLst/>
          </a:prstGeom>
        </p:spPr>
      </p:pic>
      <p:pic>
        <p:nvPicPr>
          <p:cNvPr id="9" name="Picture 8">
            <a:extLst>
              <a:ext uri="{FF2B5EF4-FFF2-40B4-BE49-F238E27FC236}">
                <a16:creationId xmlns:a16="http://schemas.microsoft.com/office/drawing/2014/main" id="{54D76A35-570D-4F31-A5E3-1ABA13A65BC4}"/>
              </a:ext>
            </a:extLst>
          </p:cNvPr>
          <p:cNvPicPr>
            <a:picLocks noChangeAspect="1"/>
          </p:cNvPicPr>
          <p:nvPr/>
        </p:nvPicPr>
        <p:blipFill>
          <a:blip r:embed="rId3"/>
          <a:stretch>
            <a:fillRect/>
          </a:stretch>
        </p:blipFill>
        <p:spPr>
          <a:xfrm>
            <a:off x="4067944" y="3447062"/>
            <a:ext cx="3971925" cy="2266950"/>
          </a:xfrm>
          <a:prstGeom prst="rect">
            <a:avLst/>
          </a:prstGeom>
          <a:ln>
            <a:solidFill>
              <a:srgbClr val="C00000"/>
            </a:solidFill>
          </a:ln>
        </p:spPr>
      </p:pic>
    </p:spTree>
    <p:extLst>
      <p:ext uri="{BB962C8B-B14F-4D97-AF65-F5344CB8AC3E}">
        <p14:creationId xmlns:p14="http://schemas.microsoft.com/office/powerpoint/2010/main" val="413059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9.2 Render Template</a:t>
            </a:r>
            <a:endParaRPr lang="zh-TW" altLang="en-US" b="1" dirty="0">
              <a:solidFill>
                <a:srgbClr val="FFFF00"/>
              </a:solidFill>
            </a:endParaRPr>
          </a:p>
        </p:txBody>
      </p:sp>
      <p:sp>
        <p:nvSpPr>
          <p:cNvPr id="3" name="副標題 2"/>
          <p:cNvSpPr>
            <a:spLocks noGrp="1"/>
          </p:cNvSpPr>
          <p:nvPr>
            <p:ph type="subTitle" idx="1"/>
          </p:nvPr>
        </p:nvSpPr>
        <p:spPr>
          <a:xfrm>
            <a:off x="501534" y="1372852"/>
            <a:ext cx="8185266" cy="6879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&gt; python 0902_Template.py</a:t>
            </a:r>
          </a:p>
          <a:p>
            <a:pPr marL="342900" indent="-342900" algn="l">
              <a:buClr>
                <a:srgbClr val="0070C0"/>
              </a:buClr>
              <a:buSzPct val="80000"/>
              <a:buFont typeface="Wingdings" pitchFamily="2" charset="2"/>
              <a:buChar char="u"/>
            </a:pPr>
            <a:r>
              <a:rPr lang="en-US" sz="1800" dirty="0">
                <a:solidFill>
                  <a:schemeClr val="tx1"/>
                </a:solidFill>
              </a:rPr>
              <a:t>Open Chrome. Enter “localhost:5000”</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t>https://www.tutorialspoint.com/flask/flask_templates.html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2019/8/20</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E2CAEA8F-6EA0-459D-BE60-D110F2DE8FA3}"/>
              </a:ext>
            </a:extLst>
          </p:cNvPr>
          <p:cNvPicPr>
            <a:picLocks noChangeAspect="1"/>
          </p:cNvPicPr>
          <p:nvPr/>
        </p:nvPicPr>
        <p:blipFill>
          <a:blip r:embed="rId2"/>
          <a:stretch>
            <a:fillRect/>
          </a:stretch>
        </p:blipFill>
        <p:spPr>
          <a:xfrm>
            <a:off x="764618" y="2270380"/>
            <a:ext cx="6829425" cy="1724025"/>
          </a:xfrm>
          <a:prstGeom prst="rect">
            <a:avLst/>
          </a:prstGeom>
          <a:ln>
            <a:solidFill>
              <a:srgbClr val="C00000"/>
            </a:solidFill>
          </a:ln>
        </p:spPr>
      </p:pic>
      <p:pic>
        <p:nvPicPr>
          <p:cNvPr id="10" name="Picture 9">
            <a:extLst>
              <a:ext uri="{FF2B5EF4-FFF2-40B4-BE49-F238E27FC236}">
                <a16:creationId xmlns:a16="http://schemas.microsoft.com/office/drawing/2014/main" id="{7C584676-3329-41E5-B5B4-5D9EB697798A}"/>
              </a:ext>
            </a:extLst>
          </p:cNvPr>
          <p:cNvPicPr>
            <a:picLocks noChangeAspect="1"/>
          </p:cNvPicPr>
          <p:nvPr/>
        </p:nvPicPr>
        <p:blipFill>
          <a:blip r:embed="rId3"/>
          <a:stretch>
            <a:fillRect/>
          </a:stretch>
        </p:blipFill>
        <p:spPr>
          <a:xfrm>
            <a:off x="2051720" y="4399707"/>
            <a:ext cx="2447925" cy="1314450"/>
          </a:xfrm>
          <a:prstGeom prst="rect">
            <a:avLst/>
          </a:prstGeom>
          <a:ln>
            <a:solidFill>
              <a:srgbClr val="C00000"/>
            </a:solidFill>
          </a:ln>
        </p:spPr>
      </p:pic>
    </p:spTree>
    <p:extLst>
      <p:ext uri="{BB962C8B-B14F-4D97-AF65-F5344CB8AC3E}">
        <p14:creationId xmlns:p14="http://schemas.microsoft.com/office/powerpoint/2010/main" val="403823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9.3 Template Parameter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2019/8/20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4" name="Picture 3">
            <a:extLst>
              <a:ext uri="{FF2B5EF4-FFF2-40B4-BE49-F238E27FC236}">
                <a16:creationId xmlns:a16="http://schemas.microsoft.com/office/drawing/2014/main" id="{E97E5C6C-BCE0-4550-BD66-E83D743F8768}"/>
              </a:ext>
            </a:extLst>
          </p:cNvPr>
          <p:cNvPicPr>
            <a:picLocks noChangeAspect="1"/>
          </p:cNvPicPr>
          <p:nvPr/>
        </p:nvPicPr>
        <p:blipFill>
          <a:blip r:embed="rId2"/>
          <a:stretch>
            <a:fillRect/>
          </a:stretch>
        </p:blipFill>
        <p:spPr>
          <a:xfrm>
            <a:off x="4095701" y="3713323"/>
            <a:ext cx="728662" cy="814387"/>
          </a:xfrm>
          <a:prstGeom prst="rect">
            <a:avLst/>
          </a:prstGeom>
        </p:spPr>
      </p:pic>
    </p:spTree>
    <p:extLst>
      <p:ext uri="{BB962C8B-B14F-4D97-AF65-F5344CB8AC3E}">
        <p14:creationId xmlns:p14="http://schemas.microsoft.com/office/powerpoint/2010/main" val="279098298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950</TotalTime>
  <Words>904</Words>
  <Application>Microsoft Office PowerPoint</Application>
  <PresentationFormat>On-screen Show (4:3)</PresentationFormat>
  <Paragraphs>116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佈景主題</vt:lpstr>
      <vt:lpstr>9 Template</vt:lpstr>
      <vt:lpstr>9 Template</vt:lpstr>
      <vt:lpstr>9.1 Return HTML</vt:lpstr>
      <vt:lpstr>9.1 Return HTML</vt:lpstr>
      <vt:lpstr>9.1 Return HTML</vt:lpstr>
      <vt:lpstr>9.2 Render Template</vt:lpstr>
      <vt:lpstr>9.2 Render Template</vt:lpstr>
      <vt:lpstr>9.2 Render Template</vt:lpstr>
      <vt:lpstr>9.3 Template Parameter</vt:lpstr>
      <vt:lpstr>9.3 Template Parameter</vt:lpstr>
      <vt:lpstr>9.3 Template Parameter</vt:lpstr>
      <vt:lpstr>9.4 Jinja2 Template</vt:lpstr>
      <vt:lpstr>9.4 Jinja2 Template</vt:lpstr>
      <vt:lpstr>9.4 Jinja2 Template</vt:lpstr>
      <vt:lpstr>9.4 Jinja2 Template</vt:lpstr>
      <vt:lpstr>9.4 Jinja2 Template</vt:lpstr>
      <vt:lpstr>9.5 Linja2 Loop</vt:lpstr>
      <vt:lpstr>9.5 Linja2 Loop</vt:lpstr>
      <vt:lpstr>9.5 Linja2 Loop</vt:lpstr>
      <vt:lpstr>9.5 Linja2 Loop</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603</cp:revision>
  <dcterms:created xsi:type="dcterms:W3CDTF">2018-09-28T16:40:41Z</dcterms:created>
  <dcterms:modified xsi:type="dcterms:W3CDTF">2019-08-21T03:47:42Z</dcterms:modified>
</cp:coreProperties>
</file>