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79" r:id="rId4"/>
    <p:sldId id="264" r:id="rId5"/>
    <p:sldId id="267" r:id="rId6"/>
    <p:sldId id="265" r:id="rId7"/>
    <p:sldId id="266" r:id="rId8"/>
    <p:sldId id="280" r:id="rId9"/>
    <p:sldId id="269" r:id="rId10"/>
    <p:sldId id="281" r:id="rId11"/>
    <p:sldId id="268" r:id="rId12"/>
    <p:sldId id="282" r:id="rId13"/>
    <p:sldId id="270" r:id="rId14"/>
    <p:sldId id="271" r:id="rId15"/>
    <p:sldId id="283" r:id="rId16"/>
    <p:sldId id="272" r:id="rId17"/>
    <p:sldId id="284" r:id="rId18"/>
    <p:sldId id="285"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8" autoAdjust="0"/>
    <p:restoredTop sz="99626" autoAdjust="0"/>
  </p:normalViewPr>
  <p:slideViewPr>
    <p:cSldViewPr>
      <p:cViewPr varScale="1">
        <p:scale>
          <a:sx n="93" d="100"/>
          <a:sy n="93" d="100"/>
        </p:scale>
        <p:origin x="1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2020/10/9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2020/10/9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2020/10/9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2020/10/9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2020/10/9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graphql/graphql_react_integration.htm" TargetMode="External"/><Relationship Id="rId2" Type="http://schemas.openxmlformats.org/officeDocument/2006/relationships/hyperlink" Target="http://localhost:9000/graphiq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React Integration: Part 1</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14.3 Step 3</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252007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14.3 Step 3</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Step 3: Create resolvers </a:t>
            </a:r>
          </a:p>
          <a:p>
            <a:pPr marL="342900" indent="-342900" algn="l">
              <a:buClr>
                <a:srgbClr val="0070C0"/>
              </a:buClr>
              <a:buSzPct val="80000"/>
              <a:buFont typeface="Wingdings" pitchFamily="2" charset="2"/>
              <a:buChar char="u"/>
            </a:pPr>
            <a:r>
              <a:rPr lang="en-US" altLang="zh-TW" sz="1800" b="1" dirty="0">
                <a:solidFill>
                  <a:schemeClr val="tx1"/>
                </a:solidFill>
              </a:rPr>
              <a:t>Create a file resolvers.js.</a:t>
            </a:r>
          </a:p>
          <a:p>
            <a:pPr marL="342900" indent="-342900" algn="l">
              <a:buClr>
                <a:srgbClr val="0070C0"/>
              </a:buClr>
              <a:buSzPct val="80000"/>
              <a:buFont typeface="Wingdings" pitchFamily="2" charset="2"/>
              <a:buChar char="u"/>
            </a:pPr>
            <a:r>
              <a:rPr lang="en-US" altLang="zh-TW" sz="1800" b="1" dirty="0">
                <a:solidFill>
                  <a:schemeClr val="tx1"/>
                </a:solidFill>
              </a:rPr>
              <a:t>The greeting and sayHello are two resolvers.</a:t>
            </a:r>
          </a:p>
          <a:p>
            <a:pPr marL="342900" indent="-342900" algn="l">
              <a:buClr>
                <a:srgbClr val="0070C0"/>
              </a:buClr>
              <a:buSzPct val="80000"/>
              <a:buFont typeface="Wingdings" pitchFamily="2" charset="2"/>
              <a:buChar char="u"/>
            </a:pPr>
            <a:r>
              <a:rPr lang="en-US" altLang="zh-TW" sz="1800" b="1" dirty="0">
                <a:solidFill>
                  <a:schemeClr val="tx1"/>
                </a:solidFill>
              </a:rPr>
              <a:t>In the sayHello resolver, the value passed to the name parameter can be access through args. To access resolver functions outside the module, Query object has to be exported using the module.exports.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ADA9AEBF-8689-4999-B1F5-AF76CB611FC3}"/>
              </a:ext>
            </a:extLst>
          </p:cNvPr>
          <p:cNvPicPr>
            <a:picLocks noChangeAspect="1"/>
          </p:cNvPicPr>
          <p:nvPr/>
        </p:nvPicPr>
        <p:blipFill>
          <a:blip r:embed="rId3"/>
          <a:stretch>
            <a:fillRect/>
          </a:stretch>
        </p:blipFill>
        <p:spPr>
          <a:xfrm>
            <a:off x="823912" y="3371240"/>
            <a:ext cx="7496175" cy="1704975"/>
          </a:xfrm>
          <a:prstGeom prst="rect">
            <a:avLst/>
          </a:prstGeom>
          <a:ln>
            <a:solidFill>
              <a:srgbClr val="C00000"/>
            </a:solidFill>
          </a:ln>
        </p:spPr>
      </p:pic>
    </p:spTree>
    <p:extLst>
      <p:ext uri="{BB962C8B-B14F-4D97-AF65-F5344CB8AC3E}">
        <p14:creationId xmlns:p14="http://schemas.microsoft.com/office/powerpoint/2010/main" val="280727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14.4 Step 4</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374123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Step 4</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Step 4: run the Application</a:t>
            </a:r>
          </a:p>
          <a:p>
            <a:pPr marL="342900" indent="-342900" algn="l">
              <a:buClr>
                <a:srgbClr val="0070C0"/>
              </a:buClr>
              <a:buSzPct val="80000"/>
              <a:buFont typeface="Wingdings" pitchFamily="2" charset="2"/>
              <a:buChar char="u"/>
            </a:pPr>
            <a:r>
              <a:rPr lang="en-US" altLang="zh-TW" sz="1800" b="1" dirty="0">
                <a:solidFill>
                  <a:schemeClr val="tx1"/>
                </a:solidFill>
              </a:rPr>
              <a:t>Create servers.js file. Use server.js in the </a:t>
            </a:r>
            <a:r>
              <a:rPr lang="en-US" altLang="zh-TW" sz="1800" b="1" dirty="0">
                <a:solidFill>
                  <a:srgbClr val="C00000"/>
                </a:solidFill>
              </a:rPr>
              <a:t>Environment Setup step 8</a:t>
            </a:r>
            <a:r>
              <a:rPr lang="en-US" altLang="zh-TW"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0F1CA294-EFC0-46D5-80CC-AB9C97F9BCA6}"/>
              </a:ext>
            </a:extLst>
          </p:cNvPr>
          <p:cNvPicPr>
            <a:picLocks noChangeAspect="1"/>
          </p:cNvPicPr>
          <p:nvPr/>
        </p:nvPicPr>
        <p:blipFill>
          <a:blip r:embed="rId3"/>
          <a:stretch>
            <a:fillRect/>
          </a:stretch>
        </p:blipFill>
        <p:spPr>
          <a:xfrm>
            <a:off x="2011318" y="2177741"/>
            <a:ext cx="5067300" cy="4363508"/>
          </a:xfrm>
          <a:prstGeom prst="rect">
            <a:avLst/>
          </a:prstGeom>
          <a:ln>
            <a:solidFill>
              <a:srgbClr val="C00000"/>
            </a:solidFill>
          </a:ln>
        </p:spPr>
      </p:pic>
    </p:spTree>
    <p:extLst>
      <p:ext uri="{BB962C8B-B14F-4D97-AF65-F5344CB8AC3E}">
        <p14:creationId xmlns:p14="http://schemas.microsoft.com/office/powerpoint/2010/main" val="175225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Step 4</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Open Anaconda command prompt:</a:t>
            </a:r>
          </a:p>
          <a:p>
            <a:pPr marL="342900" indent="-342900" algn="l">
              <a:buClr>
                <a:srgbClr val="0070C0"/>
              </a:buClr>
              <a:buSzPct val="80000"/>
              <a:buFont typeface="Wingdings" pitchFamily="2" charset="2"/>
              <a:buChar char="u"/>
            </a:pPr>
            <a:r>
              <a:rPr lang="en-US" altLang="zh-TW" sz="1800" b="1" dirty="0">
                <a:solidFill>
                  <a:schemeClr val="tx1"/>
                </a:solidFill>
              </a:rPr>
              <a:t>&gt; conda activate tensorflow</a:t>
            </a:r>
          </a:p>
          <a:p>
            <a:pPr marL="342900" indent="-342900" algn="l">
              <a:buClr>
                <a:srgbClr val="0070C0"/>
              </a:buClr>
              <a:buSzPct val="80000"/>
              <a:buFont typeface="Wingdings" pitchFamily="2" charset="2"/>
              <a:buChar char="u"/>
            </a:pPr>
            <a:r>
              <a:rPr lang="en-US" altLang="zh-TW" sz="1800" b="1" dirty="0">
                <a:solidFill>
                  <a:schemeClr val="tx1"/>
                </a:solidFill>
              </a:rPr>
              <a:t>&gt; cd [work-directory]</a:t>
            </a:r>
          </a:p>
          <a:p>
            <a:pPr marL="342900" indent="-342900" algn="l">
              <a:buClr>
                <a:srgbClr val="0070C0"/>
              </a:buClr>
              <a:buSzPct val="80000"/>
              <a:buFont typeface="Wingdings" pitchFamily="2" charset="2"/>
              <a:buChar char="u"/>
            </a:pPr>
            <a:r>
              <a:rPr lang="en-US" altLang="zh-TW" sz="1800" b="1" dirty="0">
                <a:solidFill>
                  <a:schemeClr val="tx1"/>
                </a:solidFill>
              </a:rPr>
              <a:t>(tensorflow) [work-directory] &gt; npm start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6795FEF-66CE-4DDA-95D7-7CD4F76EE8E8}"/>
              </a:ext>
            </a:extLst>
          </p:cNvPr>
          <p:cNvPicPr>
            <a:picLocks noChangeAspect="1"/>
          </p:cNvPicPr>
          <p:nvPr/>
        </p:nvPicPr>
        <p:blipFill>
          <a:blip r:embed="rId3"/>
          <a:stretch>
            <a:fillRect/>
          </a:stretch>
        </p:blipFill>
        <p:spPr>
          <a:xfrm>
            <a:off x="457200" y="2886368"/>
            <a:ext cx="7905750" cy="1666875"/>
          </a:xfrm>
          <a:prstGeom prst="rect">
            <a:avLst/>
          </a:prstGeom>
        </p:spPr>
      </p:pic>
    </p:spTree>
    <p:extLst>
      <p:ext uri="{BB962C8B-B14F-4D97-AF65-F5344CB8AC3E}">
        <p14:creationId xmlns:p14="http://schemas.microsoft.com/office/powerpoint/2010/main" val="397968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14.5 Verify GraphQL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33170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14.5 Verify GraphQL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Open Chrome.</a:t>
            </a:r>
          </a:p>
          <a:p>
            <a:pPr marL="342900" indent="-342900" algn="l">
              <a:buClr>
                <a:srgbClr val="0070C0"/>
              </a:buClr>
              <a:buSzPct val="80000"/>
              <a:buFont typeface="Wingdings" pitchFamily="2" charset="2"/>
              <a:buChar char="u"/>
            </a:pPr>
            <a:r>
              <a:rPr lang="en-US" altLang="zh-TW" sz="1800" b="1" dirty="0">
                <a:solidFill>
                  <a:schemeClr val="tx1"/>
                </a:solidFill>
              </a:rPr>
              <a:t>&gt; </a:t>
            </a:r>
            <a:r>
              <a:rPr lang="en-US" altLang="zh-TW" sz="1800" b="1" dirty="0">
                <a:solidFill>
                  <a:schemeClr val="tx1"/>
                </a:solidFill>
                <a:hlinkClick r:id="rId2"/>
              </a:rPr>
              <a:t>http://localhost:9000/graphiql</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type { </a:t>
            </a:r>
          </a:p>
          <a:p>
            <a:pPr marL="342900" indent="-342900" algn="l">
              <a:buClr>
                <a:srgbClr val="0070C0"/>
              </a:buClr>
              <a:buSzPct val="80000"/>
              <a:buFont typeface="Wingdings" pitchFamily="2" charset="2"/>
              <a:buChar char="u"/>
            </a:pPr>
            <a:r>
              <a:rPr lang="en-US" altLang="zh-TW" sz="1800" b="1" dirty="0">
                <a:solidFill>
                  <a:schemeClr val="tx1"/>
                </a:solidFill>
              </a:rPr>
              <a:t>    greeting, </a:t>
            </a:r>
          </a:p>
          <a:p>
            <a:pPr marL="342900" indent="-342900" algn="l">
              <a:buClr>
                <a:srgbClr val="0070C0"/>
              </a:buClr>
              <a:buSzPct val="80000"/>
              <a:buFont typeface="Wingdings" pitchFamily="2" charset="2"/>
              <a:buChar char="u"/>
            </a:pPr>
            <a:r>
              <a:rPr lang="en-US" altLang="zh-TW" sz="1800" b="1" dirty="0">
                <a:solidFill>
                  <a:schemeClr val="tx1"/>
                </a:solidFill>
              </a:rPr>
              <a:t>    </a:t>
            </a:r>
            <a:r>
              <a:rPr lang="en-US" altLang="zh-TW" sz="1800" b="1" dirty="0" err="1">
                <a:solidFill>
                  <a:schemeClr val="tx1"/>
                </a:solidFill>
              </a:rPr>
              <a:t>sayHello</a:t>
            </a:r>
            <a:r>
              <a:rPr lang="en-US" altLang="zh-TW" sz="1800" b="1" dirty="0">
                <a:solidFill>
                  <a:schemeClr val="tx1"/>
                </a:solidFill>
              </a:rPr>
              <a:t>(name: “</a:t>
            </a:r>
            <a:r>
              <a:rPr lang="en-US" altLang="zh-TW" sz="1800" b="1" dirty="0" err="1">
                <a:solidFill>
                  <a:schemeClr val="tx1"/>
                </a:solidFill>
              </a:rPr>
              <a:t>Mohtashim</a:t>
            </a:r>
            <a:r>
              <a:rPr lang="en-US" altLang="zh-TW" sz="1800" b="1" dirty="0">
                <a:solidFill>
                  <a:schemeClr val="tx1"/>
                </a:solidFill>
              </a:rPr>
              <a:t>”)</a:t>
            </a:r>
          </a:p>
          <a:p>
            <a:pPr marL="342900" indent="-342900" algn="l">
              <a:buClr>
                <a:srgbClr val="0070C0"/>
              </a:buClr>
              <a:buSzPct val="80000"/>
              <a:buFont typeface="Wingdings" pitchFamily="2" charset="2"/>
              <a:buChar char="u"/>
            </a:pPr>
            <a:r>
              <a:rPr lang="en-US" altLang="zh-TW"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F6BF1226-7004-4272-B416-1243956D4C25}"/>
              </a:ext>
            </a:extLst>
          </p:cNvPr>
          <p:cNvPicPr>
            <a:picLocks noChangeAspect="1"/>
          </p:cNvPicPr>
          <p:nvPr/>
        </p:nvPicPr>
        <p:blipFill>
          <a:blip r:embed="rId4"/>
          <a:stretch>
            <a:fillRect/>
          </a:stretch>
        </p:blipFill>
        <p:spPr>
          <a:xfrm>
            <a:off x="583709" y="3594100"/>
            <a:ext cx="7905750" cy="2762250"/>
          </a:xfrm>
          <a:prstGeom prst="rect">
            <a:avLst/>
          </a:prstGeom>
          <a:ln>
            <a:solidFill>
              <a:srgbClr val="C00000"/>
            </a:solidFill>
          </a:ln>
        </p:spPr>
      </p:pic>
    </p:spTree>
    <p:extLst>
      <p:ext uri="{BB962C8B-B14F-4D97-AF65-F5344CB8AC3E}">
        <p14:creationId xmlns:p14="http://schemas.microsoft.com/office/powerpoint/2010/main" val="163834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14.6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541416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14.6 Summary</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Summary</a:t>
            </a:r>
          </a:p>
          <a:p>
            <a:pPr marL="342900" indent="-342900" algn="l">
              <a:buClr>
                <a:srgbClr val="0070C0"/>
              </a:buClr>
              <a:buSzPct val="80000"/>
              <a:buFont typeface="Wingdings" pitchFamily="2" charset="2"/>
              <a:buChar char="u"/>
            </a:pPr>
            <a:r>
              <a:rPr lang="en-US" altLang="zh-TW" sz="1800" b="1" dirty="0">
                <a:solidFill>
                  <a:schemeClr val="tx1"/>
                </a:solidFill>
              </a:rPr>
              <a:t>We have done the GraphQL setup and verification.</a:t>
            </a:r>
          </a:p>
          <a:p>
            <a:pPr marL="342900" indent="-342900" algn="l">
              <a:buClr>
                <a:srgbClr val="0070C0"/>
              </a:buClr>
              <a:buSzPct val="80000"/>
              <a:buFont typeface="Wingdings" pitchFamily="2" charset="2"/>
              <a:buChar char="u"/>
            </a:pPr>
            <a:r>
              <a:rPr lang="en-US" altLang="zh-TW" sz="1800" b="1" dirty="0">
                <a:solidFill>
                  <a:schemeClr val="tx1"/>
                </a:solidFill>
              </a:rPr>
              <a:t>Next, we will connect GraphQL to ReactJS.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3603920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 React Integration: Part 1</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This section discusses the integration of ReactJS and GraphQL.</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React is a JavaScript library for building user interfaces. This chapter explains how one can integrate GraphQL with a React application.</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Illustration</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The quickest way to set up a react project is by using the </a:t>
            </a:r>
            <a:r>
              <a:rPr lang="en-US" sz="1800" b="1" dirty="0">
                <a:solidFill>
                  <a:srgbClr val="C00000"/>
                </a:solidFill>
                <a:effectLst/>
                <a:latin typeface="+mj-lt"/>
              </a:rPr>
              <a:t>Create React App (</a:t>
            </a:r>
            <a:r>
              <a:rPr lang="en-US" sz="1800" b="1" dirty="0" err="1">
                <a:solidFill>
                  <a:srgbClr val="C00000"/>
                </a:solidFill>
                <a:effectLst/>
                <a:latin typeface="+mj-lt"/>
              </a:rPr>
              <a:t>create_react</a:t>
            </a:r>
            <a:r>
              <a:rPr lang="en-US" sz="1800" b="1" dirty="0" err="1">
                <a:solidFill>
                  <a:srgbClr val="C00000"/>
                </a:solidFill>
                <a:latin typeface="+mj-lt"/>
              </a:rPr>
              <a:t>_app</a:t>
            </a:r>
            <a:r>
              <a:rPr lang="en-US" sz="1800" b="1" dirty="0">
                <a:solidFill>
                  <a:srgbClr val="C00000"/>
                </a:solidFill>
                <a:effectLst/>
                <a:latin typeface="+mj-lt"/>
              </a:rPr>
              <a:t>) </a:t>
            </a:r>
            <a:r>
              <a:rPr lang="en-US" sz="1800" b="1" i="0" dirty="0">
                <a:solidFill>
                  <a:schemeClr val="tx1"/>
                </a:solidFill>
                <a:effectLst/>
                <a:latin typeface="+mj-lt"/>
              </a:rPr>
              <a:t>tool. </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In the subsequent sections, we will discuss how to set up both the Server and the Client.</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14.1 Step 1</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63945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14.1 Step 1</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152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Step 1: Download and install required dependencies for the project.</a:t>
            </a:r>
          </a:p>
          <a:p>
            <a:pPr marL="342900" indent="-342900" algn="l">
              <a:buClr>
                <a:srgbClr val="0070C0"/>
              </a:buClr>
              <a:buSzPct val="80000"/>
              <a:buFont typeface="Wingdings" pitchFamily="2" charset="2"/>
              <a:buChar char="u"/>
            </a:pPr>
            <a:r>
              <a:rPr lang="en-US" altLang="zh-TW" sz="1800" b="1" dirty="0">
                <a:solidFill>
                  <a:schemeClr val="tx1"/>
                </a:solidFill>
                <a:latin typeface="+mj-lt"/>
              </a:rPr>
              <a:t>Create a folder 14-react-server-app. </a:t>
            </a:r>
          </a:p>
          <a:p>
            <a:pPr marL="342900" indent="-342900" algn="l">
              <a:buClr>
                <a:srgbClr val="0070C0"/>
              </a:buClr>
              <a:buSzPct val="80000"/>
              <a:buFont typeface="Wingdings" pitchFamily="2" charset="2"/>
              <a:buChar char="u"/>
            </a:pPr>
            <a:r>
              <a:rPr lang="en-US" altLang="zh-TW" sz="1800" b="1" dirty="0">
                <a:solidFill>
                  <a:schemeClr val="tx1"/>
                </a:solidFill>
                <a:latin typeface="+mj-lt"/>
              </a:rPr>
              <a:t>Follow the </a:t>
            </a:r>
            <a:r>
              <a:rPr lang="en-US" altLang="zh-TW" sz="1800" b="1" dirty="0">
                <a:solidFill>
                  <a:srgbClr val="C00000"/>
                </a:solidFill>
                <a:latin typeface="+mj-lt"/>
              </a:rPr>
              <a:t>step 3 - step5 of 03_Setup.pptx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27593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14.1 Step 1</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Environment Setup Step 3</a:t>
            </a:r>
            <a:r>
              <a:rPr lang="en-US" altLang="zh-TW" sz="1800" b="1" dirty="0">
                <a:solidFill>
                  <a:schemeClr val="tx1"/>
                </a:solidFill>
                <a:latin typeface="+mj-lt"/>
              </a:rPr>
              <a:t>. Create </a:t>
            </a:r>
            <a:r>
              <a:rPr lang="en-US" altLang="zh-TW" sz="1800" b="1" dirty="0" err="1">
                <a:solidFill>
                  <a:schemeClr val="tx1"/>
                </a:solidFill>
                <a:latin typeface="+mj-lt"/>
              </a:rPr>
              <a:t>package.json</a:t>
            </a:r>
            <a:r>
              <a:rPr lang="en-US" altLang="zh-TW" sz="1800" b="1" dirty="0">
                <a:solidFill>
                  <a:schemeClr val="tx1"/>
                </a:solidFill>
                <a:latin typeface="+mj-lt"/>
              </a:rPr>
              <a:t> as follow and install the dependencies:</a:t>
            </a:r>
          </a:p>
          <a:p>
            <a:pPr marL="342900" indent="-342900" algn="l">
              <a:buClr>
                <a:srgbClr val="0070C0"/>
              </a:buClr>
              <a:buSzPct val="80000"/>
              <a:buFont typeface="Wingdings" pitchFamily="2" charset="2"/>
              <a:buChar char="u"/>
            </a:pPr>
            <a:r>
              <a:rPr lang="en-US" altLang="zh-TW" sz="1800" b="1" dirty="0">
                <a:solidFill>
                  <a:schemeClr val="tx1"/>
                </a:solidFill>
                <a:latin typeface="+mj-lt"/>
              </a:rPr>
              <a:t>&gt; </a:t>
            </a:r>
            <a:r>
              <a:rPr lang="en-US" altLang="zh-TW" sz="1800" b="1" dirty="0" err="1">
                <a:solidFill>
                  <a:schemeClr val="tx1"/>
                </a:solidFill>
                <a:latin typeface="+mj-lt"/>
              </a:rPr>
              <a:t>npm</a:t>
            </a:r>
            <a:r>
              <a:rPr lang="en-US" altLang="zh-TW" sz="1800" b="1" dirty="0">
                <a:solidFill>
                  <a:schemeClr val="tx1"/>
                </a:solidFill>
                <a:latin typeface="+mj-lt"/>
              </a:rPr>
              <a:t> install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FEC267A5-3207-44E0-920E-DAE7EEE34541}"/>
              </a:ext>
            </a:extLst>
          </p:cNvPr>
          <p:cNvPicPr>
            <a:picLocks noChangeAspect="1"/>
          </p:cNvPicPr>
          <p:nvPr/>
        </p:nvPicPr>
        <p:blipFill>
          <a:blip r:embed="rId3"/>
          <a:stretch>
            <a:fillRect/>
          </a:stretch>
        </p:blipFill>
        <p:spPr>
          <a:xfrm>
            <a:off x="683568" y="2429568"/>
            <a:ext cx="4464034" cy="3062914"/>
          </a:xfrm>
          <a:prstGeom prst="rect">
            <a:avLst/>
          </a:prstGeom>
          <a:ln>
            <a:solidFill>
              <a:srgbClr val="C00000"/>
            </a:solidFill>
          </a:ln>
        </p:spPr>
      </p:pic>
      <p:pic>
        <p:nvPicPr>
          <p:cNvPr id="10" name="Picture 9">
            <a:extLst>
              <a:ext uri="{FF2B5EF4-FFF2-40B4-BE49-F238E27FC236}">
                <a16:creationId xmlns:a16="http://schemas.microsoft.com/office/drawing/2014/main" id="{82F8F8F7-90B7-4726-9A91-8EA7CC2ED8B9}"/>
              </a:ext>
            </a:extLst>
          </p:cNvPr>
          <p:cNvPicPr>
            <a:picLocks noChangeAspect="1"/>
          </p:cNvPicPr>
          <p:nvPr/>
        </p:nvPicPr>
        <p:blipFill>
          <a:blip r:embed="rId4"/>
          <a:stretch>
            <a:fillRect/>
          </a:stretch>
        </p:blipFill>
        <p:spPr>
          <a:xfrm>
            <a:off x="1403648" y="5645178"/>
            <a:ext cx="6660232" cy="1129553"/>
          </a:xfrm>
          <a:prstGeom prst="rect">
            <a:avLst/>
          </a:prstGeom>
          <a:ln>
            <a:solidFill>
              <a:srgbClr val="C00000"/>
            </a:solidFill>
          </a:ln>
        </p:spPr>
      </p:pic>
    </p:spTree>
    <p:extLst>
      <p:ext uri="{BB962C8B-B14F-4D97-AF65-F5344CB8AC3E}">
        <p14:creationId xmlns:p14="http://schemas.microsoft.com/office/powerpoint/2010/main" val="228047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14.1 Step 1</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801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Environment setup step 4 </a:t>
            </a:r>
            <a:r>
              <a:rPr lang="en-US" altLang="zh-TW" sz="1800" b="1" dirty="0">
                <a:solidFill>
                  <a:schemeClr val="tx1"/>
                </a:solidFill>
              </a:rPr>
              <a:t>(Create Flat File Database in Data Folder).</a:t>
            </a:r>
          </a:p>
          <a:p>
            <a:pPr marL="342900" indent="-342900" algn="l">
              <a:buClr>
                <a:srgbClr val="0070C0"/>
              </a:buClr>
              <a:buSzPct val="80000"/>
              <a:buFont typeface="Wingdings" pitchFamily="2" charset="2"/>
              <a:buChar char="u"/>
            </a:pPr>
            <a:r>
              <a:rPr lang="en-US" altLang="zh-TW" sz="1800" b="1" dirty="0">
                <a:solidFill>
                  <a:schemeClr val="tx1"/>
                </a:solidFill>
              </a:rPr>
              <a:t>&gt; data/</a:t>
            </a:r>
            <a:r>
              <a:rPr lang="en-US" altLang="zh-TW" sz="1800" b="1" dirty="0" err="1">
                <a:solidFill>
                  <a:schemeClr val="tx1"/>
                </a:solidFill>
              </a:rPr>
              <a:t>colleges.json</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data/students.json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F45D5C91-909E-4A24-B0B8-80CA35378367}"/>
              </a:ext>
            </a:extLst>
          </p:cNvPr>
          <p:cNvPicPr>
            <a:picLocks noChangeAspect="1"/>
          </p:cNvPicPr>
          <p:nvPr/>
        </p:nvPicPr>
        <p:blipFill>
          <a:blip r:embed="rId3"/>
          <a:stretch>
            <a:fillRect/>
          </a:stretch>
        </p:blipFill>
        <p:spPr>
          <a:xfrm>
            <a:off x="454537" y="2559215"/>
            <a:ext cx="3982222" cy="2669985"/>
          </a:xfrm>
          <a:prstGeom prst="rect">
            <a:avLst/>
          </a:prstGeom>
          <a:ln>
            <a:solidFill>
              <a:srgbClr val="C00000"/>
            </a:solidFill>
          </a:ln>
        </p:spPr>
      </p:pic>
      <p:pic>
        <p:nvPicPr>
          <p:cNvPr id="9" name="Picture 8">
            <a:extLst>
              <a:ext uri="{FF2B5EF4-FFF2-40B4-BE49-F238E27FC236}">
                <a16:creationId xmlns:a16="http://schemas.microsoft.com/office/drawing/2014/main" id="{22A2C7FE-842A-40E8-B734-A254512FF325}"/>
              </a:ext>
            </a:extLst>
          </p:cNvPr>
          <p:cNvPicPr>
            <a:picLocks noChangeAspect="1"/>
          </p:cNvPicPr>
          <p:nvPr/>
        </p:nvPicPr>
        <p:blipFill>
          <a:blip r:embed="rId4"/>
          <a:stretch>
            <a:fillRect/>
          </a:stretch>
        </p:blipFill>
        <p:spPr>
          <a:xfrm>
            <a:off x="4716017" y="2524520"/>
            <a:ext cx="4038290" cy="3533504"/>
          </a:xfrm>
          <a:prstGeom prst="rect">
            <a:avLst/>
          </a:prstGeom>
          <a:ln>
            <a:solidFill>
              <a:srgbClr val="C00000"/>
            </a:solidFill>
          </a:ln>
        </p:spPr>
      </p:pic>
    </p:spTree>
    <p:extLst>
      <p:ext uri="{BB962C8B-B14F-4D97-AF65-F5344CB8AC3E}">
        <p14:creationId xmlns:p14="http://schemas.microsoft.com/office/powerpoint/2010/main" val="5421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14.1 Step 1</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Environment setup step 5 </a:t>
            </a:r>
            <a:r>
              <a:rPr lang="en-US" altLang="zh-TW" sz="1800" b="1" dirty="0">
                <a:solidFill>
                  <a:schemeClr val="tx1"/>
                </a:solidFill>
              </a:rPr>
              <a:t>(Create Data Access Layer).</a:t>
            </a:r>
          </a:p>
          <a:p>
            <a:pPr marL="342900" indent="-342900" algn="l">
              <a:buClr>
                <a:srgbClr val="0070C0"/>
              </a:buClr>
              <a:buSzPct val="80000"/>
              <a:buFont typeface="Wingdings" pitchFamily="2" charset="2"/>
              <a:buChar char="u"/>
            </a:pPr>
            <a:r>
              <a:rPr lang="en-US" altLang="zh-TW" sz="1800" b="1" dirty="0">
                <a:solidFill>
                  <a:schemeClr val="tx1"/>
                </a:solidFill>
              </a:rPr>
              <a:t>&gt; db.js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BDD6BC8B-CDDD-4BBB-8A91-725EF4CA5743}"/>
              </a:ext>
            </a:extLst>
          </p:cNvPr>
          <p:cNvPicPr>
            <a:picLocks noChangeAspect="1"/>
          </p:cNvPicPr>
          <p:nvPr/>
        </p:nvPicPr>
        <p:blipFill>
          <a:blip r:embed="rId3"/>
          <a:stretch>
            <a:fillRect/>
          </a:stretch>
        </p:blipFill>
        <p:spPr>
          <a:xfrm>
            <a:off x="1524000" y="2261424"/>
            <a:ext cx="5610225" cy="3076575"/>
          </a:xfrm>
          <a:prstGeom prst="rect">
            <a:avLst/>
          </a:prstGeom>
          <a:ln>
            <a:solidFill>
              <a:srgbClr val="C00000"/>
            </a:solidFill>
          </a:ln>
        </p:spPr>
      </p:pic>
    </p:spTree>
    <p:extLst>
      <p:ext uri="{BB962C8B-B14F-4D97-AF65-F5344CB8AC3E}">
        <p14:creationId xmlns:p14="http://schemas.microsoft.com/office/powerpoint/2010/main" val="393710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14.2 Step 2</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7558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14.2 Step 2</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7281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Step 2: Create Schema</a:t>
            </a:r>
          </a:p>
          <a:p>
            <a:pPr marL="342900" indent="-342900" algn="l">
              <a:buClr>
                <a:srgbClr val="0070C0"/>
              </a:buClr>
              <a:buSzPct val="80000"/>
              <a:buFont typeface="Wingdings" pitchFamily="2" charset="2"/>
              <a:buChar char="u"/>
            </a:pPr>
            <a:r>
              <a:rPr lang="en-US" altLang="zh-TW" sz="1800" b="1" dirty="0">
                <a:solidFill>
                  <a:schemeClr val="tx1"/>
                </a:solidFill>
              </a:rPr>
              <a:t>Add schema.graphql file in the folder 14-react-server-app.</a:t>
            </a:r>
          </a:p>
          <a:p>
            <a:pPr marL="342900" indent="-342900" algn="l">
              <a:buClr>
                <a:srgbClr val="0070C0"/>
              </a:buClr>
              <a:buSzPct val="80000"/>
              <a:buFont typeface="Wingdings" pitchFamily="2" charset="2"/>
              <a:buChar char="u"/>
            </a:pPr>
            <a:r>
              <a:rPr lang="en-US" altLang="zh-TW" sz="1800" b="1" dirty="0">
                <a:solidFill>
                  <a:schemeClr val="tx1"/>
                </a:solidFill>
              </a:rPr>
              <a:t>The file has two queries: greeting and sayHello. </a:t>
            </a:r>
          </a:p>
          <a:p>
            <a:pPr marL="342900" indent="-342900" algn="l">
              <a:buClr>
                <a:srgbClr val="0070C0"/>
              </a:buClr>
              <a:buSzPct val="80000"/>
              <a:buFont typeface="Wingdings" pitchFamily="2" charset="2"/>
              <a:buChar char="u"/>
            </a:pPr>
            <a:r>
              <a:rPr lang="en-US" altLang="zh-TW" sz="1800" b="1" dirty="0">
                <a:solidFill>
                  <a:schemeClr val="tx1"/>
                </a:solidFill>
              </a:rPr>
              <a:t>The sayHello query accepts an string parameter and return another string. </a:t>
            </a:r>
          </a:p>
          <a:p>
            <a:pPr marL="342900" indent="-342900" algn="l">
              <a:buClr>
                <a:srgbClr val="0070C0"/>
              </a:buClr>
              <a:buSzPct val="80000"/>
              <a:buFont typeface="Wingdings" pitchFamily="2" charset="2"/>
              <a:buChar char="u"/>
            </a:pPr>
            <a:r>
              <a:rPr lang="en-US" altLang="zh-TW" sz="1800" b="1" dirty="0">
                <a:solidFill>
                  <a:schemeClr val="tx1"/>
                </a:solidFill>
              </a:rPr>
              <a:t>The parameter to the sayHello() function is not NULL.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BB7FE32D-2053-45FB-BEE4-11F03397BD25}"/>
              </a:ext>
            </a:extLst>
          </p:cNvPr>
          <p:cNvPicPr>
            <a:picLocks noChangeAspect="1"/>
          </p:cNvPicPr>
          <p:nvPr/>
        </p:nvPicPr>
        <p:blipFill>
          <a:blip r:embed="rId3"/>
          <a:stretch>
            <a:fillRect/>
          </a:stretch>
        </p:blipFill>
        <p:spPr>
          <a:xfrm>
            <a:off x="2195736" y="3501008"/>
            <a:ext cx="3143250" cy="1562100"/>
          </a:xfrm>
          <a:prstGeom prst="rect">
            <a:avLst/>
          </a:prstGeom>
          <a:ln>
            <a:solidFill>
              <a:srgbClr val="C00000"/>
            </a:solidFill>
          </a:ln>
        </p:spPr>
      </p:pic>
    </p:spTree>
    <p:extLst>
      <p:ext uri="{BB962C8B-B14F-4D97-AF65-F5344CB8AC3E}">
        <p14:creationId xmlns:p14="http://schemas.microsoft.com/office/powerpoint/2010/main" val="256071645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3429</TotalTime>
  <Words>652</Words>
  <Application>Microsoft Office PowerPoint</Application>
  <PresentationFormat>On-screen Show (4:3)</PresentationFormat>
  <Paragraphs>108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14 React Integration: Part 1</vt:lpstr>
      <vt:lpstr>14 React Integration: Part 1</vt:lpstr>
      <vt:lpstr>14.1 Step 1</vt:lpstr>
      <vt:lpstr>14.1 Step 1</vt:lpstr>
      <vt:lpstr>14.1 Step 1</vt:lpstr>
      <vt:lpstr>14.1 Step 1</vt:lpstr>
      <vt:lpstr>14.1 Step 1</vt:lpstr>
      <vt:lpstr>14.2 Step 2</vt:lpstr>
      <vt:lpstr>14.2 Step 2</vt:lpstr>
      <vt:lpstr>14.3 Step 3</vt:lpstr>
      <vt:lpstr>14.3 Step 3</vt:lpstr>
      <vt:lpstr>14.4 Step 4</vt:lpstr>
      <vt:lpstr>14.4 Step 4</vt:lpstr>
      <vt:lpstr>14.4 Step 4</vt:lpstr>
      <vt:lpstr>14.5 Verify GraphQL</vt:lpstr>
      <vt:lpstr>14.5 Verify GraphQL</vt:lpstr>
      <vt:lpstr>14.6 Summary</vt:lpstr>
      <vt:lpstr>14.6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1104</cp:revision>
  <dcterms:created xsi:type="dcterms:W3CDTF">2018-09-28T16:40:41Z</dcterms:created>
  <dcterms:modified xsi:type="dcterms:W3CDTF">2020-10-09T18:33:32Z</dcterms:modified>
</cp:coreProperties>
</file>