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67" r:id="rId4"/>
    <p:sldId id="264" r:id="rId5"/>
    <p:sldId id="268" r:id="rId6"/>
    <p:sldId id="269" r:id="rId7"/>
    <p:sldId id="265" r:id="rId8"/>
    <p:sldId id="270" r:id="rId9"/>
    <p:sldId id="271" r:id="rId10"/>
    <p:sldId id="266"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autoAdjust="0"/>
    <p:restoredTop sz="99626" autoAdjust="0"/>
  </p:normalViewPr>
  <p:slideViewPr>
    <p:cSldViewPr>
      <p:cViewPr varScale="1">
        <p:scale>
          <a:sx n="90" d="100"/>
          <a:sy n="90" d="100"/>
        </p:scale>
        <p:origin x="10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2020/10/6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graphql/graphql_environment_setup.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Architecture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4.3 Hybrid Approach</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Hybrid Approach</a:t>
            </a:r>
          </a:p>
          <a:p>
            <a:pPr marL="342900" indent="-342900" algn="l">
              <a:buClr>
                <a:srgbClr val="0070C0"/>
              </a:buClr>
              <a:buSzPct val="80000"/>
              <a:buFont typeface="Wingdings" pitchFamily="2" charset="2"/>
              <a:buChar char="u"/>
            </a:pPr>
            <a:r>
              <a:rPr lang="en-US" sz="1800" b="1" i="0" dirty="0">
                <a:solidFill>
                  <a:srgbClr val="000000"/>
                </a:solidFill>
                <a:effectLst/>
              </a:rPr>
              <a:t>Finally, we can combine the above two approaches and build a GraphQL server. </a:t>
            </a:r>
          </a:p>
          <a:p>
            <a:pPr marL="342900" indent="-342900" algn="l">
              <a:buClr>
                <a:srgbClr val="0070C0"/>
              </a:buClr>
              <a:buSzPct val="80000"/>
              <a:buFont typeface="Wingdings" pitchFamily="2" charset="2"/>
              <a:buChar char="u"/>
            </a:pPr>
            <a:r>
              <a:rPr lang="en-US" sz="1800" b="1" i="0" dirty="0">
                <a:solidFill>
                  <a:srgbClr val="000000"/>
                </a:solidFill>
                <a:effectLst/>
              </a:rPr>
              <a:t>In this architecture, the GraphQL server will resolve any request that is received.</a:t>
            </a:r>
          </a:p>
          <a:p>
            <a:pPr marL="342900" indent="-342900" algn="l">
              <a:buClr>
                <a:srgbClr val="0070C0"/>
              </a:buClr>
              <a:buSzPct val="80000"/>
              <a:buFont typeface="Wingdings" pitchFamily="2" charset="2"/>
              <a:buChar char="u"/>
            </a:pPr>
            <a:r>
              <a:rPr lang="en-US" sz="1800" b="1" i="0" dirty="0">
                <a:solidFill>
                  <a:srgbClr val="000000"/>
                </a:solidFill>
                <a:effectLst/>
              </a:rPr>
              <a:t>It will either retrieve data from connected database or from the integrated API’s.</a:t>
            </a:r>
          </a:p>
          <a:p>
            <a:pPr marL="342900" indent="-342900" algn="l">
              <a:buClr>
                <a:srgbClr val="0070C0"/>
              </a:buClr>
              <a:buSzPct val="80000"/>
              <a:buFont typeface="Wingdings" pitchFamily="2" charset="2"/>
              <a:buChar char="u"/>
            </a:pPr>
            <a:r>
              <a:rPr lang="en-US" sz="1800" b="1" i="0" dirty="0">
                <a:solidFill>
                  <a:srgbClr val="000000"/>
                </a:solidFill>
                <a:effectLst/>
              </a:rPr>
              <a:t>This is represented in the </a:t>
            </a:r>
            <a:r>
              <a:rPr lang="en-US" sz="1800" b="1" i="0">
                <a:solidFill>
                  <a:srgbClr val="000000"/>
                </a:solidFill>
                <a:effectLst/>
              </a:rPr>
              <a:t>below diagram.</a:t>
            </a:r>
            <a:endParaRPr lang="en-US" altLang="zh-TW" sz="1800" b="1" dirty="0">
              <a:solidFill>
                <a:schemeClr val="tx1"/>
              </a:solidFill>
            </a:endParaRPr>
          </a:p>
          <a:p>
            <a:pPr marL="800100" lvl="1"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A6C2D4E1-722F-466E-9037-37CB826882FE}"/>
              </a:ext>
            </a:extLst>
          </p:cNvPr>
          <p:cNvPicPr>
            <a:picLocks noChangeAspect="1"/>
          </p:cNvPicPr>
          <p:nvPr/>
        </p:nvPicPr>
        <p:blipFill>
          <a:blip r:embed="rId3"/>
          <a:stretch>
            <a:fillRect/>
          </a:stretch>
        </p:blipFill>
        <p:spPr>
          <a:xfrm>
            <a:off x="1331640" y="3235796"/>
            <a:ext cx="5810250" cy="2857500"/>
          </a:xfrm>
          <a:prstGeom prst="rect">
            <a:avLst/>
          </a:prstGeom>
          <a:ln>
            <a:solidFill>
              <a:srgbClr val="C00000"/>
            </a:solidFill>
          </a:ln>
        </p:spPr>
      </p:pic>
    </p:spTree>
    <p:extLst>
      <p:ext uri="{BB962C8B-B14F-4D97-AF65-F5344CB8AC3E}">
        <p14:creationId xmlns:p14="http://schemas.microsoft.com/office/powerpoint/2010/main" val="16182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Architecture</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4616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is a specification that describes the behavior of a GraphQL server. </a:t>
            </a:r>
          </a:p>
          <a:p>
            <a:pPr marL="342900" indent="-342900" algn="l">
              <a:buClr>
                <a:srgbClr val="0070C0"/>
              </a:buClr>
              <a:buSzPct val="80000"/>
              <a:buFont typeface="Wingdings" pitchFamily="2" charset="2"/>
              <a:buChar char="u"/>
            </a:pPr>
            <a:r>
              <a:rPr lang="en-US" sz="1800" b="1" i="0" dirty="0">
                <a:solidFill>
                  <a:srgbClr val="000000"/>
                </a:solidFill>
                <a:effectLst/>
              </a:rPr>
              <a:t>It is a set of guidelines on how requests and responses should be handled like supported protocols, format of the data that can be accepted by the server, format of the response returned by the server, etc. </a:t>
            </a:r>
          </a:p>
          <a:p>
            <a:pPr marL="342900" indent="-342900" algn="l">
              <a:buClr>
                <a:srgbClr val="0070C0"/>
              </a:buClr>
              <a:buSzPct val="80000"/>
              <a:buFont typeface="Wingdings" pitchFamily="2" charset="2"/>
              <a:buChar char="u"/>
            </a:pPr>
            <a:r>
              <a:rPr lang="en-US" altLang="zh-TW" sz="1800" b="1" dirty="0">
                <a:solidFill>
                  <a:schemeClr val="tx1"/>
                </a:solidFill>
              </a:rPr>
              <a:t>The request is made by the client to GraphQL server is called a Query.</a:t>
            </a:r>
          </a:p>
          <a:p>
            <a:pPr marL="342900" indent="-342900" algn="l">
              <a:buClr>
                <a:srgbClr val="0070C0"/>
              </a:buClr>
              <a:buSzPct val="80000"/>
              <a:buFont typeface="Wingdings" pitchFamily="2" charset="2"/>
              <a:buChar char="u"/>
            </a:pPr>
            <a:r>
              <a:rPr lang="en-US" altLang="zh-TW" sz="1800" b="1" dirty="0">
                <a:solidFill>
                  <a:schemeClr val="tx1"/>
                </a:solidFill>
              </a:rPr>
              <a:t>Another important concept of GraphQL is its transport layer agnostics (unknown).</a:t>
            </a:r>
          </a:p>
          <a:p>
            <a:pPr marL="342900" indent="-342900" algn="l">
              <a:buClr>
                <a:srgbClr val="0070C0"/>
              </a:buClr>
              <a:buSzPct val="80000"/>
              <a:buFont typeface="Wingdings" pitchFamily="2" charset="2"/>
              <a:buChar char="u"/>
            </a:pPr>
            <a:r>
              <a:rPr lang="en-US" altLang="zh-TW" sz="1800" b="1" dirty="0">
                <a:solidFill>
                  <a:schemeClr val="tx1"/>
                </a:solidFill>
              </a:rPr>
              <a:t>GraphQL can be used any available network protocol like TCP, websocket or any other transport layer protocol.  </a:t>
            </a:r>
          </a:p>
          <a:p>
            <a:pPr marL="342900" indent="-342900" algn="l">
              <a:buClr>
                <a:srgbClr val="0070C0"/>
              </a:buClr>
              <a:buSzPct val="80000"/>
              <a:buFont typeface="Wingdings" pitchFamily="2" charset="2"/>
              <a:buChar char="u"/>
            </a:pPr>
            <a:r>
              <a:rPr lang="en-US" altLang="zh-TW" sz="1800" b="1" dirty="0">
                <a:solidFill>
                  <a:schemeClr val="tx1"/>
                </a:solidFill>
              </a:rPr>
              <a:t>GraphQL is also neutral to databases. </a:t>
            </a:r>
          </a:p>
          <a:p>
            <a:pPr marL="342900" indent="-342900" algn="l">
              <a:buClr>
                <a:srgbClr val="0070C0"/>
              </a:buClr>
              <a:buSzPct val="80000"/>
              <a:buFont typeface="Wingdings" pitchFamily="2" charset="2"/>
              <a:buChar char="u"/>
            </a:pPr>
            <a:r>
              <a:rPr lang="en-US" altLang="zh-TW" sz="1800" b="1" dirty="0">
                <a:solidFill>
                  <a:schemeClr val="tx1"/>
                </a:solidFill>
              </a:rPr>
              <a:t>You can use it with relational or NoSQL database.</a:t>
            </a:r>
          </a:p>
          <a:p>
            <a:pPr marL="342900" indent="-342900" algn="l">
              <a:buClr>
                <a:srgbClr val="0070C0"/>
              </a:buClr>
              <a:buSzPct val="80000"/>
              <a:buFont typeface="Wingdings" pitchFamily="2" charset="2"/>
              <a:buChar char="u"/>
            </a:pPr>
            <a:r>
              <a:rPr lang="en-US" altLang="zh-TW" sz="1800" b="1" dirty="0">
                <a:solidFill>
                  <a:schemeClr val="tx1"/>
                </a:solidFill>
              </a:rPr>
              <a:t>GraphQL Server can be deployed by using any of three methods:</a:t>
            </a:r>
          </a:p>
          <a:p>
            <a:pPr marL="800100" lvl="1"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800100" lvl="1" indent="-342900" algn="l">
              <a:buClr>
                <a:srgbClr val="0070C0"/>
              </a:buClr>
              <a:buSzPct val="80000"/>
              <a:buFont typeface="Wingdings" pitchFamily="2" charset="2"/>
              <a:buChar char="u"/>
            </a:pPr>
            <a:r>
              <a:rPr lang="en-US" altLang="zh-TW" sz="1800" b="1" dirty="0">
                <a:solidFill>
                  <a:schemeClr val="tx1"/>
                </a:solidFill>
              </a:rPr>
              <a:t>GraphQL Server that integrate existing systems</a:t>
            </a:r>
          </a:p>
          <a:p>
            <a:pPr marL="800100" lvl="1" indent="-342900" algn="l">
              <a:buClr>
                <a:srgbClr val="0070C0"/>
              </a:buClr>
              <a:buSzPct val="80000"/>
              <a:buFont typeface="Wingdings" pitchFamily="2" charset="2"/>
              <a:buChar char="u"/>
            </a:pPr>
            <a:r>
              <a:rPr lang="en-US" altLang="zh-TW" sz="1800" b="1" dirty="0">
                <a:solidFill>
                  <a:schemeClr val="tx1"/>
                </a:solidFill>
              </a:rPr>
              <a:t>Hybrid approach</a:t>
            </a:r>
          </a:p>
          <a:p>
            <a:pPr marL="800100" lvl="1" indent="-342900" algn="l">
              <a:buClr>
                <a:srgbClr val="0070C0"/>
              </a:buClr>
              <a:buSzPct val="80000"/>
              <a:buFont typeface="Wingdings" pitchFamily="2" charset="2"/>
              <a:buChar char="u"/>
            </a:pP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130152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3" name="副標題 2"/>
          <p:cNvSpPr>
            <a:spLocks noGrp="1"/>
          </p:cNvSpPr>
          <p:nvPr>
            <p:ph type="subTitle" idx="1"/>
          </p:nvPr>
        </p:nvSpPr>
        <p:spPr>
          <a:xfrm>
            <a:off x="457200" y="1338001"/>
            <a:ext cx="8352928" cy="2596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342900" indent="-342900" algn="l">
              <a:buClr>
                <a:srgbClr val="0070C0"/>
              </a:buClr>
              <a:buSzPct val="80000"/>
              <a:buFont typeface="Wingdings" pitchFamily="2" charset="2"/>
              <a:buChar char="u"/>
            </a:pPr>
            <a:r>
              <a:rPr lang="en-US" sz="1800" b="1" i="0" dirty="0">
                <a:solidFill>
                  <a:srgbClr val="000000"/>
                </a:solidFill>
                <a:effectLst/>
              </a:rPr>
              <a:t>This architecture has a GraphQL Server with an integrated database and can often be used with new projects. </a:t>
            </a:r>
          </a:p>
          <a:p>
            <a:pPr marL="342900" indent="-342900" algn="l">
              <a:buClr>
                <a:srgbClr val="0070C0"/>
              </a:buClr>
              <a:buSzPct val="80000"/>
              <a:buFont typeface="Wingdings" pitchFamily="2" charset="2"/>
              <a:buChar char="u"/>
            </a:pPr>
            <a:r>
              <a:rPr lang="en-US" sz="1800" b="1" i="0" dirty="0">
                <a:solidFill>
                  <a:srgbClr val="000000"/>
                </a:solidFill>
                <a:effectLst/>
              </a:rPr>
              <a:t>On the receipt of a Query, the server reads the request payload and fetches data from the database. </a:t>
            </a:r>
          </a:p>
          <a:p>
            <a:pPr marL="342900" indent="-342900" algn="l">
              <a:buClr>
                <a:srgbClr val="0070C0"/>
              </a:buClr>
              <a:buSzPct val="80000"/>
              <a:buFont typeface="Wingdings" pitchFamily="2" charset="2"/>
              <a:buChar char="u"/>
            </a:pPr>
            <a:r>
              <a:rPr lang="en-US" sz="1800" b="1" i="0" dirty="0">
                <a:solidFill>
                  <a:srgbClr val="000000"/>
                </a:solidFill>
                <a:effectLst/>
              </a:rPr>
              <a:t>This is called resolving the query. </a:t>
            </a:r>
          </a:p>
          <a:p>
            <a:pPr marL="342900" indent="-342900" algn="l">
              <a:buClr>
                <a:srgbClr val="0070C0"/>
              </a:buClr>
              <a:buSzPct val="80000"/>
              <a:buFont typeface="Wingdings" pitchFamily="2" charset="2"/>
              <a:buChar char="u"/>
            </a:pPr>
            <a:r>
              <a:rPr lang="en-US" sz="1800" b="1" i="0" dirty="0">
                <a:solidFill>
                  <a:srgbClr val="000000"/>
                </a:solidFill>
                <a:effectLst/>
              </a:rPr>
              <a:t>The response returned to the client adheres to the format specified in the official GraphQL specification.</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D108BD5-E135-4104-9D33-3E943C0D6C4F}"/>
              </a:ext>
            </a:extLst>
          </p:cNvPr>
          <p:cNvPicPr>
            <a:picLocks noChangeAspect="1"/>
          </p:cNvPicPr>
          <p:nvPr/>
        </p:nvPicPr>
        <p:blipFill>
          <a:blip r:embed="rId3"/>
          <a:stretch>
            <a:fillRect/>
          </a:stretch>
        </p:blipFill>
        <p:spPr>
          <a:xfrm>
            <a:off x="1763688" y="4098264"/>
            <a:ext cx="5276850" cy="1933575"/>
          </a:xfrm>
          <a:prstGeom prst="rect">
            <a:avLst/>
          </a:prstGeom>
          <a:ln>
            <a:solidFill>
              <a:srgbClr val="C00000"/>
            </a:solidFill>
          </a:ln>
        </p:spPr>
      </p:pic>
    </p:spTree>
    <p:extLst>
      <p:ext uri="{BB962C8B-B14F-4D97-AF65-F5344CB8AC3E}">
        <p14:creationId xmlns:p14="http://schemas.microsoft.com/office/powerpoint/2010/main" val="24803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4.1 GraphQL Server with Connected Database</a:t>
            </a:r>
            <a:endParaRPr lang="zh-TW" altLang="en-US" sz="3600" b="1" dirty="0">
              <a:solidFill>
                <a:srgbClr val="FFFF00"/>
              </a:solidFill>
            </a:endParaRPr>
          </a:p>
        </p:txBody>
      </p:sp>
      <p:sp>
        <p:nvSpPr>
          <p:cNvPr id="3" name="副標題 2"/>
          <p:cNvSpPr>
            <a:spLocks noGrp="1"/>
          </p:cNvSpPr>
          <p:nvPr>
            <p:ph type="subTitle" idx="1"/>
          </p:nvPr>
        </p:nvSpPr>
        <p:spPr>
          <a:xfrm>
            <a:off x="457200" y="1338001"/>
            <a:ext cx="8352928" cy="19469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with Connected Database</a:t>
            </a:r>
          </a:p>
          <a:p>
            <a:pPr marL="342900" indent="-342900" algn="l">
              <a:buClr>
                <a:srgbClr val="0070C0"/>
              </a:buClr>
              <a:buSzPct val="80000"/>
              <a:buFont typeface="Wingdings" pitchFamily="2" charset="2"/>
              <a:buChar char="u"/>
            </a:pPr>
            <a:r>
              <a:rPr lang="en-US" sz="1800" b="1" i="0" dirty="0">
                <a:solidFill>
                  <a:srgbClr val="000000"/>
                </a:solidFill>
                <a:effectLst/>
              </a:rPr>
              <a:t>In the below diagram, GraphQL server and the database are integrated on a single node.</a:t>
            </a:r>
          </a:p>
          <a:p>
            <a:pPr marL="342900" indent="-342900" algn="l">
              <a:buClr>
                <a:srgbClr val="0070C0"/>
              </a:buClr>
              <a:buSzPct val="80000"/>
              <a:buFont typeface="Wingdings" pitchFamily="2" charset="2"/>
              <a:buChar char="u"/>
            </a:pPr>
            <a:r>
              <a:rPr lang="en-US" sz="1800" b="1" i="0" dirty="0">
                <a:solidFill>
                  <a:srgbClr val="000000"/>
                </a:solidFill>
                <a:effectLst/>
              </a:rPr>
              <a:t>The client (desktop/mobile) communicates with GraphQL server over HTTP. </a:t>
            </a:r>
          </a:p>
          <a:p>
            <a:pPr marL="342900" indent="-342900" algn="l">
              <a:buClr>
                <a:srgbClr val="0070C0"/>
              </a:buClr>
              <a:buSzPct val="80000"/>
              <a:buFont typeface="Wingdings" pitchFamily="2" charset="2"/>
              <a:buChar char="u"/>
            </a:pPr>
            <a:r>
              <a:rPr lang="en-US" sz="1800" b="1" i="0" dirty="0">
                <a:solidFill>
                  <a:srgbClr val="000000"/>
                </a:solidFill>
                <a:effectLst/>
              </a:rPr>
              <a:t>The server processes the request, fetches data from the database and returns it to the client.</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9" name="Picture 8">
            <a:extLst>
              <a:ext uri="{FF2B5EF4-FFF2-40B4-BE49-F238E27FC236}">
                <a16:creationId xmlns:a16="http://schemas.microsoft.com/office/drawing/2014/main" id="{85516924-6DC6-4E01-9E01-062B2B5DCA1F}"/>
              </a:ext>
            </a:extLst>
          </p:cNvPr>
          <p:cNvPicPr>
            <a:picLocks noChangeAspect="1"/>
          </p:cNvPicPr>
          <p:nvPr/>
        </p:nvPicPr>
        <p:blipFill>
          <a:blip r:embed="rId3"/>
          <a:stretch>
            <a:fillRect/>
          </a:stretch>
        </p:blipFill>
        <p:spPr>
          <a:xfrm>
            <a:off x="1763688" y="3493945"/>
            <a:ext cx="5276850" cy="1933575"/>
          </a:xfrm>
          <a:prstGeom prst="rect">
            <a:avLst/>
          </a:prstGeom>
          <a:ln>
            <a:solidFill>
              <a:srgbClr val="C00000"/>
            </a:solidFill>
          </a:ln>
        </p:spPr>
      </p:pic>
    </p:spTree>
    <p:extLst>
      <p:ext uri="{BB962C8B-B14F-4D97-AF65-F5344CB8AC3E}">
        <p14:creationId xmlns:p14="http://schemas.microsoft.com/office/powerpoint/2010/main" val="115430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18773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3" name="副標題 2"/>
          <p:cNvSpPr>
            <a:spLocks noGrp="1"/>
          </p:cNvSpPr>
          <p:nvPr>
            <p:ph type="subTitle" idx="1"/>
          </p:nvPr>
        </p:nvSpPr>
        <p:spPr>
          <a:xfrm>
            <a:off x="467544" y="1340767"/>
            <a:ext cx="8352928" cy="162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GraphQL Server Integrating with Existing System</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This approach is helpful for companies which have legacy infrastructure and different APIs. </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GraphQL can be used to unify microservices, legacy infrastructure and third-party APIs in the existing system.</a:t>
            </a:r>
            <a:endParaRPr lang="en-US" altLang="zh-TW" sz="1800" b="1" dirty="0">
              <a:solidFill>
                <a:schemeClr val="tx1"/>
              </a:solidFill>
              <a:latin typeface="+mj-lt"/>
            </a:endParaRPr>
          </a:p>
          <a:p>
            <a:pPr marL="800100" lvl="1" indent="-342900" algn="l">
              <a:buClr>
                <a:srgbClr val="0070C0"/>
              </a:buClr>
              <a:buSzPct val="80000"/>
              <a:buFont typeface="Wingdings" pitchFamily="2" charset="2"/>
              <a:buChar char="u"/>
            </a:pP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2DA22E58-E7AE-42E9-B6BD-D29ED1ACD558}"/>
              </a:ext>
            </a:extLst>
          </p:cNvPr>
          <p:cNvPicPr>
            <a:picLocks noChangeAspect="1"/>
          </p:cNvPicPr>
          <p:nvPr/>
        </p:nvPicPr>
        <p:blipFill>
          <a:blip r:embed="rId3"/>
          <a:stretch>
            <a:fillRect/>
          </a:stretch>
        </p:blipFill>
        <p:spPr>
          <a:xfrm>
            <a:off x="1541453" y="2960886"/>
            <a:ext cx="5772150" cy="2819400"/>
          </a:xfrm>
          <a:prstGeom prst="rect">
            <a:avLst/>
          </a:prstGeom>
          <a:ln>
            <a:solidFill>
              <a:srgbClr val="C00000"/>
            </a:solidFill>
          </a:ln>
        </p:spPr>
      </p:pic>
    </p:spTree>
    <p:extLst>
      <p:ext uri="{BB962C8B-B14F-4D97-AF65-F5344CB8AC3E}">
        <p14:creationId xmlns:p14="http://schemas.microsoft.com/office/powerpoint/2010/main" val="28439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4.2 GraphQL Server Integrating Existing System</a:t>
            </a:r>
            <a:endParaRPr lang="zh-TW" altLang="en-US" sz="3600" b="1" dirty="0">
              <a:solidFill>
                <a:srgbClr val="FFFF00"/>
              </a:solidFill>
            </a:endParaRPr>
          </a:p>
        </p:txBody>
      </p:sp>
      <p:sp>
        <p:nvSpPr>
          <p:cNvPr id="3" name="副標題 2"/>
          <p:cNvSpPr>
            <a:spLocks noGrp="1"/>
          </p:cNvSpPr>
          <p:nvPr>
            <p:ph type="subTitle" idx="1"/>
          </p:nvPr>
        </p:nvSpPr>
        <p:spPr>
          <a:xfrm>
            <a:off x="467544" y="1340767"/>
            <a:ext cx="8352928" cy="162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GraphQL Server Integrating with Existing System</a:t>
            </a:r>
          </a:p>
          <a:p>
            <a:pPr marL="342900" indent="-342900" algn="l">
              <a:buClr>
                <a:srgbClr val="0070C0"/>
              </a:buClr>
              <a:buSzPct val="80000"/>
              <a:buFont typeface="Wingdings" pitchFamily="2" charset="2"/>
              <a:buChar char="u"/>
            </a:pPr>
            <a:r>
              <a:rPr lang="en-US" sz="1800" b="1" i="0" dirty="0">
                <a:solidFill>
                  <a:srgbClr val="000000"/>
                </a:solidFill>
                <a:effectLst/>
              </a:rPr>
              <a:t>In the below diagram, a GraphQL API acts as an interface between the client and the existing systems.</a:t>
            </a:r>
          </a:p>
          <a:p>
            <a:pPr marL="342900" indent="-342900" algn="l">
              <a:buClr>
                <a:srgbClr val="0070C0"/>
              </a:buClr>
              <a:buSzPct val="80000"/>
              <a:buFont typeface="Wingdings" pitchFamily="2" charset="2"/>
              <a:buChar char="u"/>
            </a:pPr>
            <a:r>
              <a:rPr lang="en-US" sz="1800" b="1" i="0" dirty="0">
                <a:solidFill>
                  <a:srgbClr val="000000"/>
                </a:solidFill>
                <a:effectLst/>
              </a:rPr>
              <a:t>Client applications communicate with the GraphQL server which in turn resolves the query.</a:t>
            </a:r>
            <a:endParaRPr lang="en-US" altLang="zh-TW"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https://www.tutorialspoint.com/graphql/graphql_environment_setup.htm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2DA22E58-E7AE-42E9-B6BD-D29ED1ACD558}"/>
              </a:ext>
            </a:extLst>
          </p:cNvPr>
          <p:cNvPicPr>
            <a:picLocks noChangeAspect="1"/>
          </p:cNvPicPr>
          <p:nvPr/>
        </p:nvPicPr>
        <p:blipFill>
          <a:blip r:embed="rId3"/>
          <a:stretch>
            <a:fillRect/>
          </a:stretch>
        </p:blipFill>
        <p:spPr>
          <a:xfrm>
            <a:off x="1524000" y="3138335"/>
            <a:ext cx="5772150" cy="2819400"/>
          </a:xfrm>
          <a:prstGeom prst="rect">
            <a:avLst/>
          </a:prstGeom>
          <a:ln>
            <a:solidFill>
              <a:srgbClr val="C00000"/>
            </a:solidFill>
          </a:ln>
        </p:spPr>
      </p:pic>
    </p:spTree>
    <p:extLst>
      <p:ext uri="{BB962C8B-B14F-4D97-AF65-F5344CB8AC3E}">
        <p14:creationId xmlns:p14="http://schemas.microsoft.com/office/powerpoint/2010/main" val="271574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4.3 Hybrid Approach</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1DAA86DC-1C5B-4F2C-B64A-CA9753905B48}"/>
              </a:ext>
            </a:extLst>
          </p:cNvPr>
          <p:cNvPicPr>
            <a:picLocks noChangeAspect="1"/>
          </p:cNvPicPr>
          <p:nvPr/>
        </p:nvPicPr>
        <p:blipFill>
          <a:blip r:embed="rId2"/>
          <a:stretch>
            <a:fillRect/>
          </a:stretch>
        </p:blipFill>
        <p:spPr>
          <a:xfrm>
            <a:off x="4211961" y="3766415"/>
            <a:ext cx="648072" cy="718771"/>
          </a:xfrm>
          <a:prstGeom prst="rect">
            <a:avLst/>
          </a:prstGeom>
        </p:spPr>
      </p:pic>
    </p:spTree>
    <p:extLst>
      <p:ext uri="{BB962C8B-B14F-4D97-AF65-F5344CB8AC3E}">
        <p14:creationId xmlns:p14="http://schemas.microsoft.com/office/powerpoint/2010/main" val="25857874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3248</TotalTime>
  <Words>574</Words>
  <Application>Microsoft Office PowerPoint</Application>
  <PresentationFormat>On-screen Show (4:3)</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4 Architecture</vt:lpstr>
      <vt:lpstr>4 Architecture</vt:lpstr>
      <vt:lpstr>4.1 GraphQL Server with Connected Database</vt:lpstr>
      <vt:lpstr>4.1 GraphQL Server with Connected Database</vt:lpstr>
      <vt:lpstr>4.1 GraphQL Server with Connected Database</vt:lpstr>
      <vt:lpstr>4.2 GraphQL Server Integrating Existing System</vt:lpstr>
      <vt:lpstr>4.2 GraphQL Server Integrating Existing System</vt:lpstr>
      <vt:lpstr>4.2 GraphQL Server Integrating Existing System</vt:lpstr>
      <vt:lpstr>4.3 Hybrid Approach</vt:lpstr>
      <vt:lpstr>4.3 Hybrid Approach</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1000</cp:revision>
  <dcterms:created xsi:type="dcterms:W3CDTF">2018-09-28T16:40:41Z</dcterms:created>
  <dcterms:modified xsi:type="dcterms:W3CDTF">2020-10-06T22:57:34Z</dcterms:modified>
</cp:coreProperties>
</file>