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3" r:id="rId3"/>
    <p:sldId id="265" r:id="rId4"/>
    <p:sldId id="266" r:id="rId5"/>
    <p:sldId id="267" r:id="rId6"/>
    <p:sldId id="268" r:id="rId7"/>
    <p:sldId id="264" r:id="rId8"/>
    <p:sldId id="276" r:id="rId9"/>
    <p:sldId id="277" r:id="rId10"/>
    <p:sldId id="269" r:id="rId11"/>
    <p:sldId id="278" r:id="rId12"/>
    <p:sldId id="279" r:id="rId13"/>
    <p:sldId id="280" r:id="rId14"/>
    <p:sldId id="270" r:id="rId15"/>
    <p:sldId id="271" r:id="rId16"/>
    <p:sldId id="272" r:id="rId17"/>
    <p:sldId id="273" r:id="rId18"/>
    <p:sldId id="274" r:id="rId19"/>
    <p:sldId id="275" r:id="rId20"/>
    <p:sldId id="282" r:id="rId21"/>
    <p:sldId id="281" r:id="rId22"/>
    <p:sldId id="283" r:id="rId23"/>
    <p:sldId id="284" r:id="rId24"/>
    <p:sldId id="285" r:id="rId25"/>
    <p:sldId id="286" r:id="rId26"/>
    <p:sldId id="287" r:id="rId27"/>
    <p:sldId id="259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0" autoAdjust="0"/>
    <p:restoredTop sz="99626" autoAdjust="0"/>
  </p:normalViewPr>
  <p:slideViewPr>
    <p:cSldViewPr>
      <p:cViewPr varScale="1">
        <p:scale>
          <a:sx n="90" d="100"/>
          <a:sy n="90" d="100"/>
        </p:scale>
        <p:origin x="14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utorialspoint.com/graphql/graphql_schema.htm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graphql/graphql_schema.ht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graphql/graphql_schema.ht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utorialspoint.com/graphql/graphql_schema.htm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tutorialspoint.com/graphql/graphql_schema.htm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tutorialspoint.com/graphql/graphql_schema.htm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tutorialspoint.com/graphql/graphql_schema.ht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graphql/graphql_schema.htm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tutorialspoint.com/graphql/graphql_schema.htm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graphql/graphql_schema.htm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graphql/graphql_schema.htm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graphql/graphql_schema.htm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graphql/graphql_schema.htm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graphql/graphql_schema.htm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graphql/graphql_schema.ht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graphql/graphql_schema.ht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graphql/graphql_schema.htm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graphql/graphql_schema.htm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graphql/graphql_schema.ht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graphql/graphql_schema.ht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 Schema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8.1 Step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9930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In 03_stepup.pptx, Step 3 − Create package.json and Install the Dependencies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Install the dependencies by using the command as given below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npm install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https://www.tutorialspoint.com/graphql/graphql_schema.htm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8007514-E21B-40B7-92E8-6524DE4EA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2490787"/>
            <a:ext cx="8210550" cy="1876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03559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326CA52-9F48-4B1B-8FC4-AD11B043C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831124"/>
            <a:ext cx="5067300" cy="34575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8.1 Step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3134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In 03_stepup.pptx, Step 4 − Create Flat File Database in Data Folder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In this step, we use flat files to store and retrieve data. Create a folder data and add two files ./data/students.json and ./data/colleges.json.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Following is the ./data/colleges.json file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https://www.tutorialspoint.com/graphql/graphql_schema.htm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B001C8-343F-4CD0-9BC9-FC4099CDD4CD}"/>
              </a:ext>
            </a:extLst>
          </p:cNvPr>
          <p:cNvSpPr/>
          <p:nvPr/>
        </p:nvSpPr>
        <p:spPr>
          <a:xfrm>
            <a:off x="2590800" y="3799852"/>
            <a:ext cx="158417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D10BBE-05D1-4050-B0DC-14BBD4E5A15F}"/>
              </a:ext>
            </a:extLst>
          </p:cNvPr>
          <p:cNvSpPr/>
          <p:nvPr/>
        </p:nvSpPr>
        <p:spPr>
          <a:xfrm>
            <a:off x="4419036" y="3078564"/>
            <a:ext cx="3168352" cy="30243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13CD15-5F9E-48A8-A4CA-2E074247D99E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4174976" y="3943868"/>
            <a:ext cx="244060" cy="64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180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0F8FBFA-5A15-4903-B6F0-1AA5AE91F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798" y="2152953"/>
            <a:ext cx="4952404" cy="438913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8.1 Step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6878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In 03_stepup.pptx, Step 4 − Create Flat File Database in Data Folder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Following is the ./data/</a:t>
            </a:r>
            <a:r>
              <a:rPr lang="en-US" sz="1800" b="1" dirty="0">
                <a:solidFill>
                  <a:schemeClr val="tx1"/>
                </a:solidFill>
              </a:rPr>
              <a:t>students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.json file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https://www.tutorialspoint.com/graphql/graphql_schema.htm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B001C8-343F-4CD0-9BC9-FC4099CDD4CD}"/>
              </a:ext>
            </a:extLst>
          </p:cNvPr>
          <p:cNvSpPr/>
          <p:nvPr/>
        </p:nvSpPr>
        <p:spPr>
          <a:xfrm>
            <a:off x="2095798" y="2784552"/>
            <a:ext cx="966545" cy="6444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D10BBE-05D1-4050-B0DC-14BBD4E5A15F}"/>
              </a:ext>
            </a:extLst>
          </p:cNvPr>
          <p:cNvSpPr/>
          <p:nvPr/>
        </p:nvSpPr>
        <p:spPr>
          <a:xfrm>
            <a:off x="3438010" y="2307206"/>
            <a:ext cx="3586733" cy="41461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13CD15-5F9E-48A8-A4CA-2E074247D99E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3062343" y="3106776"/>
            <a:ext cx="375667" cy="1273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298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8.1 Step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6561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In 03_stepup.pptx, Step 5 − Create a Data Access Layer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need to create a datastore that loads the data folder contents.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In this case, we need collection variables, </a:t>
            </a:r>
            <a:r>
              <a:rPr lang="en-US" sz="1800" b="1" i="1" dirty="0">
                <a:solidFill>
                  <a:schemeClr val="tx1"/>
                </a:solidFill>
                <a:effectLst/>
              </a:rPr>
              <a:t>students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 and </a:t>
            </a:r>
            <a:r>
              <a:rPr lang="en-US" sz="1800" b="1" i="1" dirty="0">
                <a:solidFill>
                  <a:schemeClr val="tx1"/>
                </a:solidFill>
                <a:effectLst/>
              </a:rPr>
              <a:t>colleges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Whenever the application needs data, it makes use of these collection variables.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Create file db.js with in the project folder as follows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https://www.tutorialspoint.com/graphql/graphql_schema.htm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897692-ACFC-4D6B-98B5-322DD5B99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262" y="3253298"/>
            <a:ext cx="5705475" cy="3305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74294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8.2 Step 2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70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8.2 Step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2 − Create a Schema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Add schema.graphql file with the following code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https://www.tutorialspoint.com/graphql/graphql_schema.htm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386175-7F02-4E8F-B68C-9A2E278B2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85667"/>
            <a:ext cx="4171950" cy="28289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7CD0FEB0-38AD-4D0A-A88A-AE338F6B4BFD}"/>
              </a:ext>
            </a:extLst>
          </p:cNvPr>
          <p:cNvSpPr txBox="1">
            <a:spLocks/>
          </p:cNvSpPr>
          <p:nvPr/>
        </p:nvSpPr>
        <p:spPr>
          <a:xfrm>
            <a:off x="421315" y="2320824"/>
            <a:ext cx="4006669" cy="279376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root of the schema will be Query type.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query has two fields: greeting and Students that returns String and a list of students respectively.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Student is declared as an Object type since it contains multiple fields.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ID field is declared as non-nullable by (!).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437C97-E7CF-4CF7-B073-E5F0AEDCA7D2}"/>
              </a:ext>
            </a:extLst>
          </p:cNvPr>
          <p:cNvSpPr/>
          <p:nvPr/>
        </p:nvSpPr>
        <p:spPr>
          <a:xfrm>
            <a:off x="827584" y="2320824"/>
            <a:ext cx="3096344" cy="6761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9844EE-6472-4513-9309-C1B9999594FF}"/>
              </a:ext>
            </a:extLst>
          </p:cNvPr>
          <p:cNvSpPr/>
          <p:nvPr/>
        </p:nvSpPr>
        <p:spPr>
          <a:xfrm>
            <a:off x="6876256" y="2770746"/>
            <a:ext cx="1728192" cy="2453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C8B52A2-6727-4348-A699-7AF18BFB6E5A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3923928" y="2658888"/>
            <a:ext cx="2952328" cy="2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D224AC5-4261-465F-91B8-D9BF22803845}"/>
              </a:ext>
            </a:extLst>
          </p:cNvPr>
          <p:cNvSpPr/>
          <p:nvPr/>
        </p:nvSpPr>
        <p:spPr>
          <a:xfrm>
            <a:off x="827584" y="3016119"/>
            <a:ext cx="3528392" cy="8449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A782EA-2C4C-4A83-AB43-B81B743A0D88}"/>
              </a:ext>
            </a:extLst>
          </p:cNvPr>
          <p:cNvSpPr/>
          <p:nvPr/>
        </p:nvSpPr>
        <p:spPr>
          <a:xfrm>
            <a:off x="7071379" y="3046243"/>
            <a:ext cx="1615421" cy="4549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7EE50DC-07BB-4A2F-A6F7-4EB45B9A735E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4355976" y="3273721"/>
            <a:ext cx="2715403" cy="164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7301BE5-D42D-4E03-83EC-4C1FCEB10172}"/>
              </a:ext>
            </a:extLst>
          </p:cNvPr>
          <p:cNvSpPr/>
          <p:nvPr/>
        </p:nvSpPr>
        <p:spPr>
          <a:xfrm>
            <a:off x="826604" y="3880215"/>
            <a:ext cx="3528392" cy="4848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4BC921-EAC2-4C1A-AEB7-8ED7611126BA}"/>
              </a:ext>
            </a:extLst>
          </p:cNvPr>
          <p:cNvSpPr/>
          <p:nvPr/>
        </p:nvSpPr>
        <p:spPr>
          <a:xfrm>
            <a:off x="6932641" y="3674443"/>
            <a:ext cx="1615421" cy="13441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A6E9B9-59BB-462F-9C16-06A94BFC41DB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>
            <a:off x="4354996" y="4122660"/>
            <a:ext cx="2577645" cy="223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313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8.3 Step 3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25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8.3 Step 3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768"/>
            <a:ext cx="8352928" cy="20882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3 − Create </a:t>
            </a:r>
            <a:r>
              <a:rPr lang="en-US" sz="1800" b="1" dirty="0">
                <a:solidFill>
                  <a:schemeClr val="tx1"/>
                </a:solidFill>
              </a:rPr>
              <a:t>Resolver</a:t>
            </a: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Create a file resolvers.js in the project folder and add the following code.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Here greeting and students are the resolvers that handle the query.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students resolver function returns a list of students from the data access layer.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To access resolver functions outside the module, Query object has to be exported using module.exports.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https://www.tutorialspoint.com/graphql/graphql_schema.htm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87A527-F06E-47EF-A654-4DA884D93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923" y="3606448"/>
            <a:ext cx="5810250" cy="24765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901D518-AE9E-4C81-A56B-9AE2CAC01E00}"/>
              </a:ext>
            </a:extLst>
          </p:cNvPr>
          <p:cNvSpPr/>
          <p:nvPr/>
        </p:nvSpPr>
        <p:spPr>
          <a:xfrm>
            <a:off x="899592" y="2347028"/>
            <a:ext cx="7910536" cy="2898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31A830-9D8B-4AFE-9F4A-BCDDF9215AEF}"/>
              </a:ext>
            </a:extLst>
          </p:cNvPr>
          <p:cNvSpPr/>
          <p:nvPr/>
        </p:nvSpPr>
        <p:spPr>
          <a:xfrm>
            <a:off x="4067944" y="4524615"/>
            <a:ext cx="936104" cy="7765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DE4EB5-26DD-41B9-893E-CF91085A7C31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4535996" y="2636912"/>
            <a:ext cx="318864" cy="1887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7F4D189-7DDF-4824-84F7-F9506DFA9D79}"/>
              </a:ext>
            </a:extLst>
          </p:cNvPr>
          <p:cNvSpPr/>
          <p:nvPr/>
        </p:nvSpPr>
        <p:spPr>
          <a:xfrm>
            <a:off x="3779912" y="5564263"/>
            <a:ext cx="2016224" cy="3130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F0ED355-96D4-4415-BCBA-38BFFAACC453}"/>
              </a:ext>
            </a:extLst>
          </p:cNvPr>
          <p:cNvSpPr/>
          <p:nvPr/>
        </p:nvSpPr>
        <p:spPr>
          <a:xfrm>
            <a:off x="1403648" y="2976193"/>
            <a:ext cx="1722151" cy="2898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171A3CA-0043-4E84-BCB2-7906003687E0}"/>
              </a:ext>
            </a:extLst>
          </p:cNvPr>
          <p:cNvCxnSpPr>
            <a:cxnSpLocks/>
            <a:stCxn id="34" idx="2"/>
            <a:endCxn id="32" idx="1"/>
          </p:cNvCxnSpPr>
          <p:nvPr/>
        </p:nvCxnSpPr>
        <p:spPr>
          <a:xfrm>
            <a:off x="2264724" y="3266077"/>
            <a:ext cx="1515188" cy="2454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857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8.4 Step 4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36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8.4 </a:t>
            </a:r>
            <a:r>
              <a:rPr lang="en-US" altLang="zh-TW" sz="4400" b="1">
                <a:solidFill>
                  <a:srgbClr val="FFFF00"/>
                </a:solidFill>
              </a:rPr>
              <a:t>Step 4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767"/>
            <a:ext cx="8352928" cy="12213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4 − Run the Application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Create a server.js  file as below (or step 8 in the 03_Setup.pptx).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read the schema.graphql and resolver read students/colleges data from database.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https://www.tutorialspoint.com/graphql/graphql_schema.htm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3B2AE8-65EC-424C-AA69-D657D876A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700" y="2677605"/>
            <a:ext cx="6377334" cy="399646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192CBFC-AB93-4D5C-B538-E11F449D2072}"/>
              </a:ext>
            </a:extLst>
          </p:cNvPr>
          <p:cNvSpPr/>
          <p:nvPr/>
        </p:nvSpPr>
        <p:spPr>
          <a:xfrm>
            <a:off x="3131840" y="4553346"/>
            <a:ext cx="3960440" cy="4042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4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Schema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3924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Schema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A GraphQL schema is at the core of any GraphQL server implementation.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Schema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 describes the functionality available to the client applications that connect to it.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We can use any programming language to create a GraphQL schema and build an interface around 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GraphQL runtime defines a generic graph-based schema to publish the capabilities of the data service it represents.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Client applications can query the schema within its capabilities.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This approach decouples clients from servers and allows both to evolve and scale independently.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In this discussion, we use Apollo server to execute GraphQL queries.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 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makeExecutableSchema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 function in 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graphql-tools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 helps you to bind 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schema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 and 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resolvers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https://www.tutorialspoint.com/graphql/graphql_schema.htm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8.4 </a:t>
            </a:r>
            <a:r>
              <a:rPr lang="en-US" altLang="zh-TW" sz="4400" b="1">
                <a:solidFill>
                  <a:srgbClr val="FFFF00"/>
                </a:solidFill>
              </a:rPr>
              <a:t>Step 4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768"/>
            <a:ext cx="8352928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4 − Run the Application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The next step is to execute the command npm start in the terminal.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&gt; node server.js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The server will be up and running on 9000 port.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https://www.tutorialspoint.com/graphql/graphql_schema.htm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F05010-7BE2-48B4-8709-1C6716EA8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2" y="2814360"/>
            <a:ext cx="7572375" cy="466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59888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9C367AF-AAE3-4E90-A684-C148C4903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664" y="2874532"/>
            <a:ext cx="6858000" cy="28765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8.4 Step 4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768"/>
            <a:ext cx="8352928" cy="10330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4 − Run the Application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Here, we use GraphiQL as a client to test the application. Open browser and type the URL, http://localhost:9000/graphiql.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https://www.tutorialspoint.com/graphql/graphql_schema.htm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F0ED355-96D4-4415-BCBA-38BFFAACC453}"/>
              </a:ext>
            </a:extLst>
          </p:cNvPr>
          <p:cNvSpPr/>
          <p:nvPr/>
        </p:nvSpPr>
        <p:spPr>
          <a:xfrm>
            <a:off x="2267744" y="3325009"/>
            <a:ext cx="1722151" cy="2898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09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FBB5449-57E8-45C0-9A9D-8A2632912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775554"/>
            <a:ext cx="5610770" cy="373098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8.4 </a:t>
            </a:r>
            <a:r>
              <a:rPr lang="en-US" altLang="zh-TW" sz="4400" b="1">
                <a:solidFill>
                  <a:srgbClr val="FFFF00"/>
                </a:solidFill>
              </a:rPr>
              <a:t>Step 4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768"/>
            <a:ext cx="8352928" cy="12945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4 − Run the Application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In the </a:t>
            </a:r>
            <a:r>
              <a:rPr lang="en-US" sz="1800" b="1" dirty="0">
                <a:solidFill>
                  <a:schemeClr val="tx1"/>
                </a:solidFill>
              </a:rPr>
              <a:t>G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raphiQL editor, </a:t>
            </a:r>
            <a:r>
              <a:rPr lang="en-US" sz="1800" b="1" dirty="0">
                <a:solidFill>
                  <a:schemeClr val="tx1"/>
                </a:solidFill>
              </a:rPr>
              <a:t>t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ype the following: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Click “&gt;” to run.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see the query result </a:t>
            </a:r>
            <a:r>
              <a:rPr lang="en-US" sz="1800" b="1" dirty="0">
                <a:solidFill>
                  <a:schemeClr val="tx1"/>
                </a:solidFill>
              </a:rPr>
              <a:t>on the right below.</a:t>
            </a: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https://www.tutorialspoint.com/graphql/graphql_schema.htm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31A830-9D8B-4AFE-9F4A-BCDDF9215AEF}"/>
              </a:ext>
            </a:extLst>
          </p:cNvPr>
          <p:cNvSpPr/>
          <p:nvPr/>
        </p:nvSpPr>
        <p:spPr>
          <a:xfrm>
            <a:off x="1913558" y="3945342"/>
            <a:ext cx="949143" cy="9515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F4D189-7DDF-4824-84F7-F9506DFA9D79}"/>
              </a:ext>
            </a:extLst>
          </p:cNvPr>
          <p:cNvSpPr/>
          <p:nvPr/>
        </p:nvSpPr>
        <p:spPr>
          <a:xfrm>
            <a:off x="4572000" y="3736325"/>
            <a:ext cx="2658442" cy="26200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171A3CA-0043-4E84-BCB2-7906003687E0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2862701" y="4421119"/>
            <a:ext cx="1709299" cy="625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456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97A672D-9C06-4288-84A1-52683E79E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792" y="2872276"/>
            <a:ext cx="5021681" cy="356152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8.4 </a:t>
            </a:r>
            <a:r>
              <a:rPr lang="en-US" altLang="zh-TW" sz="4400" b="1">
                <a:solidFill>
                  <a:srgbClr val="FFFF00"/>
                </a:solidFill>
              </a:rPr>
              <a:t>Step 4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768"/>
            <a:ext cx="8352928" cy="12945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4 − Run the Application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In the </a:t>
            </a:r>
            <a:r>
              <a:rPr lang="en-US" sz="1800" b="1" dirty="0">
                <a:solidFill>
                  <a:schemeClr val="tx1"/>
                </a:solidFill>
              </a:rPr>
              <a:t>G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raphiQL editor, </a:t>
            </a:r>
            <a:r>
              <a:rPr lang="en-US" sz="1800" b="1" dirty="0">
                <a:solidFill>
                  <a:schemeClr val="tx1"/>
                </a:solidFill>
              </a:rPr>
              <a:t>t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ype additional password and collegeId as the following: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Click “&gt;” to run.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see the query result </a:t>
            </a:r>
            <a:r>
              <a:rPr lang="en-US" sz="1800" b="1" dirty="0">
                <a:solidFill>
                  <a:schemeClr val="tx1"/>
                </a:solidFill>
              </a:rPr>
              <a:t>on the right below.</a:t>
            </a: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https://www.tutorialspoint.com/graphql/graphql_schema.htm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31A830-9D8B-4AFE-9F4A-BCDDF9215AEF}"/>
              </a:ext>
            </a:extLst>
          </p:cNvPr>
          <p:cNvSpPr/>
          <p:nvPr/>
        </p:nvSpPr>
        <p:spPr>
          <a:xfrm>
            <a:off x="1918141" y="3657306"/>
            <a:ext cx="949143" cy="9515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F4D189-7DDF-4824-84F7-F9506DFA9D79}"/>
              </a:ext>
            </a:extLst>
          </p:cNvPr>
          <p:cNvSpPr/>
          <p:nvPr/>
        </p:nvSpPr>
        <p:spPr>
          <a:xfrm>
            <a:off x="4211960" y="3617852"/>
            <a:ext cx="2341240" cy="26200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171A3CA-0043-4E84-BCB2-7906003687E0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2867284" y="4133083"/>
            <a:ext cx="1344676" cy="794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79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8.4 </a:t>
            </a:r>
            <a:r>
              <a:rPr lang="en-US" altLang="zh-TW" sz="4400" b="1">
                <a:solidFill>
                  <a:srgbClr val="FFFF00"/>
                </a:solidFill>
              </a:rPr>
              <a:t>Step 4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768"/>
            <a:ext cx="8352928" cy="1944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4 − Run the Application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Note: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We can replace the students.json with a RESTful API call to retrieve student data or even a real database like MySQL or MongoDB.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GraphQL becomes a thin wrapper around your original application layer to improve performance.</a:t>
            </a: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https://www.tutorialspoint.com/graphql/graphql_schema.htm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466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8.5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90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8.5 </a:t>
            </a:r>
            <a:r>
              <a:rPr lang="en-US" altLang="zh-TW" sz="4400" b="1" dirty="0" err="1">
                <a:solidFill>
                  <a:srgbClr val="FFFF00"/>
                </a:solidFill>
              </a:rPr>
              <a:t>Sumamry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768"/>
            <a:ext cx="8352928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Summary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discuss how to create Schema for GraphQL.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https://www.tutorialspoint.com/graphql/graphql_schema.htm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257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 Schema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makeExecutableSchema Function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The makeExecutableSchema function takes a single argument {} of Object type.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The syntax for using this function is given below: 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https://www.tutorialspoint.com/graphql/graphql_schema.htm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FA467B-CEB5-4BBD-88DB-8C459E741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812" y="2530691"/>
            <a:ext cx="4362450" cy="2657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380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 Schema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makeExecutableSchema Function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The syntax for using this function is given below: 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https://www.tutorialspoint.com/graphql/graphql_schema.htm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975D47-737B-4EEA-B7BB-F4B30F0AC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659639"/>
              </p:ext>
            </p:extLst>
          </p:nvPr>
        </p:nvGraphicFramePr>
        <p:xfrm>
          <a:off x="467544" y="2238296"/>
          <a:ext cx="8328567" cy="3803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38">
                  <a:extLst>
                    <a:ext uri="{9D8B030D-6E8A-4147-A177-3AD203B41FA5}">
                      <a16:colId xmlns:a16="http://schemas.microsoft.com/office/drawing/2014/main" val="2392483419"/>
                    </a:ext>
                  </a:extLst>
                </a:gridCol>
                <a:gridCol w="7850729">
                  <a:extLst>
                    <a:ext uri="{9D8B030D-6E8A-4147-A177-3AD203B41FA5}">
                      <a16:colId xmlns:a16="http://schemas.microsoft.com/office/drawing/2014/main" val="2571620737"/>
                    </a:ext>
                  </a:extLst>
                </a:gridCol>
              </a:tblGrid>
              <a:tr h="431938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Parameter &amp; 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936710418"/>
                  </a:ext>
                </a:extLst>
              </a:tr>
              <a:tr h="61475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typeDefs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This is a required argument. It represents a GraphQL query as a UTF-8 string.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13916506"/>
                  </a:ext>
                </a:extLst>
              </a:tr>
              <a:tr h="99383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Resolvers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This is an optional argument (empty object by default). This has functions that handle the query.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960959666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logger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This is an optional argument and can be used to print errors to the server console.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256786309"/>
                  </a:ext>
                </a:extLst>
              </a:tr>
              <a:tr h="955144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parseOptions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This is an optional argument and allows customization of parse when specifying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typeDefs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as a string.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81023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49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 Schema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makeExecutableSchema Function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The syntax for using this function is given below: 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https://www.tutorialspoint.com/graphql/graphql_schema.htm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975D47-737B-4EEA-B7BB-F4B30F0AC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199021"/>
              </p:ext>
            </p:extLst>
          </p:nvPr>
        </p:nvGraphicFramePr>
        <p:xfrm>
          <a:off x="467544" y="2238297"/>
          <a:ext cx="8328567" cy="3112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38">
                  <a:extLst>
                    <a:ext uri="{9D8B030D-6E8A-4147-A177-3AD203B41FA5}">
                      <a16:colId xmlns:a16="http://schemas.microsoft.com/office/drawing/2014/main" val="2392483419"/>
                    </a:ext>
                  </a:extLst>
                </a:gridCol>
                <a:gridCol w="7850729">
                  <a:extLst>
                    <a:ext uri="{9D8B030D-6E8A-4147-A177-3AD203B41FA5}">
                      <a16:colId xmlns:a16="http://schemas.microsoft.com/office/drawing/2014/main" val="2571620737"/>
                    </a:ext>
                  </a:extLst>
                </a:gridCol>
              </a:tblGrid>
              <a:tr h="40205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Parameter &amp; 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936710418"/>
                  </a:ext>
                </a:extLst>
              </a:tr>
              <a:tr h="918971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allowUndefinedInResolve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This is true by default. When set to false, causes your resolve functions to throw errors if they return undefined.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01000799"/>
                  </a:ext>
                </a:extLst>
              </a:tr>
              <a:tr h="66051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resolverValidationOptions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This is an optional argument and accepts an object with Boolean properties.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69160572"/>
                  </a:ext>
                </a:extLst>
              </a:tr>
              <a:tr h="100937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inheritResolversFromInterfaces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This is an optional argument and accepts a Boolean argument to check resolvers object inheritance.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399264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857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 Schema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7281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Illustration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Let us create a simple application to understand this schema.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This will create a schema for querying list of students from the server.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The student data will be stored in a flat file and we will use a node module called </a:t>
            </a:r>
            <a:r>
              <a:rPr lang="en-US" sz="1800" b="1" i="0" dirty="0" err="1">
                <a:solidFill>
                  <a:srgbClr val="C00000"/>
                </a:solidFill>
                <a:effectLst/>
              </a:rPr>
              <a:t>notarealdb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 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to fake a database and read from the flat file.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https://www.tutorialspoint.com/graphql/graphql_schema.htm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36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8.1 Step 1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13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8.1 Step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9523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1: Download and Install Required Dependencies for the Project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Copy previous 06-example-src a folder named 08-schema-app.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08-schema-app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npm install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To install the package.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node server.js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Verify it work just like before.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Then, follow steps below (or steps 3 to 5 </a:t>
            </a:r>
            <a:r>
              <a:rPr lang="en-US" sz="1800" b="1" dirty="0">
                <a:solidFill>
                  <a:schemeClr val="tx1"/>
                </a:solidFill>
              </a:rPr>
              <a:t>in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 03_Setup.pptx) to complete the download and the installation process and step 2 to create schema.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https://www.tutorialspoint.com/graphql/graphql_schema.htm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557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CFBAC8A-E501-4BC8-BFB5-C2CB1A986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3084888"/>
            <a:ext cx="4898363" cy="367570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8.1 Step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6561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In 03_stepup.pptx, Step 3 − Create package.json and Install the Dependencies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Create a package.json file which will contain all the dependencies of the GraphQL server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Note: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use “</a:t>
            </a:r>
            <a:r>
              <a:rPr lang="en-US" sz="1800" b="1" dirty="0" err="1">
                <a:solidFill>
                  <a:schemeClr val="tx1"/>
                </a:solidFill>
              </a:rPr>
              <a:t>notarealdb</a:t>
            </a:r>
            <a:r>
              <a:rPr lang="en-US" sz="1800" b="1" dirty="0">
                <a:solidFill>
                  <a:schemeClr val="tx1"/>
                </a:solidFill>
              </a:rPr>
              <a:t> “ package. We define our ./</a:t>
            </a:r>
            <a:r>
              <a:rPr lang="en-US" sz="1800" b="1" dirty="0" err="1">
                <a:solidFill>
                  <a:schemeClr val="tx1"/>
                </a:solidFill>
              </a:rPr>
              <a:t>daya</a:t>
            </a:r>
            <a:r>
              <a:rPr lang="en-US" sz="1800" b="1" dirty="0">
                <a:solidFill>
                  <a:schemeClr val="tx1"/>
                </a:solidFill>
              </a:rPr>
              <a:t>/database in this example.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https://www.tutorialspoint.com/graphql/graphql_schema.htm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D10BBE-05D1-4050-B0DC-14BBD4E5A15F}"/>
              </a:ext>
            </a:extLst>
          </p:cNvPr>
          <p:cNvSpPr/>
          <p:nvPr/>
        </p:nvSpPr>
        <p:spPr>
          <a:xfrm>
            <a:off x="4572000" y="5517232"/>
            <a:ext cx="1872208" cy="257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62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3429</TotalTime>
  <Words>1480</Words>
  <Application>Microsoft Office PowerPoint</Application>
  <PresentationFormat>On-screen Show (4:3)</PresentationFormat>
  <Paragraphs>206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Office 佈景主題</vt:lpstr>
      <vt:lpstr>8 Schema</vt:lpstr>
      <vt:lpstr>8 Schema</vt:lpstr>
      <vt:lpstr>8 Schema</vt:lpstr>
      <vt:lpstr>8 Schema</vt:lpstr>
      <vt:lpstr>8 Schema</vt:lpstr>
      <vt:lpstr>8 Schema</vt:lpstr>
      <vt:lpstr>8.1 Step 1</vt:lpstr>
      <vt:lpstr>8.1 Step 1</vt:lpstr>
      <vt:lpstr>8.1 Step 1</vt:lpstr>
      <vt:lpstr>8.1 Step 1</vt:lpstr>
      <vt:lpstr>8.1 Step 1</vt:lpstr>
      <vt:lpstr>8.1 Step 1</vt:lpstr>
      <vt:lpstr>8.1 Step 1</vt:lpstr>
      <vt:lpstr>8.2 Step 2</vt:lpstr>
      <vt:lpstr>8.2 Step 2</vt:lpstr>
      <vt:lpstr>8.3 Step 3</vt:lpstr>
      <vt:lpstr>8.3 Step 3</vt:lpstr>
      <vt:lpstr>8.4 Step 4</vt:lpstr>
      <vt:lpstr>8.4 Step 4</vt:lpstr>
      <vt:lpstr>8.4 Step 4</vt:lpstr>
      <vt:lpstr>8.4 Step 4</vt:lpstr>
      <vt:lpstr>8.4 Step 4</vt:lpstr>
      <vt:lpstr>8.4 Step 4</vt:lpstr>
      <vt:lpstr>8.4 Step 4</vt:lpstr>
      <vt:lpstr>8.5 Summary</vt:lpstr>
      <vt:lpstr>8.5 Sumamry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1084</cp:revision>
  <dcterms:created xsi:type="dcterms:W3CDTF">2018-09-28T16:40:41Z</dcterms:created>
  <dcterms:modified xsi:type="dcterms:W3CDTF">2020-10-07T23:16:29Z</dcterms:modified>
</cp:coreProperties>
</file>