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63" r:id="rId3"/>
    <p:sldId id="279" r:id="rId4"/>
    <p:sldId id="264" r:id="rId5"/>
    <p:sldId id="267" r:id="rId6"/>
    <p:sldId id="265" r:id="rId7"/>
    <p:sldId id="266" r:id="rId8"/>
    <p:sldId id="280" r:id="rId9"/>
    <p:sldId id="269" r:id="rId10"/>
    <p:sldId id="281" r:id="rId11"/>
    <p:sldId id="268" r:id="rId12"/>
    <p:sldId id="282" r:id="rId13"/>
    <p:sldId id="270" r:id="rId14"/>
    <p:sldId id="271" r:id="rId15"/>
    <p:sldId id="283" r:id="rId16"/>
    <p:sldId id="272" r:id="rId17"/>
    <p:sldId id="284" r:id="rId18"/>
    <p:sldId id="285" r:id="rId19"/>
    <p:sldId id="259" r:id="rId20"/>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48" autoAdjust="0"/>
    <p:restoredTop sz="99626" autoAdjust="0"/>
  </p:normalViewPr>
  <p:slideViewPr>
    <p:cSldViewPr>
      <p:cViewPr varScale="1">
        <p:scale>
          <a:sx n="91" d="100"/>
          <a:sy n="91" d="100"/>
        </p:scale>
        <p:origin x="204" y="13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2020/10/9</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2020/10/9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2020/10/9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2020/10/9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2020/10/9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2020/10/9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2020/10/9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2020/10/9</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2020/10/9</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2020/10/9</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2020/10/9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2020/10/9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2020/10/9</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tutorialspoint.com/graphql/graphql_react_integration.htm"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tutorialspoint.com/graphql/graphql_react_integration.htm"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tutorialspoint.com/graphql/graphql_react_integration.htm"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www.tutorialspoint.com/graphql/graphql_react_integration.htm" TargetMode="External"/><Relationship Id="rId2" Type="http://schemas.openxmlformats.org/officeDocument/2006/relationships/hyperlink" Target="http://localhost:9000/graphiql" TargetMode="Externa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hyperlink" Target="https://www.tutorialspoint.com/graphql/graphql_react_integration.htm"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tutorialspoint.com/graphql/graphql_react_integration.htm"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tutorialspoint.com/graphql/graphql_react_integration.htm"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tutorialspoint.com/graphql/graphql_environment_setup.htm"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tutorialspoint.com/graphql/graphql_react_integration.htm" TargetMode="Externa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tutorialspoint.com/graphql/graphql_react_integration.htm"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tutorialspoint.com/graphql/graphql_react_integration.htm"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14 React Integration</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2020/10/9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4" name="Picture 3">
            <a:extLst>
              <a:ext uri="{FF2B5EF4-FFF2-40B4-BE49-F238E27FC236}">
                <a16:creationId xmlns:a16="http://schemas.microsoft.com/office/drawing/2014/main" id="{1DAA86DC-1C5B-4F2C-B64A-CA9753905B48}"/>
              </a:ext>
            </a:extLst>
          </p:cNvPr>
          <p:cNvPicPr>
            <a:picLocks noChangeAspect="1"/>
          </p:cNvPicPr>
          <p:nvPr/>
        </p:nvPicPr>
        <p:blipFill>
          <a:blip r:embed="rId2"/>
          <a:stretch>
            <a:fillRect/>
          </a:stretch>
        </p:blipFill>
        <p:spPr>
          <a:xfrm>
            <a:off x="4211961" y="3766415"/>
            <a:ext cx="648072" cy="71877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14.3 Step 3</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2020/10/9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4" name="Picture 3">
            <a:extLst>
              <a:ext uri="{FF2B5EF4-FFF2-40B4-BE49-F238E27FC236}">
                <a16:creationId xmlns:a16="http://schemas.microsoft.com/office/drawing/2014/main" id="{1DAA86DC-1C5B-4F2C-B64A-CA9753905B48}"/>
              </a:ext>
            </a:extLst>
          </p:cNvPr>
          <p:cNvPicPr>
            <a:picLocks noChangeAspect="1"/>
          </p:cNvPicPr>
          <p:nvPr/>
        </p:nvPicPr>
        <p:blipFill>
          <a:blip r:embed="rId2"/>
          <a:stretch>
            <a:fillRect/>
          </a:stretch>
        </p:blipFill>
        <p:spPr>
          <a:xfrm>
            <a:off x="4211961" y="3766415"/>
            <a:ext cx="648072" cy="718771"/>
          </a:xfrm>
          <a:prstGeom prst="rect">
            <a:avLst/>
          </a:prstGeom>
        </p:spPr>
      </p:pic>
    </p:spTree>
    <p:extLst>
      <p:ext uri="{BB962C8B-B14F-4D97-AF65-F5344CB8AC3E}">
        <p14:creationId xmlns:p14="http://schemas.microsoft.com/office/powerpoint/2010/main" val="2520077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14.3 Step 3</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187220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Step 3: Create resolvers </a:t>
            </a:r>
          </a:p>
          <a:p>
            <a:pPr marL="342900" indent="-342900" algn="l">
              <a:buClr>
                <a:srgbClr val="0070C0"/>
              </a:buClr>
              <a:buSzPct val="80000"/>
              <a:buFont typeface="Wingdings" pitchFamily="2" charset="2"/>
              <a:buChar char="u"/>
            </a:pPr>
            <a:r>
              <a:rPr lang="en-US" altLang="zh-TW" sz="1800" b="1" dirty="0">
                <a:solidFill>
                  <a:schemeClr val="tx1"/>
                </a:solidFill>
              </a:rPr>
              <a:t>Create a file resolvers.js.</a:t>
            </a:r>
          </a:p>
          <a:p>
            <a:pPr marL="342900" indent="-342900" algn="l">
              <a:buClr>
                <a:srgbClr val="0070C0"/>
              </a:buClr>
              <a:buSzPct val="80000"/>
              <a:buFont typeface="Wingdings" pitchFamily="2" charset="2"/>
              <a:buChar char="u"/>
            </a:pPr>
            <a:r>
              <a:rPr lang="en-US" altLang="zh-TW" sz="1800" b="1" dirty="0">
                <a:solidFill>
                  <a:schemeClr val="tx1"/>
                </a:solidFill>
              </a:rPr>
              <a:t>The greeting and sayHello are two resolvers.</a:t>
            </a:r>
          </a:p>
          <a:p>
            <a:pPr marL="342900" indent="-342900" algn="l">
              <a:buClr>
                <a:srgbClr val="0070C0"/>
              </a:buClr>
              <a:buSzPct val="80000"/>
              <a:buFont typeface="Wingdings" pitchFamily="2" charset="2"/>
              <a:buChar char="u"/>
            </a:pPr>
            <a:r>
              <a:rPr lang="en-US" altLang="zh-TW" sz="1800" b="1" dirty="0">
                <a:solidFill>
                  <a:schemeClr val="tx1"/>
                </a:solidFill>
              </a:rPr>
              <a:t>In the sayHello resolver, the value passed to the name parameter can be access through args. To access resolver functions outside the module, Query object has to be exported using the module.exports.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https://www.tutorialspoint.com/graphql/graphql_react_integration.htm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2020/10/9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11</a:t>
            </a:fld>
            <a:endParaRPr lang="zh-TW" altLang="en-US"/>
          </a:p>
        </p:txBody>
      </p:sp>
      <p:pic>
        <p:nvPicPr>
          <p:cNvPr id="9" name="Picture 8">
            <a:extLst>
              <a:ext uri="{FF2B5EF4-FFF2-40B4-BE49-F238E27FC236}">
                <a16:creationId xmlns:a16="http://schemas.microsoft.com/office/drawing/2014/main" id="{ADA9AEBF-8689-4999-B1F5-AF76CB611FC3}"/>
              </a:ext>
            </a:extLst>
          </p:cNvPr>
          <p:cNvPicPr>
            <a:picLocks noChangeAspect="1"/>
          </p:cNvPicPr>
          <p:nvPr/>
        </p:nvPicPr>
        <p:blipFill>
          <a:blip r:embed="rId3"/>
          <a:stretch>
            <a:fillRect/>
          </a:stretch>
        </p:blipFill>
        <p:spPr>
          <a:xfrm>
            <a:off x="823912" y="3371240"/>
            <a:ext cx="7496175" cy="1704975"/>
          </a:xfrm>
          <a:prstGeom prst="rect">
            <a:avLst/>
          </a:prstGeom>
          <a:ln>
            <a:solidFill>
              <a:srgbClr val="C00000"/>
            </a:solidFill>
          </a:ln>
        </p:spPr>
      </p:pic>
    </p:spTree>
    <p:extLst>
      <p:ext uri="{BB962C8B-B14F-4D97-AF65-F5344CB8AC3E}">
        <p14:creationId xmlns:p14="http://schemas.microsoft.com/office/powerpoint/2010/main" val="2807276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14.4 Step 4</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2020/10/9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pic>
        <p:nvPicPr>
          <p:cNvPr id="4" name="Picture 3">
            <a:extLst>
              <a:ext uri="{FF2B5EF4-FFF2-40B4-BE49-F238E27FC236}">
                <a16:creationId xmlns:a16="http://schemas.microsoft.com/office/drawing/2014/main" id="{1DAA86DC-1C5B-4F2C-B64A-CA9753905B48}"/>
              </a:ext>
            </a:extLst>
          </p:cNvPr>
          <p:cNvPicPr>
            <a:picLocks noChangeAspect="1"/>
          </p:cNvPicPr>
          <p:nvPr/>
        </p:nvPicPr>
        <p:blipFill>
          <a:blip r:embed="rId2"/>
          <a:stretch>
            <a:fillRect/>
          </a:stretch>
        </p:blipFill>
        <p:spPr>
          <a:xfrm>
            <a:off x="4211961" y="3766415"/>
            <a:ext cx="648072" cy="718771"/>
          </a:xfrm>
          <a:prstGeom prst="rect">
            <a:avLst/>
          </a:prstGeom>
        </p:spPr>
      </p:pic>
    </p:spTree>
    <p:extLst>
      <p:ext uri="{BB962C8B-B14F-4D97-AF65-F5344CB8AC3E}">
        <p14:creationId xmlns:p14="http://schemas.microsoft.com/office/powerpoint/2010/main" val="3741231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14.4 Step 4</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72008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Step 4: run the Application</a:t>
            </a:r>
          </a:p>
          <a:p>
            <a:pPr marL="342900" indent="-342900" algn="l">
              <a:buClr>
                <a:srgbClr val="0070C0"/>
              </a:buClr>
              <a:buSzPct val="80000"/>
              <a:buFont typeface="Wingdings" pitchFamily="2" charset="2"/>
              <a:buChar char="u"/>
            </a:pPr>
            <a:r>
              <a:rPr lang="en-US" altLang="zh-TW" sz="1800" b="1" dirty="0">
                <a:solidFill>
                  <a:schemeClr val="tx1"/>
                </a:solidFill>
              </a:rPr>
              <a:t>Create servers.js file. Use server.js in the </a:t>
            </a:r>
            <a:r>
              <a:rPr lang="en-US" altLang="zh-TW" sz="1800" b="1" dirty="0">
                <a:solidFill>
                  <a:srgbClr val="C00000"/>
                </a:solidFill>
              </a:rPr>
              <a:t>Environment Setup step 8</a:t>
            </a:r>
            <a:r>
              <a:rPr lang="en-US" altLang="zh-TW" sz="1800" b="1" dirty="0">
                <a:solidFill>
                  <a:schemeClr val="tx1"/>
                </a:solidFill>
              </a:rPr>
              <a: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https://www.tutorialspoint.com/graphql/graphql_react_integration.htm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2020/10/9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13</a:t>
            </a:fld>
            <a:endParaRPr lang="zh-TW" altLang="en-US"/>
          </a:p>
        </p:txBody>
      </p:sp>
      <p:pic>
        <p:nvPicPr>
          <p:cNvPr id="7" name="Picture 6">
            <a:extLst>
              <a:ext uri="{FF2B5EF4-FFF2-40B4-BE49-F238E27FC236}">
                <a16:creationId xmlns:a16="http://schemas.microsoft.com/office/drawing/2014/main" id="{0F1CA294-EFC0-46D5-80CC-AB9C97F9BCA6}"/>
              </a:ext>
            </a:extLst>
          </p:cNvPr>
          <p:cNvPicPr>
            <a:picLocks noChangeAspect="1"/>
          </p:cNvPicPr>
          <p:nvPr/>
        </p:nvPicPr>
        <p:blipFill>
          <a:blip r:embed="rId3"/>
          <a:stretch>
            <a:fillRect/>
          </a:stretch>
        </p:blipFill>
        <p:spPr>
          <a:xfrm>
            <a:off x="2011318" y="2177741"/>
            <a:ext cx="5067300" cy="4363508"/>
          </a:xfrm>
          <a:prstGeom prst="rect">
            <a:avLst/>
          </a:prstGeom>
          <a:ln>
            <a:solidFill>
              <a:srgbClr val="C00000"/>
            </a:solidFill>
          </a:ln>
        </p:spPr>
      </p:pic>
    </p:spTree>
    <p:extLst>
      <p:ext uri="{BB962C8B-B14F-4D97-AF65-F5344CB8AC3E}">
        <p14:creationId xmlns:p14="http://schemas.microsoft.com/office/powerpoint/2010/main" val="1752254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14.4 Step 4</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136815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Open Anaconda command prompt:</a:t>
            </a:r>
          </a:p>
          <a:p>
            <a:pPr marL="342900" indent="-342900" algn="l">
              <a:buClr>
                <a:srgbClr val="0070C0"/>
              </a:buClr>
              <a:buSzPct val="80000"/>
              <a:buFont typeface="Wingdings" pitchFamily="2" charset="2"/>
              <a:buChar char="u"/>
            </a:pPr>
            <a:r>
              <a:rPr lang="en-US" altLang="zh-TW" sz="1800" b="1" dirty="0">
                <a:solidFill>
                  <a:schemeClr val="tx1"/>
                </a:solidFill>
              </a:rPr>
              <a:t>&gt; conda activate tensorflow</a:t>
            </a:r>
          </a:p>
          <a:p>
            <a:pPr marL="342900" indent="-342900" algn="l">
              <a:buClr>
                <a:srgbClr val="0070C0"/>
              </a:buClr>
              <a:buSzPct val="80000"/>
              <a:buFont typeface="Wingdings" pitchFamily="2" charset="2"/>
              <a:buChar char="u"/>
            </a:pPr>
            <a:r>
              <a:rPr lang="en-US" altLang="zh-TW" sz="1800" b="1" dirty="0">
                <a:solidFill>
                  <a:schemeClr val="tx1"/>
                </a:solidFill>
              </a:rPr>
              <a:t>&gt; cd [work-directory]</a:t>
            </a:r>
          </a:p>
          <a:p>
            <a:pPr marL="342900" indent="-342900" algn="l">
              <a:buClr>
                <a:srgbClr val="0070C0"/>
              </a:buClr>
              <a:buSzPct val="80000"/>
              <a:buFont typeface="Wingdings" pitchFamily="2" charset="2"/>
              <a:buChar char="u"/>
            </a:pPr>
            <a:r>
              <a:rPr lang="en-US" altLang="zh-TW" sz="1800" b="1" dirty="0">
                <a:solidFill>
                  <a:schemeClr val="tx1"/>
                </a:solidFill>
              </a:rPr>
              <a:t>(tensorflow) [work-directory] &gt; npm start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https://www.tutorialspoint.com/graphql/graphql_react_integration.htm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2020/10/9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14</a:t>
            </a:fld>
            <a:endParaRPr lang="zh-TW" altLang="en-US"/>
          </a:p>
        </p:txBody>
      </p:sp>
      <p:pic>
        <p:nvPicPr>
          <p:cNvPr id="7" name="Picture 6">
            <a:extLst>
              <a:ext uri="{FF2B5EF4-FFF2-40B4-BE49-F238E27FC236}">
                <a16:creationId xmlns:a16="http://schemas.microsoft.com/office/drawing/2014/main" id="{16795FEF-66CE-4DDA-95D7-7CD4F76EE8E8}"/>
              </a:ext>
            </a:extLst>
          </p:cNvPr>
          <p:cNvPicPr>
            <a:picLocks noChangeAspect="1"/>
          </p:cNvPicPr>
          <p:nvPr/>
        </p:nvPicPr>
        <p:blipFill>
          <a:blip r:embed="rId3"/>
          <a:stretch>
            <a:fillRect/>
          </a:stretch>
        </p:blipFill>
        <p:spPr>
          <a:xfrm>
            <a:off x="457200" y="2886368"/>
            <a:ext cx="7905750" cy="1666875"/>
          </a:xfrm>
          <a:prstGeom prst="rect">
            <a:avLst/>
          </a:prstGeom>
        </p:spPr>
      </p:pic>
    </p:spTree>
    <p:extLst>
      <p:ext uri="{BB962C8B-B14F-4D97-AF65-F5344CB8AC3E}">
        <p14:creationId xmlns:p14="http://schemas.microsoft.com/office/powerpoint/2010/main" val="3979689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14.5 Verify GraphQL</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2020/10/9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pic>
        <p:nvPicPr>
          <p:cNvPr id="4" name="Picture 3">
            <a:extLst>
              <a:ext uri="{FF2B5EF4-FFF2-40B4-BE49-F238E27FC236}">
                <a16:creationId xmlns:a16="http://schemas.microsoft.com/office/drawing/2014/main" id="{1DAA86DC-1C5B-4F2C-B64A-CA9753905B48}"/>
              </a:ext>
            </a:extLst>
          </p:cNvPr>
          <p:cNvPicPr>
            <a:picLocks noChangeAspect="1"/>
          </p:cNvPicPr>
          <p:nvPr/>
        </p:nvPicPr>
        <p:blipFill>
          <a:blip r:embed="rId2"/>
          <a:stretch>
            <a:fillRect/>
          </a:stretch>
        </p:blipFill>
        <p:spPr>
          <a:xfrm>
            <a:off x="4211961" y="3766415"/>
            <a:ext cx="648072" cy="718771"/>
          </a:xfrm>
          <a:prstGeom prst="rect">
            <a:avLst/>
          </a:prstGeom>
        </p:spPr>
      </p:pic>
    </p:spTree>
    <p:extLst>
      <p:ext uri="{BB962C8B-B14F-4D97-AF65-F5344CB8AC3E}">
        <p14:creationId xmlns:p14="http://schemas.microsoft.com/office/powerpoint/2010/main" val="331708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a:solidFill>
                  <a:srgbClr val="FFFF00"/>
                </a:solidFill>
              </a:rPr>
              <a:t>14.5 Verify GraphQL</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208823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Open Chrome.</a:t>
            </a:r>
          </a:p>
          <a:p>
            <a:pPr marL="342900" indent="-342900" algn="l">
              <a:buClr>
                <a:srgbClr val="0070C0"/>
              </a:buClr>
              <a:buSzPct val="80000"/>
              <a:buFont typeface="Wingdings" pitchFamily="2" charset="2"/>
              <a:buChar char="u"/>
            </a:pPr>
            <a:r>
              <a:rPr lang="en-US" altLang="zh-TW" sz="1800" b="1" dirty="0">
                <a:solidFill>
                  <a:schemeClr val="tx1"/>
                </a:solidFill>
              </a:rPr>
              <a:t>&gt; </a:t>
            </a:r>
            <a:r>
              <a:rPr lang="en-US" altLang="zh-TW" sz="1800" b="1" dirty="0">
                <a:solidFill>
                  <a:schemeClr val="tx1"/>
                </a:solidFill>
                <a:hlinkClick r:id="rId2"/>
              </a:rPr>
              <a:t>http://localhost:9000/graphiql</a:t>
            </a:r>
            <a:endParaRPr lang="en-US" altLang="zh-TW" sz="1800" b="1" dirty="0">
              <a:solidFill>
                <a:schemeClr val="tx1"/>
              </a:solidFill>
            </a:endParaRPr>
          </a:p>
          <a:p>
            <a:pPr marL="342900" indent="-342900" algn="l">
              <a:buClr>
                <a:srgbClr val="0070C0"/>
              </a:buClr>
              <a:buSzPct val="80000"/>
              <a:buFont typeface="Wingdings" pitchFamily="2" charset="2"/>
              <a:buChar char="u"/>
            </a:pPr>
            <a:r>
              <a:rPr lang="en-US" altLang="zh-TW" sz="1800" b="1" dirty="0">
                <a:solidFill>
                  <a:schemeClr val="tx1"/>
                </a:solidFill>
              </a:rPr>
              <a:t>&gt; type { </a:t>
            </a:r>
          </a:p>
          <a:p>
            <a:pPr marL="342900" indent="-342900" algn="l">
              <a:buClr>
                <a:srgbClr val="0070C0"/>
              </a:buClr>
              <a:buSzPct val="80000"/>
              <a:buFont typeface="Wingdings" pitchFamily="2" charset="2"/>
              <a:buChar char="u"/>
            </a:pPr>
            <a:r>
              <a:rPr lang="en-US" altLang="zh-TW" sz="1800" b="1" dirty="0">
                <a:solidFill>
                  <a:schemeClr val="tx1"/>
                </a:solidFill>
              </a:rPr>
              <a:t>    greeting, </a:t>
            </a:r>
          </a:p>
          <a:p>
            <a:pPr marL="342900" indent="-342900" algn="l">
              <a:buClr>
                <a:srgbClr val="0070C0"/>
              </a:buClr>
              <a:buSzPct val="80000"/>
              <a:buFont typeface="Wingdings" pitchFamily="2" charset="2"/>
              <a:buChar char="u"/>
            </a:pPr>
            <a:r>
              <a:rPr lang="en-US" altLang="zh-TW" sz="1800" b="1" dirty="0">
                <a:solidFill>
                  <a:schemeClr val="tx1"/>
                </a:solidFill>
              </a:rPr>
              <a:t>    </a:t>
            </a:r>
            <a:r>
              <a:rPr lang="en-US" altLang="zh-TW" sz="1800" b="1" dirty="0" err="1">
                <a:solidFill>
                  <a:schemeClr val="tx1"/>
                </a:solidFill>
              </a:rPr>
              <a:t>sayHello</a:t>
            </a:r>
            <a:r>
              <a:rPr lang="en-US" altLang="zh-TW" sz="1800" b="1" dirty="0">
                <a:solidFill>
                  <a:schemeClr val="tx1"/>
                </a:solidFill>
              </a:rPr>
              <a:t>(name: “</a:t>
            </a:r>
            <a:r>
              <a:rPr lang="en-US" altLang="zh-TW" sz="1800" b="1" dirty="0" err="1">
                <a:solidFill>
                  <a:schemeClr val="tx1"/>
                </a:solidFill>
              </a:rPr>
              <a:t>Mohtashim</a:t>
            </a:r>
            <a:r>
              <a:rPr lang="en-US" altLang="zh-TW" sz="1800" b="1" dirty="0">
                <a:solidFill>
                  <a:schemeClr val="tx1"/>
                </a:solidFill>
              </a:rPr>
              <a:t>”)</a:t>
            </a:r>
          </a:p>
          <a:p>
            <a:pPr marL="342900" indent="-342900" algn="l">
              <a:buClr>
                <a:srgbClr val="0070C0"/>
              </a:buClr>
              <a:buSzPct val="80000"/>
              <a:buFont typeface="Wingdings" pitchFamily="2" charset="2"/>
              <a:buChar char="u"/>
            </a:pPr>
            <a:r>
              <a:rPr lang="en-US" altLang="zh-TW" sz="1800" b="1" dirty="0">
                <a:solidFill>
                  <a:schemeClr val="tx1"/>
                </a:solidFill>
              </a:rPr>
              <a: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3"/>
              </a:rPr>
              <a:t>https://www.tutorialspoint.com/graphql/graphql_react_integration.htm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2020/10/9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16</a:t>
            </a:fld>
            <a:endParaRPr lang="zh-TW" altLang="en-US"/>
          </a:p>
        </p:txBody>
      </p:sp>
      <p:pic>
        <p:nvPicPr>
          <p:cNvPr id="7" name="Picture 6">
            <a:extLst>
              <a:ext uri="{FF2B5EF4-FFF2-40B4-BE49-F238E27FC236}">
                <a16:creationId xmlns:a16="http://schemas.microsoft.com/office/drawing/2014/main" id="{F6BF1226-7004-4272-B416-1243956D4C25}"/>
              </a:ext>
            </a:extLst>
          </p:cNvPr>
          <p:cNvPicPr>
            <a:picLocks noChangeAspect="1"/>
          </p:cNvPicPr>
          <p:nvPr/>
        </p:nvPicPr>
        <p:blipFill>
          <a:blip r:embed="rId4"/>
          <a:stretch>
            <a:fillRect/>
          </a:stretch>
        </p:blipFill>
        <p:spPr>
          <a:xfrm>
            <a:off x="583709" y="3594100"/>
            <a:ext cx="7905750" cy="2762250"/>
          </a:xfrm>
          <a:prstGeom prst="rect">
            <a:avLst/>
          </a:prstGeom>
          <a:ln>
            <a:solidFill>
              <a:srgbClr val="C00000"/>
            </a:solidFill>
          </a:ln>
        </p:spPr>
      </p:pic>
    </p:spTree>
    <p:extLst>
      <p:ext uri="{BB962C8B-B14F-4D97-AF65-F5344CB8AC3E}">
        <p14:creationId xmlns:p14="http://schemas.microsoft.com/office/powerpoint/2010/main" val="1638347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14.6 Summary</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2020/10/9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pic>
        <p:nvPicPr>
          <p:cNvPr id="4" name="Picture 3">
            <a:extLst>
              <a:ext uri="{FF2B5EF4-FFF2-40B4-BE49-F238E27FC236}">
                <a16:creationId xmlns:a16="http://schemas.microsoft.com/office/drawing/2014/main" id="{1DAA86DC-1C5B-4F2C-B64A-CA9753905B48}"/>
              </a:ext>
            </a:extLst>
          </p:cNvPr>
          <p:cNvPicPr>
            <a:picLocks noChangeAspect="1"/>
          </p:cNvPicPr>
          <p:nvPr/>
        </p:nvPicPr>
        <p:blipFill>
          <a:blip r:embed="rId2"/>
          <a:stretch>
            <a:fillRect/>
          </a:stretch>
        </p:blipFill>
        <p:spPr>
          <a:xfrm>
            <a:off x="4211961" y="3766415"/>
            <a:ext cx="648072" cy="718771"/>
          </a:xfrm>
          <a:prstGeom prst="rect">
            <a:avLst/>
          </a:prstGeom>
        </p:spPr>
      </p:pic>
    </p:spTree>
    <p:extLst>
      <p:ext uri="{BB962C8B-B14F-4D97-AF65-F5344CB8AC3E}">
        <p14:creationId xmlns:p14="http://schemas.microsoft.com/office/powerpoint/2010/main" val="5414169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14.6 Summary</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100811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Summary</a:t>
            </a:r>
          </a:p>
          <a:p>
            <a:pPr marL="342900" indent="-342900" algn="l">
              <a:buClr>
                <a:srgbClr val="0070C0"/>
              </a:buClr>
              <a:buSzPct val="80000"/>
              <a:buFont typeface="Wingdings" pitchFamily="2" charset="2"/>
              <a:buChar char="u"/>
            </a:pPr>
            <a:r>
              <a:rPr lang="en-US" altLang="zh-TW" sz="1800" b="1" dirty="0">
                <a:solidFill>
                  <a:schemeClr val="tx1"/>
                </a:solidFill>
              </a:rPr>
              <a:t>We have done the GraphQL setup and verification.</a:t>
            </a:r>
          </a:p>
          <a:p>
            <a:pPr marL="342900" indent="-342900" algn="l">
              <a:buClr>
                <a:srgbClr val="0070C0"/>
              </a:buClr>
              <a:buSzPct val="80000"/>
              <a:buFont typeface="Wingdings" pitchFamily="2" charset="2"/>
              <a:buChar char="u"/>
            </a:pPr>
            <a:r>
              <a:rPr lang="en-US" altLang="zh-TW" sz="1800" b="1" dirty="0">
                <a:solidFill>
                  <a:schemeClr val="tx1"/>
                </a:solidFill>
              </a:rPr>
              <a:t>Next, we will connect GraphQL to ReactJS.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https://www.tutorialspoint.com/graphql/graphql_react_integration.htm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2020/10/9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18</a:t>
            </a:fld>
            <a:endParaRPr lang="zh-TW" altLang="en-US"/>
          </a:p>
        </p:txBody>
      </p:sp>
    </p:spTree>
    <p:extLst>
      <p:ext uri="{BB962C8B-B14F-4D97-AF65-F5344CB8AC3E}">
        <p14:creationId xmlns:p14="http://schemas.microsoft.com/office/powerpoint/2010/main" val="36039209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2020/10/9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 React Integration</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252028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latin typeface="+mj-lt"/>
              </a:rPr>
              <a:t>This section discusses the integration of ReactJS and GraphQL.</a:t>
            </a:r>
          </a:p>
          <a:p>
            <a:pPr marL="342900" indent="-342900" algn="l">
              <a:buClr>
                <a:srgbClr val="0070C0"/>
              </a:buClr>
              <a:buSzPct val="80000"/>
              <a:buFont typeface="Wingdings" pitchFamily="2" charset="2"/>
              <a:buChar char="u"/>
            </a:pPr>
            <a:r>
              <a:rPr lang="en-US" sz="1800" b="1" i="0" dirty="0">
                <a:solidFill>
                  <a:schemeClr val="tx1"/>
                </a:solidFill>
                <a:effectLst/>
                <a:latin typeface="+mj-lt"/>
              </a:rPr>
              <a:t>React is a JavaScript library for building user interfaces. This chapter explains how one can integrate GraphQL with a React application.</a:t>
            </a:r>
          </a:p>
          <a:p>
            <a:pPr marL="342900" indent="-342900" algn="l">
              <a:buClr>
                <a:srgbClr val="0070C0"/>
              </a:buClr>
              <a:buSzPct val="80000"/>
              <a:buFont typeface="Wingdings" pitchFamily="2" charset="2"/>
              <a:buChar char="u"/>
            </a:pPr>
            <a:r>
              <a:rPr lang="en-US" sz="1800" b="1" i="0" dirty="0">
                <a:solidFill>
                  <a:schemeClr val="tx1"/>
                </a:solidFill>
                <a:effectLst/>
                <a:latin typeface="+mj-lt"/>
              </a:rPr>
              <a:t>Illustration</a:t>
            </a:r>
          </a:p>
          <a:p>
            <a:pPr marL="342900" indent="-342900" algn="l">
              <a:buClr>
                <a:srgbClr val="0070C0"/>
              </a:buClr>
              <a:buSzPct val="80000"/>
              <a:buFont typeface="Wingdings" pitchFamily="2" charset="2"/>
              <a:buChar char="u"/>
            </a:pPr>
            <a:r>
              <a:rPr lang="en-US" sz="1800" b="1" i="0" dirty="0">
                <a:solidFill>
                  <a:schemeClr val="tx1"/>
                </a:solidFill>
                <a:effectLst/>
                <a:latin typeface="+mj-lt"/>
              </a:rPr>
              <a:t>The quickest way to set up a react project is by using the </a:t>
            </a:r>
            <a:r>
              <a:rPr lang="en-US" sz="1800" b="1" dirty="0">
                <a:solidFill>
                  <a:srgbClr val="C00000"/>
                </a:solidFill>
                <a:effectLst/>
                <a:latin typeface="+mj-lt"/>
              </a:rPr>
              <a:t>Create React App (</a:t>
            </a:r>
            <a:r>
              <a:rPr lang="en-US" sz="1800" b="1" dirty="0" err="1">
                <a:solidFill>
                  <a:srgbClr val="C00000"/>
                </a:solidFill>
                <a:effectLst/>
                <a:latin typeface="+mj-lt"/>
              </a:rPr>
              <a:t>create_react</a:t>
            </a:r>
            <a:r>
              <a:rPr lang="en-US" sz="1800" b="1" dirty="0" err="1">
                <a:solidFill>
                  <a:srgbClr val="C00000"/>
                </a:solidFill>
                <a:latin typeface="+mj-lt"/>
              </a:rPr>
              <a:t>_app</a:t>
            </a:r>
            <a:r>
              <a:rPr lang="en-US" sz="1800" b="1" dirty="0">
                <a:solidFill>
                  <a:srgbClr val="C00000"/>
                </a:solidFill>
                <a:effectLst/>
                <a:latin typeface="+mj-lt"/>
              </a:rPr>
              <a:t>) </a:t>
            </a:r>
            <a:r>
              <a:rPr lang="en-US" sz="1800" b="1" i="0" dirty="0">
                <a:solidFill>
                  <a:schemeClr val="tx1"/>
                </a:solidFill>
                <a:effectLst/>
                <a:latin typeface="+mj-lt"/>
              </a:rPr>
              <a:t>tool. </a:t>
            </a:r>
          </a:p>
          <a:p>
            <a:pPr marL="342900" indent="-342900" algn="l">
              <a:buClr>
                <a:srgbClr val="0070C0"/>
              </a:buClr>
              <a:buSzPct val="80000"/>
              <a:buFont typeface="Wingdings" pitchFamily="2" charset="2"/>
              <a:buChar char="u"/>
            </a:pPr>
            <a:r>
              <a:rPr lang="en-US" sz="1800" b="1" i="0" dirty="0">
                <a:solidFill>
                  <a:schemeClr val="tx1"/>
                </a:solidFill>
                <a:effectLst/>
                <a:latin typeface="+mj-lt"/>
              </a:rPr>
              <a:t>In the subsequent sections, we will discuss how to set up both the Server and the Client.</a:t>
            </a:r>
          </a:p>
          <a:p>
            <a:pPr marL="342900" indent="-342900" algn="l">
              <a:buClr>
                <a:srgbClr val="0070C0"/>
              </a:buClr>
              <a:buSzPct val="80000"/>
              <a:buFont typeface="Wingdings" pitchFamily="2" charset="2"/>
              <a:buChar char="u"/>
            </a:pPr>
            <a:endParaRPr lang="en-US" altLang="zh-TW" sz="1800" b="1" dirty="0">
              <a:solidFill>
                <a:schemeClr val="tx1"/>
              </a:solidFill>
              <a:latin typeface="+mj-lt"/>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https://www.tutorialspoint.com/graphql/graphql_react_integration.htm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2020/10/9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14.1 Step 1</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2020/10/9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4" name="Picture 3">
            <a:extLst>
              <a:ext uri="{FF2B5EF4-FFF2-40B4-BE49-F238E27FC236}">
                <a16:creationId xmlns:a16="http://schemas.microsoft.com/office/drawing/2014/main" id="{1DAA86DC-1C5B-4F2C-B64A-CA9753905B48}"/>
              </a:ext>
            </a:extLst>
          </p:cNvPr>
          <p:cNvPicPr>
            <a:picLocks noChangeAspect="1"/>
          </p:cNvPicPr>
          <p:nvPr/>
        </p:nvPicPr>
        <p:blipFill>
          <a:blip r:embed="rId2"/>
          <a:stretch>
            <a:fillRect/>
          </a:stretch>
        </p:blipFill>
        <p:spPr>
          <a:xfrm>
            <a:off x="4211961" y="3766415"/>
            <a:ext cx="648072" cy="718771"/>
          </a:xfrm>
          <a:prstGeom prst="rect">
            <a:avLst/>
          </a:prstGeom>
        </p:spPr>
      </p:pic>
    </p:spTree>
    <p:extLst>
      <p:ext uri="{BB962C8B-B14F-4D97-AF65-F5344CB8AC3E}">
        <p14:creationId xmlns:p14="http://schemas.microsoft.com/office/powerpoint/2010/main" val="639454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14.1 Step 1</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115212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latin typeface="+mj-lt"/>
              </a:rPr>
              <a:t>Step 1: Download and install required dependencies for the project.</a:t>
            </a:r>
          </a:p>
          <a:p>
            <a:pPr marL="342900" indent="-342900" algn="l">
              <a:buClr>
                <a:srgbClr val="0070C0"/>
              </a:buClr>
              <a:buSzPct val="80000"/>
              <a:buFont typeface="Wingdings" pitchFamily="2" charset="2"/>
              <a:buChar char="u"/>
            </a:pPr>
            <a:r>
              <a:rPr lang="en-US" altLang="zh-TW" sz="1800" b="1" dirty="0">
                <a:solidFill>
                  <a:schemeClr val="tx1"/>
                </a:solidFill>
                <a:latin typeface="+mj-lt"/>
              </a:rPr>
              <a:t>Create a folder 14-react-server-app. </a:t>
            </a:r>
          </a:p>
          <a:p>
            <a:pPr marL="342900" indent="-342900" algn="l">
              <a:buClr>
                <a:srgbClr val="0070C0"/>
              </a:buClr>
              <a:buSzPct val="80000"/>
              <a:buFont typeface="Wingdings" pitchFamily="2" charset="2"/>
              <a:buChar char="u"/>
            </a:pPr>
            <a:r>
              <a:rPr lang="en-US" altLang="zh-TW" sz="1800" b="1" dirty="0">
                <a:solidFill>
                  <a:schemeClr val="tx1"/>
                </a:solidFill>
                <a:latin typeface="+mj-lt"/>
              </a:rPr>
              <a:t>Follow the </a:t>
            </a:r>
            <a:r>
              <a:rPr lang="en-US" altLang="zh-TW" sz="1800" b="1" dirty="0">
                <a:solidFill>
                  <a:srgbClr val="C00000"/>
                </a:solidFill>
                <a:latin typeface="+mj-lt"/>
              </a:rPr>
              <a:t>step 3 - step5 of 03_Setup.pptx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https://www.tutorialspoint.com/graphql/graphql_react_integration.htm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2020/10/9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1275934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14.1 Step 1</a:t>
            </a:r>
            <a:endParaRPr lang="zh-TW" altLang="en-US" b="1" dirty="0">
              <a:solidFill>
                <a:srgbClr val="FFFF00"/>
              </a:solidFill>
            </a:endParaRPr>
          </a:p>
        </p:txBody>
      </p:sp>
      <p:sp>
        <p:nvSpPr>
          <p:cNvPr id="3" name="副標題 2"/>
          <p:cNvSpPr>
            <a:spLocks noGrp="1"/>
          </p:cNvSpPr>
          <p:nvPr>
            <p:ph type="subTitle" idx="1"/>
          </p:nvPr>
        </p:nvSpPr>
        <p:spPr>
          <a:xfrm>
            <a:off x="467544" y="1340767"/>
            <a:ext cx="8352928" cy="93610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rgbClr val="C00000"/>
                </a:solidFill>
                <a:latin typeface="+mj-lt"/>
              </a:rPr>
              <a:t>Environment Setup Step 3</a:t>
            </a:r>
            <a:r>
              <a:rPr lang="en-US" altLang="zh-TW" sz="1800" b="1" dirty="0">
                <a:solidFill>
                  <a:schemeClr val="tx1"/>
                </a:solidFill>
                <a:latin typeface="+mj-lt"/>
              </a:rPr>
              <a:t>. Create </a:t>
            </a:r>
            <a:r>
              <a:rPr lang="en-US" altLang="zh-TW" sz="1800" b="1" dirty="0" err="1">
                <a:solidFill>
                  <a:schemeClr val="tx1"/>
                </a:solidFill>
                <a:latin typeface="+mj-lt"/>
              </a:rPr>
              <a:t>package.json</a:t>
            </a:r>
            <a:r>
              <a:rPr lang="en-US" altLang="zh-TW" sz="1800" b="1" dirty="0">
                <a:solidFill>
                  <a:schemeClr val="tx1"/>
                </a:solidFill>
                <a:latin typeface="+mj-lt"/>
              </a:rPr>
              <a:t> as follow and install the dependencies:</a:t>
            </a:r>
          </a:p>
          <a:p>
            <a:pPr marL="342900" indent="-342900" algn="l">
              <a:buClr>
                <a:srgbClr val="0070C0"/>
              </a:buClr>
              <a:buSzPct val="80000"/>
              <a:buFont typeface="Wingdings" pitchFamily="2" charset="2"/>
              <a:buChar char="u"/>
            </a:pPr>
            <a:r>
              <a:rPr lang="en-US" altLang="zh-TW" sz="1800" b="1" dirty="0">
                <a:solidFill>
                  <a:schemeClr val="tx1"/>
                </a:solidFill>
                <a:latin typeface="+mj-lt"/>
              </a:rPr>
              <a:t>&gt; </a:t>
            </a:r>
            <a:r>
              <a:rPr lang="en-US" altLang="zh-TW" sz="1800" b="1" dirty="0" err="1">
                <a:solidFill>
                  <a:schemeClr val="tx1"/>
                </a:solidFill>
                <a:latin typeface="+mj-lt"/>
              </a:rPr>
              <a:t>npm</a:t>
            </a:r>
            <a:r>
              <a:rPr lang="en-US" altLang="zh-TW" sz="1800" b="1" dirty="0">
                <a:solidFill>
                  <a:schemeClr val="tx1"/>
                </a:solidFill>
                <a:latin typeface="+mj-lt"/>
              </a:rPr>
              <a:t> install</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https://www.tutorialspoint.com/graphql/graphql_environment_setup.htm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2020/10/9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5</a:t>
            </a:fld>
            <a:endParaRPr lang="zh-TW" altLang="en-US"/>
          </a:p>
        </p:txBody>
      </p:sp>
      <p:pic>
        <p:nvPicPr>
          <p:cNvPr id="9" name="Picture 8">
            <a:extLst>
              <a:ext uri="{FF2B5EF4-FFF2-40B4-BE49-F238E27FC236}">
                <a16:creationId xmlns:a16="http://schemas.microsoft.com/office/drawing/2014/main" id="{FEC267A5-3207-44E0-920E-DAE7EEE34541}"/>
              </a:ext>
            </a:extLst>
          </p:cNvPr>
          <p:cNvPicPr>
            <a:picLocks noChangeAspect="1"/>
          </p:cNvPicPr>
          <p:nvPr/>
        </p:nvPicPr>
        <p:blipFill>
          <a:blip r:embed="rId3"/>
          <a:stretch>
            <a:fillRect/>
          </a:stretch>
        </p:blipFill>
        <p:spPr>
          <a:xfrm>
            <a:off x="683568" y="2429568"/>
            <a:ext cx="4464034" cy="3062914"/>
          </a:xfrm>
          <a:prstGeom prst="rect">
            <a:avLst/>
          </a:prstGeom>
          <a:ln>
            <a:solidFill>
              <a:srgbClr val="C00000"/>
            </a:solidFill>
          </a:ln>
        </p:spPr>
      </p:pic>
      <p:pic>
        <p:nvPicPr>
          <p:cNvPr id="10" name="Picture 9">
            <a:extLst>
              <a:ext uri="{FF2B5EF4-FFF2-40B4-BE49-F238E27FC236}">
                <a16:creationId xmlns:a16="http://schemas.microsoft.com/office/drawing/2014/main" id="{82F8F8F7-90B7-4726-9A91-8EA7CC2ED8B9}"/>
              </a:ext>
            </a:extLst>
          </p:cNvPr>
          <p:cNvPicPr>
            <a:picLocks noChangeAspect="1"/>
          </p:cNvPicPr>
          <p:nvPr/>
        </p:nvPicPr>
        <p:blipFill>
          <a:blip r:embed="rId4"/>
          <a:stretch>
            <a:fillRect/>
          </a:stretch>
        </p:blipFill>
        <p:spPr>
          <a:xfrm>
            <a:off x="1403648" y="5645178"/>
            <a:ext cx="6660232" cy="1129553"/>
          </a:xfrm>
          <a:prstGeom prst="rect">
            <a:avLst/>
          </a:prstGeom>
          <a:ln>
            <a:solidFill>
              <a:srgbClr val="C00000"/>
            </a:solidFill>
          </a:ln>
        </p:spPr>
      </p:pic>
    </p:spTree>
    <p:extLst>
      <p:ext uri="{BB962C8B-B14F-4D97-AF65-F5344CB8AC3E}">
        <p14:creationId xmlns:p14="http://schemas.microsoft.com/office/powerpoint/2010/main" val="2280479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14.1 Step 1</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108012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rgbClr val="C00000"/>
                </a:solidFill>
              </a:rPr>
              <a:t>Environment setup step 4 </a:t>
            </a:r>
            <a:r>
              <a:rPr lang="en-US" altLang="zh-TW" sz="1800" b="1" dirty="0">
                <a:solidFill>
                  <a:schemeClr val="tx1"/>
                </a:solidFill>
              </a:rPr>
              <a:t>(Create Flat File Database in Data Folder).</a:t>
            </a:r>
          </a:p>
          <a:p>
            <a:pPr marL="342900" indent="-342900" algn="l">
              <a:buClr>
                <a:srgbClr val="0070C0"/>
              </a:buClr>
              <a:buSzPct val="80000"/>
              <a:buFont typeface="Wingdings" pitchFamily="2" charset="2"/>
              <a:buChar char="u"/>
            </a:pPr>
            <a:r>
              <a:rPr lang="en-US" altLang="zh-TW" sz="1800" b="1" dirty="0">
                <a:solidFill>
                  <a:schemeClr val="tx1"/>
                </a:solidFill>
              </a:rPr>
              <a:t>&gt; data/</a:t>
            </a:r>
            <a:r>
              <a:rPr lang="en-US" altLang="zh-TW" sz="1800" b="1" dirty="0" err="1">
                <a:solidFill>
                  <a:schemeClr val="tx1"/>
                </a:solidFill>
              </a:rPr>
              <a:t>colleges.json</a:t>
            </a:r>
            <a:endParaRPr lang="en-US" altLang="zh-TW" sz="1800" b="1" dirty="0">
              <a:solidFill>
                <a:schemeClr val="tx1"/>
              </a:solidFill>
            </a:endParaRPr>
          </a:p>
          <a:p>
            <a:pPr marL="342900" indent="-342900" algn="l">
              <a:buClr>
                <a:srgbClr val="0070C0"/>
              </a:buClr>
              <a:buSzPct val="80000"/>
              <a:buFont typeface="Wingdings" pitchFamily="2" charset="2"/>
              <a:buChar char="u"/>
            </a:pPr>
            <a:r>
              <a:rPr lang="en-US" altLang="zh-TW" sz="1800" b="1" dirty="0">
                <a:solidFill>
                  <a:schemeClr val="tx1"/>
                </a:solidFill>
              </a:rPr>
              <a:t>&gt; data/students.json</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https://www.tutorialspoint.com/graphql/graphql_react_integration.htm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2020/10/9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6</a:t>
            </a:fld>
            <a:endParaRPr lang="zh-TW" altLang="en-US"/>
          </a:p>
        </p:txBody>
      </p:sp>
      <p:pic>
        <p:nvPicPr>
          <p:cNvPr id="8" name="Picture 7">
            <a:extLst>
              <a:ext uri="{FF2B5EF4-FFF2-40B4-BE49-F238E27FC236}">
                <a16:creationId xmlns:a16="http://schemas.microsoft.com/office/drawing/2014/main" id="{F45D5C91-909E-4A24-B0B8-80CA35378367}"/>
              </a:ext>
            </a:extLst>
          </p:cNvPr>
          <p:cNvPicPr>
            <a:picLocks noChangeAspect="1"/>
          </p:cNvPicPr>
          <p:nvPr/>
        </p:nvPicPr>
        <p:blipFill>
          <a:blip r:embed="rId3"/>
          <a:stretch>
            <a:fillRect/>
          </a:stretch>
        </p:blipFill>
        <p:spPr>
          <a:xfrm>
            <a:off x="454537" y="2559215"/>
            <a:ext cx="3982222" cy="2669985"/>
          </a:xfrm>
          <a:prstGeom prst="rect">
            <a:avLst/>
          </a:prstGeom>
          <a:ln>
            <a:solidFill>
              <a:srgbClr val="C00000"/>
            </a:solidFill>
          </a:ln>
        </p:spPr>
      </p:pic>
      <p:pic>
        <p:nvPicPr>
          <p:cNvPr id="9" name="Picture 8">
            <a:extLst>
              <a:ext uri="{FF2B5EF4-FFF2-40B4-BE49-F238E27FC236}">
                <a16:creationId xmlns:a16="http://schemas.microsoft.com/office/drawing/2014/main" id="{22A2C7FE-842A-40E8-B734-A254512FF325}"/>
              </a:ext>
            </a:extLst>
          </p:cNvPr>
          <p:cNvPicPr>
            <a:picLocks noChangeAspect="1"/>
          </p:cNvPicPr>
          <p:nvPr/>
        </p:nvPicPr>
        <p:blipFill>
          <a:blip r:embed="rId4"/>
          <a:stretch>
            <a:fillRect/>
          </a:stretch>
        </p:blipFill>
        <p:spPr>
          <a:xfrm>
            <a:off x="4716017" y="2524520"/>
            <a:ext cx="4038290" cy="3533504"/>
          </a:xfrm>
          <a:prstGeom prst="rect">
            <a:avLst/>
          </a:prstGeom>
          <a:ln>
            <a:solidFill>
              <a:srgbClr val="C00000"/>
            </a:solidFill>
          </a:ln>
        </p:spPr>
      </p:pic>
    </p:spTree>
    <p:extLst>
      <p:ext uri="{BB962C8B-B14F-4D97-AF65-F5344CB8AC3E}">
        <p14:creationId xmlns:p14="http://schemas.microsoft.com/office/powerpoint/2010/main" val="54216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14.1 Step 1</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72008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rgbClr val="C00000"/>
                </a:solidFill>
              </a:rPr>
              <a:t>Environment setup step 5 </a:t>
            </a:r>
            <a:r>
              <a:rPr lang="en-US" altLang="zh-TW" sz="1800" b="1" dirty="0">
                <a:solidFill>
                  <a:schemeClr val="tx1"/>
                </a:solidFill>
              </a:rPr>
              <a:t>(Create Data Access Layer).</a:t>
            </a:r>
          </a:p>
          <a:p>
            <a:pPr marL="342900" indent="-342900" algn="l">
              <a:buClr>
                <a:srgbClr val="0070C0"/>
              </a:buClr>
              <a:buSzPct val="80000"/>
              <a:buFont typeface="Wingdings" pitchFamily="2" charset="2"/>
              <a:buChar char="u"/>
            </a:pPr>
            <a:r>
              <a:rPr lang="en-US" altLang="zh-TW" sz="1800" b="1" dirty="0">
                <a:solidFill>
                  <a:schemeClr val="tx1"/>
                </a:solidFill>
              </a:rPr>
              <a:t>&gt; db.js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https://www.tutorialspoint.com/graphql/graphql_react_integration.htm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2020/10/9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7</a:t>
            </a:fld>
            <a:endParaRPr lang="zh-TW" altLang="en-US"/>
          </a:p>
        </p:txBody>
      </p:sp>
      <p:pic>
        <p:nvPicPr>
          <p:cNvPr id="7" name="Picture 6">
            <a:extLst>
              <a:ext uri="{FF2B5EF4-FFF2-40B4-BE49-F238E27FC236}">
                <a16:creationId xmlns:a16="http://schemas.microsoft.com/office/drawing/2014/main" id="{BDD6BC8B-CDDD-4BBB-8A91-725EF4CA5743}"/>
              </a:ext>
            </a:extLst>
          </p:cNvPr>
          <p:cNvPicPr>
            <a:picLocks noChangeAspect="1"/>
          </p:cNvPicPr>
          <p:nvPr/>
        </p:nvPicPr>
        <p:blipFill>
          <a:blip r:embed="rId3"/>
          <a:stretch>
            <a:fillRect/>
          </a:stretch>
        </p:blipFill>
        <p:spPr>
          <a:xfrm>
            <a:off x="1524000" y="2261424"/>
            <a:ext cx="5610225" cy="3076575"/>
          </a:xfrm>
          <a:prstGeom prst="rect">
            <a:avLst/>
          </a:prstGeom>
          <a:ln>
            <a:solidFill>
              <a:srgbClr val="C00000"/>
            </a:solidFill>
          </a:ln>
        </p:spPr>
      </p:pic>
    </p:spTree>
    <p:extLst>
      <p:ext uri="{BB962C8B-B14F-4D97-AF65-F5344CB8AC3E}">
        <p14:creationId xmlns:p14="http://schemas.microsoft.com/office/powerpoint/2010/main" val="3937108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14.2 Step 2</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2020/10/9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4" name="Picture 3">
            <a:extLst>
              <a:ext uri="{FF2B5EF4-FFF2-40B4-BE49-F238E27FC236}">
                <a16:creationId xmlns:a16="http://schemas.microsoft.com/office/drawing/2014/main" id="{1DAA86DC-1C5B-4F2C-B64A-CA9753905B48}"/>
              </a:ext>
            </a:extLst>
          </p:cNvPr>
          <p:cNvPicPr>
            <a:picLocks noChangeAspect="1"/>
          </p:cNvPicPr>
          <p:nvPr/>
        </p:nvPicPr>
        <p:blipFill>
          <a:blip r:embed="rId2"/>
          <a:stretch>
            <a:fillRect/>
          </a:stretch>
        </p:blipFill>
        <p:spPr>
          <a:xfrm>
            <a:off x="4211961" y="3766415"/>
            <a:ext cx="648072" cy="718771"/>
          </a:xfrm>
          <a:prstGeom prst="rect">
            <a:avLst/>
          </a:prstGeom>
        </p:spPr>
      </p:pic>
    </p:spTree>
    <p:extLst>
      <p:ext uri="{BB962C8B-B14F-4D97-AF65-F5344CB8AC3E}">
        <p14:creationId xmlns:p14="http://schemas.microsoft.com/office/powerpoint/2010/main" val="75588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14.2 Step 2</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172819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Step 2: Create Schema</a:t>
            </a:r>
          </a:p>
          <a:p>
            <a:pPr marL="342900" indent="-342900" algn="l">
              <a:buClr>
                <a:srgbClr val="0070C0"/>
              </a:buClr>
              <a:buSzPct val="80000"/>
              <a:buFont typeface="Wingdings" pitchFamily="2" charset="2"/>
              <a:buChar char="u"/>
            </a:pPr>
            <a:r>
              <a:rPr lang="en-US" altLang="zh-TW" sz="1800" b="1" dirty="0">
                <a:solidFill>
                  <a:schemeClr val="tx1"/>
                </a:solidFill>
              </a:rPr>
              <a:t>Add schema.graphql file in the folder 14-react-server-app.</a:t>
            </a:r>
          </a:p>
          <a:p>
            <a:pPr marL="342900" indent="-342900" algn="l">
              <a:buClr>
                <a:srgbClr val="0070C0"/>
              </a:buClr>
              <a:buSzPct val="80000"/>
              <a:buFont typeface="Wingdings" pitchFamily="2" charset="2"/>
              <a:buChar char="u"/>
            </a:pPr>
            <a:r>
              <a:rPr lang="en-US" altLang="zh-TW" sz="1800" b="1" dirty="0">
                <a:solidFill>
                  <a:schemeClr val="tx1"/>
                </a:solidFill>
              </a:rPr>
              <a:t>The file has two queries: greeting and sayHello. </a:t>
            </a:r>
          </a:p>
          <a:p>
            <a:pPr marL="342900" indent="-342900" algn="l">
              <a:buClr>
                <a:srgbClr val="0070C0"/>
              </a:buClr>
              <a:buSzPct val="80000"/>
              <a:buFont typeface="Wingdings" pitchFamily="2" charset="2"/>
              <a:buChar char="u"/>
            </a:pPr>
            <a:r>
              <a:rPr lang="en-US" altLang="zh-TW" sz="1800" b="1" dirty="0">
                <a:solidFill>
                  <a:schemeClr val="tx1"/>
                </a:solidFill>
              </a:rPr>
              <a:t>The sayHello query accepts an string parameter and return another string. </a:t>
            </a:r>
          </a:p>
          <a:p>
            <a:pPr marL="342900" indent="-342900" algn="l">
              <a:buClr>
                <a:srgbClr val="0070C0"/>
              </a:buClr>
              <a:buSzPct val="80000"/>
              <a:buFont typeface="Wingdings" pitchFamily="2" charset="2"/>
              <a:buChar char="u"/>
            </a:pPr>
            <a:r>
              <a:rPr lang="en-US" altLang="zh-TW" sz="1800" b="1" dirty="0">
                <a:solidFill>
                  <a:schemeClr val="tx1"/>
                </a:solidFill>
              </a:rPr>
              <a:t>The parameter to the sayHello() function is not NULL.</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https://www.tutorialspoint.com/graphql/graphql_react_integration.htm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2020/10/9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9</a:t>
            </a:fld>
            <a:endParaRPr lang="zh-TW" altLang="en-US"/>
          </a:p>
        </p:txBody>
      </p:sp>
      <p:pic>
        <p:nvPicPr>
          <p:cNvPr id="8" name="Picture 7">
            <a:extLst>
              <a:ext uri="{FF2B5EF4-FFF2-40B4-BE49-F238E27FC236}">
                <a16:creationId xmlns:a16="http://schemas.microsoft.com/office/drawing/2014/main" id="{BB7FE32D-2053-45FB-BEE4-11F03397BD25}"/>
              </a:ext>
            </a:extLst>
          </p:cNvPr>
          <p:cNvPicPr>
            <a:picLocks noChangeAspect="1"/>
          </p:cNvPicPr>
          <p:nvPr/>
        </p:nvPicPr>
        <p:blipFill>
          <a:blip r:embed="rId3"/>
          <a:stretch>
            <a:fillRect/>
          </a:stretch>
        </p:blipFill>
        <p:spPr>
          <a:xfrm>
            <a:off x="2195736" y="3501008"/>
            <a:ext cx="3143250" cy="1562100"/>
          </a:xfrm>
          <a:prstGeom prst="rect">
            <a:avLst/>
          </a:prstGeom>
          <a:ln>
            <a:solidFill>
              <a:srgbClr val="C00000"/>
            </a:solidFill>
          </a:ln>
        </p:spPr>
      </p:pic>
    </p:spTree>
    <p:extLst>
      <p:ext uri="{BB962C8B-B14F-4D97-AF65-F5344CB8AC3E}">
        <p14:creationId xmlns:p14="http://schemas.microsoft.com/office/powerpoint/2010/main" val="2560716454"/>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3429</TotalTime>
  <Words>646</Words>
  <Application>Microsoft Office PowerPoint</Application>
  <PresentationFormat>On-screen Show (4:3)</PresentationFormat>
  <Paragraphs>108</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Wingdings</vt:lpstr>
      <vt:lpstr>Office 佈景主題</vt:lpstr>
      <vt:lpstr>14 React Integration</vt:lpstr>
      <vt:lpstr>14 React Integration</vt:lpstr>
      <vt:lpstr>14.1 Step 1</vt:lpstr>
      <vt:lpstr>14.1 Step 1</vt:lpstr>
      <vt:lpstr>14.1 Step 1</vt:lpstr>
      <vt:lpstr>14.1 Step 1</vt:lpstr>
      <vt:lpstr>14.1 Step 1</vt:lpstr>
      <vt:lpstr>14.2 Step 2</vt:lpstr>
      <vt:lpstr>14.2 Step 2</vt:lpstr>
      <vt:lpstr>14.3 Step 3</vt:lpstr>
      <vt:lpstr>14.3 Step 3</vt:lpstr>
      <vt:lpstr>14.4 Step 4</vt:lpstr>
      <vt:lpstr>14.4 Step 4</vt:lpstr>
      <vt:lpstr>14.4 Step 4</vt:lpstr>
      <vt:lpstr>14.5 Verify GraphQL</vt:lpstr>
      <vt:lpstr>14.5 Verify GraphQL</vt:lpstr>
      <vt:lpstr>14.6 Summary</vt:lpstr>
      <vt:lpstr>14.6 Summary</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1102</cp:revision>
  <dcterms:created xsi:type="dcterms:W3CDTF">2018-09-28T16:40:41Z</dcterms:created>
  <dcterms:modified xsi:type="dcterms:W3CDTF">2020-10-09T16:31:09Z</dcterms:modified>
</cp:coreProperties>
</file>