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4" r:id="rId17"/>
    <p:sldId id="286" r:id="rId18"/>
    <p:sldId id="288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2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9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14:15:23.536" idx="2">
    <p:pos x="5556" y="799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Linear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Generic Line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366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sum of square residuals = ((a * x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+ b) – y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((a * x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b) – y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 + … + ((a * x</a:t>
            </a:r>
            <a:r>
              <a:rPr lang="en-US" sz="1800" baseline="-25000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+ b) – y</a:t>
            </a:r>
            <a:r>
              <a:rPr lang="en-US" sz="1800" baseline="-25000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method for finding the best values of “a” and “b” is called “Least Squares” or “Linear Regression”.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2996952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895061" y="32355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7251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1703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21297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2880796" y="2996952"/>
            <a:ext cx="3528393" cy="30963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8CF8B-8C2D-4DE7-917E-F0C509E70756}"/>
              </a:ext>
            </a:extLst>
          </p:cNvPr>
          <p:cNvSpPr txBox="1"/>
          <p:nvPr/>
        </p:nvSpPr>
        <p:spPr>
          <a:xfrm>
            <a:off x="2744615" y="5047670"/>
            <a:ext cx="9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AC99E8-7E17-46CF-BED1-576C068310A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221320" y="5611283"/>
            <a:ext cx="0" cy="1565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B1B1E4-A7DF-4974-B392-8E6E34F35AC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3670926" y="4957208"/>
            <a:ext cx="0" cy="4597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115A76-C5E7-423E-A090-4439DB1689AD}"/>
              </a:ext>
            </a:extLst>
          </p:cNvPr>
          <p:cNvSpPr txBox="1"/>
          <p:nvPr/>
        </p:nvSpPr>
        <p:spPr>
          <a:xfrm>
            <a:off x="3067507" y="4391593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DAEA5-5C5F-4E26-96EA-FFF244F8A922}"/>
              </a:ext>
            </a:extLst>
          </p:cNvPr>
          <p:cNvSpPr txBox="1"/>
          <p:nvPr/>
        </p:nvSpPr>
        <p:spPr>
          <a:xfrm>
            <a:off x="3832462" y="5885895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D404C3-E40D-4C43-954F-45C7F34B994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120481" y="5047670"/>
            <a:ext cx="0" cy="7201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ADCBF0-DFAD-47D1-979F-D0397C4F0986}"/>
              </a:ext>
            </a:extLst>
          </p:cNvPr>
          <p:cNvCxnSpPr>
            <a:cxnSpLocks/>
          </p:cNvCxnSpPr>
          <p:nvPr/>
        </p:nvCxnSpPr>
        <p:spPr>
          <a:xfrm flipV="1">
            <a:off x="4510719" y="4146708"/>
            <a:ext cx="0" cy="5540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DEAAB4-FD32-4CB7-A493-811D6364C334}"/>
              </a:ext>
            </a:extLst>
          </p:cNvPr>
          <p:cNvSpPr txBox="1"/>
          <p:nvPr/>
        </p:nvSpPr>
        <p:spPr>
          <a:xfrm>
            <a:off x="3872047" y="3586397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046A9C-12FD-447D-AE0D-30D0625E0049}"/>
              </a:ext>
            </a:extLst>
          </p:cNvPr>
          <p:cNvCxnSpPr>
            <a:cxnSpLocks/>
          </p:cNvCxnSpPr>
          <p:nvPr/>
        </p:nvCxnSpPr>
        <p:spPr>
          <a:xfrm flipV="1">
            <a:off x="4981958" y="3389540"/>
            <a:ext cx="0" cy="7973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3954550-00F3-43E5-A43F-35B067F6BCDE}"/>
              </a:ext>
            </a:extLst>
          </p:cNvPr>
          <p:cNvSpPr/>
          <p:nvPr/>
        </p:nvSpPr>
        <p:spPr>
          <a:xfrm>
            <a:off x="6409189" y="367120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BE8318-3673-4953-9A6D-BFEE32CFFBDA}"/>
              </a:ext>
            </a:extLst>
          </p:cNvPr>
          <p:cNvSpPr txBox="1"/>
          <p:nvPr/>
        </p:nvSpPr>
        <p:spPr>
          <a:xfrm>
            <a:off x="6191273" y="3882831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8</a:t>
            </a:r>
            <a:r>
              <a:rPr lang="en-US" dirty="0"/>
              <a:t>, y</a:t>
            </a:r>
            <a:r>
              <a:rPr lang="en-US" baseline="-25000" dirty="0"/>
              <a:t>8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7649E-9563-4231-A0F4-BFB96F7620FF}"/>
              </a:ext>
            </a:extLst>
          </p:cNvPr>
          <p:cNvSpPr txBox="1"/>
          <p:nvPr/>
        </p:nvSpPr>
        <p:spPr>
          <a:xfrm>
            <a:off x="2125691" y="3018766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694EB-2C5C-4531-A872-9248DE2E0407}"/>
              </a:ext>
            </a:extLst>
          </p:cNvPr>
          <p:cNvSpPr txBox="1"/>
          <p:nvPr/>
        </p:nvSpPr>
        <p:spPr>
          <a:xfrm>
            <a:off x="6806209" y="6126104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26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Plot Sum of Square Residuals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Plot Sum of Square Residuals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2877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plot the different “sum of square residuals” for different slopes from horizontal (slope = 0) vertical (slope = ∞).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sum of square residual goes down and then go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minimum point and some slope.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699792" y="6093295"/>
            <a:ext cx="3709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699792" y="2733897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310880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654831" y="4401019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184300" y="480576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923925" y="602567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535019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148064" y="602567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759152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781577" y="517515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44474" y="487776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997437" y="41174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628940" y="288903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555776" y="550475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555776" y="501317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555776" y="446208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555776" y="392380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555776" y="345397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555776" y="294992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F4DE83-4E95-49CB-9BBF-0D008D5F3358}"/>
              </a:ext>
            </a:extLst>
          </p:cNvPr>
          <p:cNvSpPr txBox="1"/>
          <p:nvPr/>
        </p:nvSpPr>
        <p:spPr>
          <a:xfrm>
            <a:off x="6572056" y="6021287"/>
            <a:ext cx="91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B8145-F0BF-45C0-B6E6-EED936B4B891}"/>
              </a:ext>
            </a:extLst>
          </p:cNvPr>
          <p:cNvSpPr txBox="1"/>
          <p:nvPr/>
        </p:nvSpPr>
        <p:spPr>
          <a:xfrm>
            <a:off x="1286703" y="3840288"/>
            <a:ext cx="119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Square Residuals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C064C6-0B9A-4093-B26F-2A7B55936BAF}"/>
              </a:ext>
            </a:extLst>
          </p:cNvPr>
          <p:cNvCxnSpPr>
            <a:cxnSpLocks/>
          </p:cNvCxnSpPr>
          <p:nvPr/>
        </p:nvCxnSpPr>
        <p:spPr>
          <a:xfrm>
            <a:off x="2541353" y="6357969"/>
            <a:ext cx="31687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3E5A80-BDF4-4B77-82C3-AFDF7091FC56}"/>
              </a:ext>
            </a:extLst>
          </p:cNvPr>
          <p:cNvCxnSpPr>
            <a:cxnSpLocks/>
          </p:cNvCxnSpPr>
          <p:nvPr/>
        </p:nvCxnSpPr>
        <p:spPr>
          <a:xfrm flipV="1">
            <a:off x="3214050" y="6286591"/>
            <a:ext cx="258330" cy="1667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BAB904-F422-43CE-9DB1-092889AC8788}"/>
              </a:ext>
            </a:extLst>
          </p:cNvPr>
          <p:cNvCxnSpPr>
            <a:cxnSpLocks/>
          </p:cNvCxnSpPr>
          <p:nvPr/>
        </p:nvCxnSpPr>
        <p:spPr>
          <a:xfrm flipV="1">
            <a:off x="5784212" y="6323443"/>
            <a:ext cx="0" cy="3381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26FCB-93FB-4910-94A0-3BC6B0392061}"/>
              </a:ext>
            </a:extLst>
          </p:cNvPr>
          <p:cNvCxnSpPr>
            <a:cxnSpLocks/>
          </p:cNvCxnSpPr>
          <p:nvPr/>
        </p:nvCxnSpPr>
        <p:spPr>
          <a:xfrm flipV="1">
            <a:off x="3829576" y="6342711"/>
            <a:ext cx="287586" cy="2061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2CB929-5691-4EC3-97AD-19D755BF95E8}"/>
              </a:ext>
            </a:extLst>
          </p:cNvPr>
          <p:cNvCxnSpPr>
            <a:cxnSpLocks/>
          </p:cNvCxnSpPr>
          <p:nvPr/>
        </p:nvCxnSpPr>
        <p:spPr>
          <a:xfrm flipV="1">
            <a:off x="4444474" y="6342711"/>
            <a:ext cx="258831" cy="2646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6F425C-FA61-44DF-B03B-1A4707E1DC29}"/>
              </a:ext>
            </a:extLst>
          </p:cNvPr>
          <p:cNvCxnSpPr>
            <a:cxnSpLocks/>
          </p:cNvCxnSpPr>
          <p:nvPr/>
        </p:nvCxnSpPr>
        <p:spPr>
          <a:xfrm flipV="1">
            <a:off x="5098879" y="6323443"/>
            <a:ext cx="145945" cy="283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7B3DB-8F66-4A7E-A4CA-B66A600EF215}"/>
              </a:ext>
            </a:extLst>
          </p:cNvPr>
          <p:cNvCxnSpPr>
            <a:cxnSpLocks/>
          </p:cNvCxnSpPr>
          <p:nvPr/>
        </p:nvCxnSpPr>
        <p:spPr>
          <a:xfrm flipV="1">
            <a:off x="3862666" y="5319160"/>
            <a:ext cx="0" cy="7921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D751E5-3EB7-4D02-9F2D-BDB333BFE76E}"/>
              </a:ext>
            </a:extLst>
          </p:cNvPr>
          <p:cNvCxnSpPr>
            <a:cxnSpLocks/>
          </p:cNvCxnSpPr>
          <p:nvPr/>
        </p:nvCxnSpPr>
        <p:spPr>
          <a:xfrm flipH="1" flipV="1">
            <a:off x="2726836" y="5236912"/>
            <a:ext cx="2267950" cy="368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A9239C1-8A61-4D02-8E54-03750AFB75BD}"/>
              </a:ext>
            </a:extLst>
          </p:cNvPr>
          <p:cNvSpPr txBox="1"/>
          <p:nvPr/>
        </p:nvSpPr>
        <p:spPr>
          <a:xfrm>
            <a:off x="5094360" y="4912645"/>
            <a:ext cx="23415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Minimum Value of sum of Square Residuals</a:t>
            </a:r>
          </a:p>
        </p:txBody>
      </p:sp>
    </p:spTree>
    <p:extLst>
      <p:ext uri="{BB962C8B-B14F-4D97-AF65-F5344CB8AC3E}">
        <p14:creationId xmlns:p14="http://schemas.microsoft.com/office/powerpoint/2010/main" val="4240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How to Find the Optimal Rotation?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How to Find the Optimal Rotation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2877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take the derivative of the quadratic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derivative tell us the slope of each 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link each slope into a curve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699792" y="6093295"/>
            <a:ext cx="3709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699792" y="2733897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310880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654831" y="4401019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184300" y="480576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923925" y="602567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535019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148064" y="602567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759152" y="6021287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781577" y="517515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44474" y="487776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997437" y="41174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628940" y="288903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555776" y="550475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555776" y="501317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555776" y="446208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555776" y="392380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555776" y="345397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555776" y="294992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F4DE83-4E95-49CB-9BBF-0D008D5F3358}"/>
              </a:ext>
            </a:extLst>
          </p:cNvPr>
          <p:cNvSpPr txBox="1"/>
          <p:nvPr/>
        </p:nvSpPr>
        <p:spPr>
          <a:xfrm>
            <a:off x="6572056" y="6021287"/>
            <a:ext cx="91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B8145-F0BF-45C0-B6E6-EED936B4B891}"/>
              </a:ext>
            </a:extLst>
          </p:cNvPr>
          <p:cNvSpPr txBox="1"/>
          <p:nvPr/>
        </p:nvSpPr>
        <p:spPr>
          <a:xfrm>
            <a:off x="1286703" y="3840288"/>
            <a:ext cx="119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Square Residuals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C064C6-0B9A-4093-B26F-2A7B55936BAF}"/>
              </a:ext>
            </a:extLst>
          </p:cNvPr>
          <p:cNvCxnSpPr>
            <a:cxnSpLocks/>
          </p:cNvCxnSpPr>
          <p:nvPr/>
        </p:nvCxnSpPr>
        <p:spPr>
          <a:xfrm>
            <a:off x="2541353" y="6357969"/>
            <a:ext cx="31687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3E5A80-BDF4-4B77-82C3-AFDF7091FC56}"/>
              </a:ext>
            </a:extLst>
          </p:cNvPr>
          <p:cNvCxnSpPr>
            <a:cxnSpLocks/>
          </p:cNvCxnSpPr>
          <p:nvPr/>
        </p:nvCxnSpPr>
        <p:spPr>
          <a:xfrm flipV="1">
            <a:off x="3214050" y="6286591"/>
            <a:ext cx="258330" cy="1667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BAB904-F422-43CE-9DB1-092889AC8788}"/>
              </a:ext>
            </a:extLst>
          </p:cNvPr>
          <p:cNvCxnSpPr>
            <a:cxnSpLocks/>
          </p:cNvCxnSpPr>
          <p:nvPr/>
        </p:nvCxnSpPr>
        <p:spPr>
          <a:xfrm flipV="1">
            <a:off x="5784212" y="6323443"/>
            <a:ext cx="0" cy="3381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26FCB-93FB-4910-94A0-3BC6B0392061}"/>
              </a:ext>
            </a:extLst>
          </p:cNvPr>
          <p:cNvCxnSpPr>
            <a:cxnSpLocks/>
          </p:cNvCxnSpPr>
          <p:nvPr/>
        </p:nvCxnSpPr>
        <p:spPr>
          <a:xfrm flipV="1">
            <a:off x="3829576" y="6342711"/>
            <a:ext cx="287586" cy="2061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2CB929-5691-4EC3-97AD-19D755BF95E8}"/>
              </a:ext>
            </a:extLst>
          </p:cNvPr>
          <p:cNvCxnSpPr>
            <a:cxnSpLocks/>
          </p:cNvCxnSpPr>
          <p:nvPr/>
        </p:nvCxnSpPr>
        <p:spPr>
          <a:xfrm flipV="1">
            <a:off x="4444474" y="6342711"/>
            <a:ext cx="258831" cy="2646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6F425C-FA61-44DF-B03B-1A4707E1DC29}"/>
              </a:ext>
            </a:extLst>
          </p:cNvPr>
          <p:cNvCxnSpPr>
            <a:cxnSpLocks/>
          </p:cNvCxnSpPr>
          <p:nvPr/>
        </p:nvCxnSpPr>
        <p:spPr>
          <a:xfrm flipV="1">
            <a:off x="5098879" y="6323443"/>
            <a:ext cx="145945" cy="283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BF84EE-D3CC-4411-A4CC-C438E64B324B}"/>
              </a:ext>
            </a:extLst>
          </p:cNvPr>
          <p:cNvCxnSpPr>
            <a:cxnSpLocks/>
          </p:cNvCxnSpPr>
          <p:nvPr/>
        </p:nvCxnSpPr>
        <p:spPr>
          <a:xfrm>
            <a:off x="2622815" y="4276392"/>
            <a:ext cx="208042" cy="36716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08645B-2002-46BF-A6D8-29C90830B3B7}"/>
              </a:ext>
            </a:extLst>
          </p:cNvPr>
          <p:cNvCxnSpPr>
            <a:cxnSpLocks/>
          </p:cNvCxnSpPr>
          <p:nvPr/>
        </p:nvCxnSpPr>
        <p:spPr>
          <a:xfrm>
            <a:off x="3113582" y="4777835"/>
            <a:ext cx="328185" cy="23574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1C7FF-DBAD-4881-9628-412F81CC9B88}"/>
              </a:ext>
            </a:extLst>
          </p:cNvPr>
          <p:cNvCxnSpPr>
            <a:cxnSpLocks/>
          </p:cNvCxnSpPr>
          <p:nvPr/>
        </p:nvCxnSpPr>
        <p:spPr>
          <a:xfrm>
            <a:off x="3640998" y="5271691"/>
            <a:ext cx="4942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C5C4D-7C03-4A6F-8756-6C94773CB263}"/>
              </a:ext>
            </a:extLst>
          </p:cNvPr>
          <p:cNvCxnSpPr>
            <a:cxnSpLocks/>
          </p:cNvCxnSpPr>
          <p:nvPr/>
        </p:nvCxnSpPr>
        <p:spPr>
          <a:xfrm flipV="1">
            <a:off x="4287452" y="4777835"/>
            <a:ext cx="500572" cy="38026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3E1F7-CF63-438C-8B71-205A7B13C191}"/>
              </a:ext>
            </a:extLst>
          </p:cNvPr>
          <p:cNvCxnSpPr>
            <a:cxnSpLocks/>
          </p:cNvCxnSpPr>
          <p:nvPr/>
        </p:nvCxnSpPr>
        <p:spPr>
          <a:xfrm flipV="1">
            <a:off x="4961842" y="3998782"/>
            <a:ext cx="274073" cy="4054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6FC29D-D71E-4A10-9114-4ACCA999F709}"/>
              </a:ext>
            </a:extLst>
          </p:cNvPr>
          <p:cNvCxnSpPr>
            <a:cxnSpLocks/>
          </p:cNvCxnSpPr>
          <p:nvPr/>
        </p:nvCxnSpPr>
        <p:spPr>
          <a:xfrm flipV="1">
            <a:off x="5575171" y="2796188"/>
            <a:ext cx="209041" cy="4180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CECB655-035B-4D01-AC4F-3E6585AEAC4D}"/>
              </a:ext>
            </a:extLst>
          </p:cNvPr>
          <p:cNvSpPr/>
          <p:nvPr/>
        </p:nvSpPr>
        <p:spPr>
          <a:xfrm>
            <a:off x="2594344" y="2721935"/>
            <a:ext cx="3253563" cy="2563698"/>
          </a:xfrm>
          <a:custGeom>
            <a:avLst/>
            <a:gdLst>
              <a:gd name="connsiteX0" fmla="*/ 0 w 3253563"/>
              <a:gd name="connsiteY0" fmla="*/ 1456660 h 2563698"/>
              <a:gd name="connsiteX1" fmla="*/ 223284 w 3253563"/>
              <a:gd name="connsiteY1" fmla="*/ 1860698 h 2563698"/>
              <a:gd name="connsiteX2" fmla="*/ 584791 w 3253563"/>
              <a:gd name="connsiteY2" fmla="*/ 2158409 h 2563698"/>
              <a:gd name="connsiteX3" fmla="*/ 1318437 w 3253563"/>
              <a:gd name="connsiteY3" fmla="*/ 2562446 h 2563698"/>
              <a:gd name="connsiteX4" fmla="*/ 1945758 w 3253563"/>
              <a:gd name="connsiteY4" fmla="*/ 2254102 h 2563698"/>
              <a:gd name="connsiteX5" fmla="*/ 2530549 w 3253563"/>
              <a:gd name="connsiteY5" fmla="*/ 1446028 h 2563698"/>
              <a:gd name="connsiteX6" fmla="*/ 3253563 w 3253563"/>
              <a:gd name="connsiteY6" fmla="*/ 0 h 25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563" h="2563698">
                <a:moveTo>
                  <a:pt x="0" y="1456660"/>
                </a:moveTo>
                <a:cubicBezTo>
                  <a:pt x="62909" y="1600200"/>
                  <a:pt x="125819" y="1743740"/>
                  <a:pt x="223284" y="1860698"/>
                </a:cubicBezTo>
                <a:cubicBezTo>
                  <a:pt x="320749" y="1977656"/>
                  <a:pt x="402266" y="2041451"/>
                  <a:pt x="584791" y="2158409"/>
                </a:cubicBezTo>
                <a:cubicBezTo>
                  <a:pt x="767316" y="2275367"/>
                  <a:pt x="1091609" y="2546497"/>
                  <a:pt x="1318437" y="2562446"/>
                </a:cubicBezTo>
                <a:cubicBezTo>
                  <a:pt x="1545265" y="2578395"/>
                  <a:pt x="1743739" y="2440172"/>
                  <a:pt x="1945758" y="2254102"/>
                </a:cubicBezTo>
                <a:cubicBezTo>
                  <a:pt x="2147777" y="2068032"/>
                  <a:pt x="2312582" y="1821712"/>
                  <a:pt x="2530549" y="1446028"/>
                </a:cubicBezTo>
                <a:cubicBezTo>
                  <a:pt x="2748516" y="1070344"/>
                  <a:pt x="3001039" y="535172"/>
                  <a:pt x="325356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Plot Different Slope and Intercept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1.6 Plot Different Slope and Intercept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44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plot different slopes and different intercept in 3-D graph.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843808" y="5638103"/>
            <a:ext cx="3709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843808" y="2278705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454896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798847" y="3945827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28316" y="4350569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4067941" y="5570479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679035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292080" y="5570479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903168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925593" y="471996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588490" y="442257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5141453" y="366226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772956" y="243384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699792" y="50495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699792" y="455798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699792" y="400689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699792" y="34686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699792" y="299878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699792" y="249472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F4DE83-4E95-49CB-9BBF-0D008D5F3358}"/>
              </a:ext>
            </a:extLst>
          </p:cNvPr>
          <p:cNvSpPr txBox="1"/>
          <p:nvPr/>
        </p:nvSpPr>
        <p:spPr>
          <a:xfrm>
            <a:off x="6658648" y="5422684"/>
            <a:ext cx="91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B8145-F0BF-45C0-B6E6-EED936B4B891}"/>
              </a:ext>
            </a:extLst>
          </p:cNvPr>
          <p:cNvSpPr txBox="1"/>
          <p:nvPr/>
        </p:nvSpPr>
        <p:spPr>
          <a:xfrm>
            <a:off x="1430719" y="3385096"/>
            <a:ext cx="119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Square Residuals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C064C6-0B9A-4093-B26F-2A7B55936BAF}"/>
              </a:ext>
            </a:extLst>
          </p:cNvPr>
          <p:cNvCxnSpPr>
            <a:cxnSpLocks/>
          </p:cNvCxnSpPr>
          <p:nvPr/>
        </p:nvCxnSpPr>
        <p:spPr>
          <a:xfrm>
            <a:off x="2685369" y="5902777"/>
            <a:ext cx="31687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3E5A80-BDF4-4B77-82C3-AFDF7091FC56}"/>
              </a:ext>
            </a:extLst>
          </p:cNvPr>
          <p:cNvCxnSpPr>
            <a:cxnSpLocks/>
          </p:cNvCxnSpPr>
          <p:nvPr/>
        </p:nvCxnSpPr>
        <p:spPr>
          <a:xfrm flipV="1">
            <a:off x="3358066" y="5831399"/>
            <a:ext cx="258330" cy="1667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BAB904-F422-43CE-9DB1-092889AC8788}"/>
              </a:ext>
            </a:extLst>
          </p:cNvPr>
          <p:cNvCxnSpPr>
            <a:cxnSpLocks/>
          </p:cNvCxnSpPr>
          <p:nvPr/>
        </p:nvCxnSpPr>
        <p:spPr>
          <a:xfrm flipV="1">
            <a:off x="5928228" y="5868251"/>
            <a:ext cx="0" cy="3381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26FCB-93FB-4910-94A0-3BC6B0392061}"/>
              </a:ext>
            </a:extLst>
          </p:cNvPr>
          <p:cNvCxnSpPr>
            <a:cxnSpLocks/>
          </p:cNvCxnSpPr>
          <p:nvPr/>
        </p:nvCxnSpPr>
        <p:spPr>
          <a:xfrm flipV="1">
            <a:off x="3973592" y="5887519"/>
            <a:ext cx="287586" cy="2061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2CB929-5691-4EC3-97AD-19D755BF95E8}"/>
              </a:ext>
            </a:extLst>
          </p:cNvPr>
          <p:cNvCxnSpPr>
            <a:cxnSpLocks/>
          </p:cNvCxnSpPr>
          <p:nvPr/>
        </p:nvCxnSpPr>
        <p:spPr>
          <a:xfrm flipV="1">
            <a:off x="4588490" y="5887519"/>
            <a:ext cx="258831" cy="2646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6F425C-FA61-44DF-B03B-1A4707E1DC29}"/>
              </a:ext>
            </a:extLst>
          </p:cNvPr>
          <p:cNvCxnSpPr>
            <a:cxnSpLocks/>
          </p:cNvCxnSpPr>
          <p:nvPr/>
        </p:nvCxnSpPr>
        <p:spPr>
          <a:xfrm flipV="1">
            <a:off x="5242895" y="5868251"/>
            <a:ext cx="145945" cy="283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BF84EE-D3CC-4411-A4CC-C438E64B324B}"/>
              </a:ext>
            </a:extLst>
          </p:cNvPr>
          <p:cNvCxnSpPr>
            <a:cxnSpLocks/>
          </p:cNvCxnSpPr>
          <p:nvPr/>
        </p:nvCxnSpPr>
        <p:spPr>
          <a:xfrm>
            <a:off x="2766831" y="3821200"/>
            <a:ext cx="208042" cy="36716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08645B-2002-46BF-A6D8-29C90830B3B7}"/>
              </a:ext>
            </a:extLst>
          </p:cNvPr>
          <p:cNvCxnSpPr>
            <a:cxnSpLocks/>
          </p:cNvCxnSpPr>
          <p:nvPr/>
        </p:nvCxnSpPr>
        <p:spPr>
          <a:xfrm>
            <a:off x="3257598" y="4322643"/>
            <a:ext cx="328185" cy="23574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1C7FF-DBAD-4881-9628-412F81CC9B88}"/>
              </a:ext>
            </a:extLst>
          </p:cNvPr>
          <p:cNvCxnSpPr>
            <a:cxnSpLocks/>
          </p:cNvCxnSpPr>
          <p:nvPr/>
        </p:nvCxnSpPr>
        <p:spPr>
          <a:xfrm>
            <a:off x="3785014" y="4816499"/>
            <a:ext cx="4942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C5C4D-7C03-4A6F-8756-6C94773CB263}"/>
              </a:ext>
            </a:extLst>
          </p:cNvPr>
          <p:cNvCxnSpPr>
            <a:cxnSpLocks/>
          </p:cNvCxnSpPr>
          <p:nvPr/>
        </p:nvCxnSpPr>
        <p:spPr>
          <a:xfrm flipV="1">
            <a:off x="4431468" y="4322643"/>
            <a:ext cx="500572" cy="38026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3E1F7-CF63-438C-8B71-205A7B13C191}"/>
              </a:ext>
            </a:extLst>
          </p:cNvPr>
          <p:cNvCxnSpPr>
            <a:cxnSpLocks/>
          </p:cNvCxnSpPr>
          <p:nvPr/>
        </p:nvCxnSpPr>
        <p:spPr>
          <a:xfrm flipV="1">
            <a:off x="5105858" y="3543590"/>
            <a:ext cx="274073" cy="4054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6FC29D-D71E-4A10-9114-4ACCA999F709}"/>
              </a:ext>
            </a:extLst>
          </p:cNvPr>
          <p:cNvCxnSpPr>
            <a:cxnSpLocks/>
          </p:cNvCxnSpPr>
          <p:nvPr/>
        </p:nvCxnSpPr>
        <p:spPr>
          <a:xfrm flipV="1">
            <a:off x="5719187" y="2340996"/>
            <a:ext cx="209041" cy="4180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CECB655-035B-4D01-AC4F-3E6585AEAC4D}"/>
              </a:ext>
            </a:extLst>
          </p:cNvPr>
          <p:cNvSpPr/>
          <p:nvPr/>
        </p:nvSpPr>
        <p:spPr>
          <a:xfrm>
            <a:off x="2738360" y="2266743"/>
            <a:ext cx="3253563" cy="2563698"/>
          </a:xfrm>
          <a:custGeom>
            <a:avLst/>
            <a:gdLst>
              <a:gd name="connsiteX0" fmla="*/ 0 w 3253563"/>
              <a:gd name="connsiteY0" fmla="*/ 1456660 h 2563698"/>
              <a:gd name="connsiteX1" fmla="*/ 223284 w 3253563"/>
              <a:gd name="connsiteY1" fmla="*/ 1860698 h 2563698"/>
              <a:gd name="connsiteX2" fmla="*/ 584791 w 3253563"/>
              <a:gd name="connsiteY2" fmla="*/ 2158409 h 2563698"/>
              <a:gd name="connsiteX3" fmla="*/ 1318437 w 3253563"/>
              <a:gd name="connsiteY3" fmla="*/ 2562446 h 2563698"/>
              <a:gd name="connsiteX4" fmla="*/ 1945758 w 3253563"/>
              <a:gd name="connsiteY4" fmla="*/ 2254102 h 2563698"/>
              <a:gd name="connsiteX5" fmla="*/ 2530549 w 3253563"/>
              <a:gd name="connsiteY5" fmla="*/ 1446028 h 2563698"/>
              <a:gd name="connsiteX6" fmla="*/ 3253563 w 3253563"/>
              <a:gd name="connsiteY6" fmla="*/ 0 h 25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563" h="2563698">
                <a:moveTo>
                  <a:pt x="0" y="1456660"/>
                </a:moveTo>
                <a:cubicBezTo>
                  <a:pt x="62909" y="1600200"/>
                  <a:pt x="125819" y="1743740"/>
                  <a:pt x="223284" y="1860698"/>
                </a:cubicBezTo>
                <a:cubicBezTo>
                  <a:pt x="320749" y="1977656"/>
                  <a:pt x="402266" y="2041451"/>
                  <a:pt x="584791" y="2158409"/>
                </a:cubicBezTo>
                <a:cubicBezTo>
                  <a:pt x="767316" y="2275367"/>
                  <a:pt x="1091609" y="2546497"/>
                  <a:pt x="1318437" y="2562446"/>
                </a:cubicBezTo>
                <a:cubicBezTo>
                  <a:pt x="1545265" y="2578395"/>
                  <a:pt x="1743739" y="2440172"/>
                  <a:pt x="1945758" y="2254102"/>
                </a:cubicBezTo>
                <a:cubicBezTo>
                  <a:pt x="2147777" y="2068032"/>
                  <a:pt x="2312582" y="1821712"/>
                  <a:pt x="2530549" y="1446028"/>
                </a:cubicBezTo>
                <a:cubicBezTo>
                  <a:pt x="2748516" y="1070344"/>
                  <a:pt x="3001039" y="535172"/>
                  <a:pt x="325356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0754EA-4D95-4184-8AA7-4BF34CA75385}"/>
              </a:ext>
            </a:extLst>
          </p:cNvPr>
          <p:cNvCxnSpPr>
            <a:cxnSpLocks/>
          </p:cNvCxnSpPr>
          <p:nvPr/>
        </p:nvCxnSpPr>
        <p:spPr>
          <a:xfrm flipH="1">
            <a:off x="2118114" y="5607350"/>
            <a:ext cx="738936" cy="945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CE5552-8017-4333-A78B-B5F40C51DF0C}"/>
              </a:ext>
            </a:extLst>
          </p:cNvPr>
          <p:cNvSpPr txBox="1"/>
          <p:nvPr/>
        </p:nvSpPr>
        <p:spPr>
          <a:xfrm>
            <a:off x="1146020" y="5887519"/>
            <a:ext cx="114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7A1D7-94A1-4C1D-9895-8E10E2836B19}"/>
              </a:ext>
            </a:extLst>
          </p:cNvPr>
          <p:cNvCxnSpPr>
            <a:cxnSpLocks/>
          </p:cNvCxnSpPr>
          <p:nvPr/>
        </p:nvCxnSpPr>
        <p:spPr>
          <a:xfrm>
            <a:off x="2627785" y="5831399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50876F-B0D5-4788-AB0A-DFB290019DC4}"/>
              </a:ext>
            </a:extLst>
          </p:cNvPr>
          <p:cNvCxnSpPr>
            <a:cxnSpLocks/>
          </p:cNvCxnSpPr>
          <p:nvPr/>
        </p:nvCxnSpPr>
        <p:spPr>
          <a:xfrm>
            <a:off x="2414290" y="6037322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2118EA-4C65-490B-BD0B-B23CEC9AB47A}"/>
              </a:ext>
            </a:extLst>
          </p:cNvPr>
          <p:cNvCxnSpPr>
            <a:cxnSpLocks/>
          </p:cNvCxnSpPr>
          <p:nvPr/>
        </p:nvCxnSpPr>
        <p:spPr>
          <a:xfrm>
            <a:off x="2267706" y="6268292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042AB9-9E78-4C7A-8755-3E178FE680D5}"/>
              </a:ext>
            </a:extLst>
          </p:cNvPr>
          <p:cNvSpPr/>
          <p:nvPr/>
        </p:nvSpPr>
        <p:spPr>
          <a:xfrm>
            <a:off x="4079968" y="2308185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D14B370-1A2C-4295-86BD-0679CD7C062C}"/>
              </a:ext>
            </a:extLst>
          </p:cNvPr>
          <p:cNvSpPr/>
          <p:nvPr/>
        </p:nvSpPr>
        <p:spPr>
          <a:xfrm>
            <a:off x="4660495" y="2175482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F50DB0-4DEE-46AF-B097-FAFE478B3959}"/>
              </a:ext>
            </a:extLst>
          </p:cNvPr>
          <p:cNvSpPr/>
          <p:nvPr/>
        </p:nvSpPr>
        <p:spPr>
          <a:xfrm>
            <a:off x="2494649" y="2780035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2609D-9E90-45D5-85A4-B95A94DADEB3}"/>
              </a:ext>
            </a:extLst>
          </p:cNvPr>
          <p:cNvSpPr txBox="1"/>
          <p:nvPr/>
        </p:nvSpPr>
        <p:spPr>
          <a:xfrm>
            <a:off x="5836671" y="3200430"/>
            <a:ext cx="135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Intercept</a:t>
            </a:r>
          </a:p>
        </p:txBody>
      </p:sp>
    </p:spTree>
    <p:extLst>
      <p:ext uri="{BB962C8B-B14F-4D97-AF65-F5344CB8AC3E}">
        <p14:creationId xmlns:p14="http://schemas.microsoft.com/office/powerpoint/2010/main" val="365364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1.7 Linear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894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too complicated by hand calculation.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use computer to find the best value of parameters a, b,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843808" y="5638103"/>
            <a:ext cx="3709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843808" y="2278705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454896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798847" y="3945827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28316" y="4350569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4067941" y="5570479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679035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292080" y="5570479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903168" y="556609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925593" y="471996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588490" y="442257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5141453" y="366226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772956" y="243384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699792" y="50495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699792" y="455798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699792" y="400689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699792" y="34686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699792" y="299878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699792" y="249472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F4DE83-4E95-49CB-9BBF-0D008D5F3358}"/>
              </a:ext>
            </a:extLst>
          </p:cNvPr>
          <p:cNvSpPr txBox="1"/>
          <p:nvPr/>
        </p:nvSpPr>
        <p:spPr>
          <a:xfrm>
            <a:off x="6658648" y="5422684"/>
            <a:ext cx="91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B8145-F0BF-45C0-B6E6-EED936B4B891}"/>
              </a:ext>
            </a:extLst>
          </p:cNvPr>
          <p:cNvSpPr txBox="1"/>
          <p:nvPr/>
        </p:nvSpPr>
        <p:spPr>
          <a:xfrm>
            <a:off x="1430719" y="3385096"/>
            <a:ext cx="119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Square Residuals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C064C6-0B9A-4093-B26F-2A7B55936BAF}"/>
              </a:ext>
            </a:extLst>
          </p:cNvPr>
          <p:cNvCxnSpPr>
            <a:cxnSpLocks/>
          </p:cNvCxnSpPr>
          <p:nvPr/>
        </p:nvCxnSpPr>
        <p:spPr>
          <a:xfrm>
            <a:off x="2685369" y="5902777"/>
            <a:ext cx="31687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3E5A80-BDF4-4B77-82C3-AFDF7091FC56}"/>
              </a:ext>
            </a:extLst>
          </p:cNvPr>
          <p:cNvCxnSpPr>
            <a:cxnSpLocks/>
          </p:cNvCxnSpPr>
          <p:nvPr/>
        </p:nvCxnSpPr>
        <p:spPr>
          <a:xfrm flipV="1">
            <a:off x="3358066" y="5831399"/>
            <a:ext cx="258330" cy="1667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BAB904-F422-43CE-9DB1-092889AC8788}"/>
              </a:ext>
            </a:extLst>
          </p:cNvPr>
          <p:cNvCxnSpPr>
            <a:cxnSpLocks/>
          </p:cNvCxnSpPr>
          <p:nvPr/>
        </p:nvCxnSpPr>
        <p:spPr>
          <a:xfrm flipV="1">
            <a:off x="5928228" y="5868251"/>
            <a:ext cx="0" cy="3381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26FCB-93FB-4910-94A0-3BC6B0392061}"/>
              </a:ext>
            </a:extLst>
          </p:cNvPr>
          <p:cNvCxnSpPr>
            <a:cxnSpLocks/>
          </p:cNvCxnSpPr>
          <p:nvPr/>
        </p:nvCxnSpPr>
        <p:spPr>
          <a:xfrm flipV="1">
            <a:off x="3973592" y="5887519"/>
            <a:ext cx="287586" cy="2061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2CB929-5691-4EC3-97AD-19D755BF95E8}"/>
              </a:ext>
            </a:extLst>
          </p:cNvPr>
          <p:cNvCxnSpPr>
            <a:cxnSpLocks/>
          </p:cNvCxnSpPr>
          <p:nvPr/>
        </p:nvCxnSpPr>
        <p:spPr>
          <a:xfrm flipV="1">
            <a:off x="4588490" y="5887519"/>
            <a:ext cx="258831" cy="2646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6F425C-FA61-44DF-B03B-1A4707E1DC29}"/>
              </a:ext>
            </a:extLst>
          </p:cNvPr>
          <p:cNvCxnSpPr>
            <a:cxnSpLocks/>
          </p:cNvCxnSpPr>
          <p:nvPr/>
        </p:nvCxnSpPr>
        <p:spPr>
          <a:xfrm flipV="1">
            <a:off x="5242895" y="5868251"/>
            <a:ext cx="145945" cy="283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BF84EE-D3CC-4411-A4CC-C438E64B324B}"/>
              </a:ext>
            </a:extLst>
          </p:cNvPr>
          <p:cNvCxnSpPr>
            <a:cxnSpLocks/>
          </p:cNvCxnSpPr>
          <p:nvPr/>
        </p:nvCxnSpPr>
        <p:spPr>
          <a:xfrm>
            <a:off x="2766831" y="3821200"/>
            <a:ext cx="208042" cy="36716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08645B-2002-46BF-A6D8-29C90830B3B7}"/>
              </a:ext>
            </a:extLst>
          </p:cNvPr>
          <p:cNvCxnSpPr>
            <a:cxnSpLocks/>
          </p:cNvCxnSpPr>
          <p:nvPr/>
        </p:nvCxnSpPr>
        <p:spPr>
          <a:xfrm>
            <a:off x="3257598" y="4322643"/>
            <a:ext cx="328185" cy="23574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1C7FF-DBAD-4881-9628-412F81CC9B88}"/>
              </a:ext>
            </a:extLst>
          </p:cNvPr>
          <p:cNvCxnSpPr>
            <a:cxnSpLocks/>
          </p:cNvCxnSpPr>
          <p:nvPr/>
        </p:nvCxnSpPr>
        <p:spPr>
          <a:xfrm>
            <a:off x="3785014" y="4816499"/>
            <a:ext cx="4942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C5C4D-7C03-4A6F-8756-6C94773CB263}"/>
              </a:ext>
            </a:extLst>
          </p:cNvPr>
          <p:cNvCxnSpPr>
            <a:cxnSpLocks/>
          </p:cNvCxnSpPr>
          <p:nvPr/>
        </p:nvCxnSpPr>
        <p:spPr>
          <a:xfrm flipV="1">
            <a:off x="4431468" y="4322643"/>
            <a:ext cx="500572" cy="38026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3E1F7-CF63-438C-8B71-205A7B13C191}"/>
              </a:ext>
            </a:extLst>
          </p:cNvPr>
          <p:cNvCxnSpPr>
            <a:cxnSpLocks/>
          </p:cNvCxnSpPr>
          <p:nvPr/>
        </p:nvCxnSpPr>
        <p:spPr>
          <a:xfrm flipV="1">
            <a:off x="5105858" y="3543590"/>
            <a:ext cx="274073" cy="4054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6FC29D-D71E-4A10-9114-4ACCA999F709}"/>
              </a:ext>
            </a:extLst>
          </p:cNvPr>
          <p:cNvCxnSpPr>
            <a:cxnSpLocks/>
          </p:cNvCxnSpPr>
          <p:nvPr/>
        </p:nvCxnSpPr>
        <p:spPr>
          <a:xfrm flipV="1">
            <a:off x="5719187" y="2340996"/>
            <a:ext cx="209041" cy="4180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CECB655-035B-4D01-AC4F-3E6585AEAC4D}"/>
              </a:ext>
            </a:extLst>
          </p:cNvPr>
          <p:cNvSpPr/>
          <p:nvPr/>
        </p:nvSpPr>
        <p:spPr>
          <a:xfrm>
            <a:off x="2738360" y="2266743"/>
            <a:ext cx="3253563" cy="2563698"/>
          </a:xfrm>
          <a:custGeom>
            <a:avLst/>
            <a:gdLst>
              <a:gd name="connsiteX0" fmla="*/ 0 w 3253563"/>
              <a:gd name="connsiteY0" fmla="*/ 1456660 h 2563698"/>
              <a:gd name="connsiteX1" fmla="*/ 223284 w 3253563"/>
              <a:gd name="connsiteY1" fmla="*/ 1860698 h 2563698"/>
              <a:gd name="connsiteX2" fmla="*/ 584791 w 3253563"/>
              <a:gd name="connsiteY2" fmla="*/ 2158409 h 2563698"/>
              <a:gd name="connsiteX3" fmla="*/ 1318437 w 3253563"/>
              <a:gd name="connsiteY3" fmla="*/ 2562446 h 2563698"/>
              <a:gd name="connsiteX4" fmla="*/ 1945758 w 3253563"/>
              <a:gd name="connsiteY4" fmla="*/ 2254102 h 2563698"/>
              <a:gd name="connsiteX5" fmla="*/ 2530549 w 3253563"/>
              <a:gd name="connsiteY5" fmla="*/ 1446028 h 2563698"/>
              <a:gd name="connsiteX6" fmla="*/ 3253563 w 3253563"/>
              <a:gd name="connsiteY6" fmla="*/ 0 h 25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563" h="2563698">
                <a:moveTo>
                  <a:pt x="0" y="1456660"/>
                </a:moveTo>
                <a:cubicBezTo>
                  <a:pt x="62909" y="1600200"/>
                  <a:pt x="125819" y="1743740"/>
                  <a:pt x="223284" y="1860698"/>
                </a:cubicBezTo>
                <a:cubicBezTo>
                  <a:pt x="320749" y="1977656"/>
                  <a:pt x="402266" y="2041451"/>
                  <a:pt x="584791" y="2158409"/>
                </a:cubicBezTo>
                <a:cubicBezTo>
                  <a:pt x="767316" y="2275367"/>
                  <a:pt x="1091609" y="2546497"/>
                  <a:pt x="1318437" y="2562446"/>
                </a:cubicBezTo>
                <a:cubicBezTo>
                  <a:pt x="1545265" y="2578395"/>
                  <a:pt x="1743739" y="2440172"/>
                  <a:pt x="1945758" y="2254102"/>
                </a:cubicBezTo>
                <a:cubicBezTo>
                  <a:pt x="2147777" y="2068032"/>
                  <a:pt x="2312582" y="1821712"/>
                  <a:pt x="2530549" y="1446028"/>
                </a:cubicBezTo>
                <a:cubicBezTo>
                  <a:pt x="2748516" y="1070344"/>
                  <a:pt x="3001039" y="535172"/>
                  <a:pt x="325356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0754EA-4D95-4184-8AA7-4BF34CA75385}"/>
              </a:ext>
            </a:extLst>
          </p:cNvPr>
          <p:cNvCxnSpPr>
            <a:cxnSpLocks/>
          </p:cNvCxnSpPr>
          <p:nvPr/>
        </p:nvCxnSpPr>
        <p:spPr>
          <a:xfrm flipH="1">
            <a:off x="2118114" y="5607350"/>
            <a:ext cx="738936" cy="945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CE5552-8017-4333-A78B-B5F40C51DF0C}"/>
              </a:ext>
            </a:extLst>
          </p:cNvPr>
          <p:cNvSpPr txBox="1"/>
          <p:nvPr/>
        </p:nvSpPr>
        <p:spPr>
          <a:xfrm>
            <a:off x="1146020" y="5887519"/>
            <a:ext cx="114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7A1D7-94A1-4C1D-9895-8E10E2836B19}"/>
              </a:ext>
            </a:extLst>
          </p:cNvPr>
          <p:cNvCxnSpPr>
            <a:cxnSpLocks/>
          </p:cNvCxnSpPr>
          <p:nvPr/>
        </p:nvCxnSpPr>
        <p:spPr>
          <a:xfrm>
            <a:off x="2627785" y="5831399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50876F-B0D5-4788-AB0A-DFB290019DC4}"/>
              </a:ext>
            </a:extLst>
          </p:cNvPr>
          <p:cNvCxnSpPr>
            <a:cxnSpLocks/>
          </p:cNvCxnSpPr>
          <p:nvPr/>
        </p:nvCxnSpPr>
        <p:spPr>
          <a:xfrm>
            <a:off x="2414290" y="6037322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2118EA-4C65-490B-BD0B-B23CEC9AB47A}"/>
              </a:ext>
            </a:extLst>
          </p:cNvPr>
          <p:cNvCxnSpPr>
            <a:cxnSpLocks/>
          </p:cNvCxnSpPr>
          <p:nvPr/>
        </p:nvCxnSpPr>
        <p:spPr>
          <a:xfrm>
            <a:off x="2267706" y="6268292"/>
            <a:ext cx="14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042AB9-9E78-4C7A-8755-3E178FE680D5}"/>
              </a:ext>
            </a:extLst>
          </p:cNvPr>
          <p:cNvSpPr/>
          <p:nvPr/>
        </p:nvSpPr>
        <p:spPr>
          <a:xfrm>
            <a:off x="4079968" y="2308185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D14B370-1A2C-4295-86BD-0679CD7C062C}"/>
              </a:ext>
            </a:extLst>
          </p:cNvPr>
          <p:cNvSpPr/>
          <p:nvPr/>
        </p:nvSpPr>
        <p:spPr>
          <a:xfrm>
            <a:off x="4660495" y="2175482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F50DB0-4DEE-46AF-B097-FAFE478B3959}"/>
              </a:ext>
            </a:extLst>
          </p:cNvPr>
          <p:cNvSpPr/>
          <p:nvPr/>
        </p:nvSpPr>
        <p:spPr>
          <a:xfrm>
            <a:off x="2494649" y="2780035"/>
            <a:ext cx="2424223" cy="2619598"/>
          </a:xfrm>
          <a:custGeom>
            <a:avLst/>
            <a:gdLst>
              <a:gd name="connsiteX0" fmla="*/ 0 w 2424223"/>
              <a:gd name="connsiteY0" fmla="*/ 1956391 h 2619598"/>
              <a:gd name="connsiteX1" fmla="*/ 393404 w 2424223"/>
              <a:gd name="connsiteY1" fmla="*/ 2296633 h 2619598"/>
              <a:gd name="connsiteX2" fmla="*/ 829339 w 2424223"/>
              <a:gd name="connsiteY2" fmla="*/ 2562446 h 2619598"/>
              <a:gd name="connsiteX3" fmla="*/ 1052623 w 2424223"/>
              <a:gd name="connsiteY3" fmla="*/ 2604977 h 2619598"/>
              <a:gd name="connsiteX4" fmla="*/ 1339702 w 2424223"/>
              <a:gd name="connsiteY4" fmla="*/ 2371060 h 2619598"/>
              <a:gd name="connsiteX5" fmla="*/ 1594883 w 2424223"/>
              <a:gd name="connsiteY5" fmla="*/ 1903228 h 2619598"/>
              <a:gd name="connsiteX6" fmla="*/ 1839432 w 2424223"/>
              <a:gd name="connsiteY6" fmla="*/ 1414130 h 2619598"/>
              <a:gd name="connsiteX7" fmla="*/ 2062716 w 2424223"/>
              <a:gd name="connsiteY7" fmla="*/ 956930 h 2619598"/>
              <a:gd name="connsiteX8" fmla="*/ 2211572 w 2424223"/>
              <a:gd name="connsiteY8" fmla="*/ 531628 h 2619598"/>
              <a:gd name="connsiteX9" fmla="*/ 2349795 w 2424223"/>
              <a:gd name="connsiteY9" fmla="*/ 191386 h 2619598"/>
              <a:gd name="connsiteX10" fmla="*/ 2424223 w 2424223"/>
              <a:gd name="connsiteY10" fmla="*/ 0 h 2619598"/>
              <a:gd name="connsiteX11" fmla="*/ 2424223 w 2424223"/>
              <a:gd name="connsiteY11" fmla="*/ 0 h 261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23" h="2619598">
                <a:moveTo>
                  <a:pt x="0" y="1956391"/>
                </a:moveTo>
                <a:cubicBezTo>
                  <a:pt x="127590" y="2076007"/>
                  <a:pt x="255181" y="2195624"/>
                  <a:pt x="393404" y="2296633"/>
                </a:cubicBezTo>
                <a:cubicBezTo>
                  <a:pt x="531627" y="2397642"/>
                  <a:pt x="719469" y="2511055"/>
                  <a:pt x="829339" y="2562446"/>
                </a:cubicBezTo>
                <a:cubicBezTo>
                  <a:pt x="939209" y="2613837"/>
                  <a:pt x="967563" y="2636875"/>
                  <a:pt x="1052623" y="2604977"/>
                </a:cubicBezTo>
                <a:cubicBezTo>
                  <a:pt x="1137683" y="2573079"/>
                  <a:pt x="1249325" y="2488018"/>
                  <a:pt x="1339702" y="2371060"/>
                </a:cubicBezTo>
                <a:cubicBezTo>
                  <a:pt x="1430079" y="2254102"/>
                  <a:pt x="1511595" y="2062716"/>
                  <a:pt x="1594883" y="1903228"/>
                </a:cubicBezTo>
                <a:cubicBezTo>
                  <a:pt x="1678171" y="1743740"/>
                  <a:pt x="1761460" y="1571846"/>
                  <a:pt x="1839432" y="1414130"/>
                </a:cubicBezTo>
                <a:cubicBezTo>
                  <a:pt x="1917404" y="1256414"/>
                  <a:pt x="2000693" y="1104014"/>
                  <a:pt x="2062716" y="956930"/>
                </a:cubicBezTo>
                <a:cubicBezTo>
                  <a:pt x="2124739" y="809846"/>
                  <a:pt x="2163726" y="659219"/>
                  <a:pt x="2211572" y="531628"/>
                </a:cubicBezTo>
                <a:cubicBezTo>
                  <a:pt x="2259418" y="404037"/>
                  <a:pt x="2314353" y="279991"/>
                  <a:pt x="2349795" y="191386"/>
                </a:cubicBezTo>
                <a:cubicBezTo>
                  <a:pt x="2385237" y="102781"/>
                  <a:pt x="2424223" y="0"/>
                  <a:pt x="2424223" y="0"/>
                </a:cubicBezTo>
                <a:lnTo>
                  <a:pt x="2424223" y="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2609D-9E90-45D5-85A4-B95A94DADEB3}"/>
              </a:ext>
            </a:extLst>
          </p:cNvPr>
          <p:cNvSpPr txBox="1"/>
          <p:nvPr/>
        </p:nvSpPr>
        <p:spPr>
          <a:xfrm>
            <a:off x="5836671" y="3200430"/>
            <a:ext cx="135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Intercept</a:t>
            </a:r>
          </a:p>
        </p:txBody>
      </p:sp>
    </p:spTree>
    <p:extLst>
      <p:ext uri="{BB962C8B-B14F-4D97-AF65-F5344CB8AC3E}">
        <p14:creationId xmlns:p14="http://schemas.microsoft.com/office/powerpoint/2010/main" val="130443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15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Linear Regression?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fit a line (or curve) to a number of measurement point so that we can see the trend of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Linear Regression to do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draw several lines (or curves). What is the best line we should use?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3122161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679032" y="329764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1C5B87-36F5-4E37-A658-6A160DB4ABEA}"/>
              </a:ext>
            </a:extLst>
          </p:cNvPr>
          <p:cNvSpPr/>
          <p:nvPr/>
        </p:nvSpPr>
        <p:spPr>
          <a:xfrm>
            <a:off x="5091274" y="4302495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1622D9-425A-44AE-B9B8-B309180CE5C8}"/>
              </a:ext>
            </a:extLst>
          </p:cNvPr>
          <p:cNvSpPr/>
          <p:nvPr/>
        </p:nvSpPr>
        <p:spPr>
          <a:xfrm>
            <a:off x="5901240" y="379536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67843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9536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32858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3022848" y="3122161"/>
            <a:ext cx="3131396" cy="27896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49E85-8411-48D4-9051-58A8F996C1A5}"/>
              </a:ext>
            </a:extLst>
          </p:cNvPr>
          <p:cNvCxnSpPr>
            <a:cxnSpLocks/>
          </p:cNvCxnSpPr>
          <p:nvPr/>
        </p:nvCxnSpPr>
        <p:spPr>
          <a:xfrm flipV="1">
            <a:off x="3022848" y="3525987"/>
            <a:ext cx="3240357" cy="175024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B1EE05-779C-4529-B2F1-897806CC8918}"/>
              </a:ext>
            </a:extLst>
          </p:cNvPr>
          <p:cNvCxnSpPr>
            <a:cxnSpLocks/>
          </p:cNvCxnSpPr>
          <p:nvPr/>
        </p:nvCxnSpPr>
        <p:spPr>
          <a:xfrm flipV="1">
            <a:off x="3672961" y="3122161"/>
            <a:ext cx="1798079" cy="294205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3029426" y="4474038"/>
            <a:ext cx="3484858" cy="1082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841049" y="6185142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2108163" y="3256987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Horizontal Line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Horizontal Line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15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from the easiest horizontal line, y = b = 3.5.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horizontal can be the worse.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measure how good of the fit of the data to the line we draw: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 of square residuals = (b – y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(b – y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… + (b – y</a:t>
            </a:r>
            <a:r>
              <a:rPr lang="en-US" sz="1800" baseline="-25000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 = 24.62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2996952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895061" y="32355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7251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1703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21297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2734817" y="4414125"/>
            <a:ext cx="3962400" cy="296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38F8A9-6A81-4893-8E50-880F8E00394A}"/>
              </a:ext>
            </a:extLst>
          </p:cNvPr>
          <p:cNvSpPr txBox="1"/>
          <p:nvPr/>
        </p:nvSpPr>
        <p:spPr>
          <a:xfrm>
            <a:off x="1508636" y="4291494"/>
            <a:ext cx="100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C9460-AE24-468F-BFF4-E941DA09E191}"/>
              </a:ext>
            </a:extLst>
          </p:cNvPr>
          <p:cNvSpPr txBox="1"/>
          <p:nvPr/>
        </p:nvSpPr>
        <p:spPr>
          <a:xfrm>
            <a:off x="6789824" y="4227719"/>
            <a:ext cx="141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b = 3.5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8CF8B-8C2D-4DE7-917E-F0C509E70756}"/>
              </a:ext>
            </a:extLst>
          </p:cNvPr>
          <p:cNvSpPr txBox="1"/>
          <p:nvPr/>
        </p:nvSpPr>
        <p:spPr>
          <a:xfrm>
            <a:off x="2915816" y="5661248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AC99E8-7E17-46CF-BED1-576C068310A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201888" y="4446502"/>
            <a:ext cx="19432" cy="10207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B1B1E4-A7DF-4974-B392-8E6E34F35AC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670926" y="4443783"/>
            <a:ext cx="4343" cy="3694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115A76-C5E7-423E-A090-4439DB1689AD}"/>
              </a:ext>
            </a:extLst>
          </p:cNvPr>
          <p:cNvSpPr txBox="1"/>
          <p:nvPr/>
        </p:nvSpPr>
        <p:spPr>
          <a:xfrm>
            <a:off x="3302103" y="4933188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DAEA5-5C5F-4E26-96EA-FFF244F8A922}"/>
              </a:ext>
            </a:extLst>
          </p:cNvPr>
          <p:cNvSpPr txBox="1"/>
          <p:nvPr/>
        </p:nvSpPr>
        <p:spPr>
          <a:xfrm>
            <a:off x="3832462" y="5885895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D404C3-E40D-4C43-954F-45C7F34B9947}"/>
              </a:ext>
            </a:extLst>
          </p:cNvPr>
          <p:cNvCxnSpPr>
            <a:cxnSpLocks/>
          </p:cNvCxnSpPr>
          <p:nvPr/>
        </p:nvCxnSpPr>
        <p:spPr>
          <a:xfrm flipV="1">
            <a:off x="4129219" y="4461331"/>
            <a:ext cx="17362" cy="12768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ADCBF0-DFAD-47D1-979F-D0397C4F0986}"/>
              </a:ext>
            </a:extLst>
          </p:cNvPr>
          <p:cNvCxnSpPr>
            <a:cxnSpLocks/>
          </p:cNvCxnSpPr>
          <p:nvPr/>
        </p:nvCxnSpPr>
        <p:spPr>
          <a:xfrm flipH="1" flipV="1">
            <a:off x="4510718" y="4146708"/>
            <a:ext cx="4788" cy="3294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DEAAB4-FD32-4CB7-A493-811D6364C334}"/>
              </a:ext>
            </a:extLst>
          </p:cNvPr>
          <p:cNvSpPr txBox="1"/>
          <p:nvPr/>
        </p:nvSpPr>
        <p:spPr>
          <a:xfrm>
            <a:off x="4217347" y="4584830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046A9C-12FD-447D-AE0D-30D0625E0049}"/>
              </a:ext>
            </a:extLst>
          </p:cNvPr>
          <p:cNvCxnSpPr>
            <a:cxnSpLocks/>
          </p:cNvCxnSpPr>
          <p:nvPr/>
        </p:nvCxnSpPr>
        <p:spPr>
          <a:xfrm flipV="1">
            <a:off x="4981958" y="3389539"/>
            <a:ext cx="0" cy="1070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3954550-00F3-43E5-A43F-35B067F6BCDE}"/>
              </a:ext>
            </a:extLst>
          </p:cNvPr>
          <p:cNvSpPr/>
          <p:nvPr/>
        </p:nvSpPr>
        <p:spPr>
          <a:xfrm>
            <a:off x="6409189" y="367120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BE8318-3673-4953-9A6D-BFEE32CFFBDA}"/>
              </a:ext>
            </a:extLst>
          </p:cNvPr>
          <p:cNvSpPr txBox="1"/>
          <p:nvPr/>
        </p:nvSpPr>
        <p:spPr>
          <a:xfrm>
            <a:off x="6263205" y="3794591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8</a:t>
            </a:r>
            <a:r>
              <a:rPr lang="en-US" dirty="0"/>
              <a:t>, y</a:t>
            </a:r>
            <a:r>
              <a:rPr lang="en-US" baseline="-25000" dirty="0"/>
              <a:t>8</a:t>
            </a:r>
            <a:r>
              <a:rPr lang="en-US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86EB1A-1D3D-49C3-B9D2-C9957708AF10}"/>
              </a:ext>
            </a:extLst>
          </p:cNvPr>
          <p:cNvSpPr txBox="1"/>
          <p:nvPr/>
        </p:nvSpPr>
        <p:spPr>
          <a:xfrm>
            <a:off x="2125691" y="3018766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99201E-5E2F-44BD-AF91-C663646E0629}"/>
              </a:ext>
            </a:extLst>
          </p:cNvPr>
          <p:cNvSpPr txBox="1"/>
          <p:nvPr/>
        </p:nvSpPr>
        <p:spPr>
          <a:xfrm>
            <a:off x="6841049" y="6185142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141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Rotate a Line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Rotate a Line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378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rotate a line a little bit.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 of square residuals = (b – y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(b – y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… + (b – y</a:t>
            </a:r>
            <a:r>
              <a:rPr lang="en-US" sz="1800" baseline="-25000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 = 18.72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rotate more.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2996952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895061" y="32355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7251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1703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21297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2915816" y="3951521"/>
            <a:ext cx="3760947" cy="9312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8CF8B-8C2D-4DE7-917E-F0C509E70756}"/>
              </a:ext>
            </a:extLst>
          </p:cNvPr>
          <p:cNvSpPr txBox="1"/>
          <p:nvPr/>
        </p:nvSpPr>
        <p:spPr>
          <a:xfrm>
            <a:off x="2915816" y="5661248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AC99E8-7E17-46CF-BED1-576C068310A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221320" y="4800072"/>
            <a:ext cx="8152" cy="667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B1B1E4-A7DF-4974-B392-8E6E34F35AC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666846" y="4703461"/>
            <a:ext cx="4080" cy="1097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115A76-C5E7-423E-A090-4439DB1689AD}"/>
              </a:ext>
            </a:extLst>
          </p:cNvPr>
          <p:cNvSpPr txBox="1"/>
          <p:nvPr/>
        </p:nvSpPr>
        <p:spPr>
          <a:xfrm>
            <a:off x="3302103" y="4933188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DAEA5-5C5F-4E26-96EA-FFF244F8A922}"/>
              </a:ext>
            </a:extLst>
          </p:cNvPr>
          <p:cNvSpPr txBox="1"/>
          <p:nvPr/>
        </p:nvSpPr>
        <p:spPr>
          <a:xfrm>
            <a:off x="3832462" y="5885895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D404C3-E40D-4C43-954F-45C7F34B9947}"/>
              </a:ext>
            </a:extLst>
          </p:cNvPr>
          <p:cNvCxnSpPr>
            <a:cxnSpLocks/>
          </p:cNvCxnSpPr>
          <p:nvPr/>
        </p:nvCxnSpPr>
        <p:spPr>
          <a:xfrm flipV="1">
            <a:off x="4129219" y="4621735"/>
            <a:ext cx="0" cy="1116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ADCBF0-DFAD-47D1-979F-D0397C4F0986}"/>
              </a:ext>
            </a:extLst>
          </p:cNvPr>
          <p:cNvCxnSpPr>
            <a:cxnSpLocks/>
          </p:cNvCxnSpPr>
          <p:nvPr/>
        </p:nvCxnSpPr>
        <p:spPr>
          <a:xfrm flipH="1" flipV="1">
            <a:off x="4510718" y="4146708"/>
            <a:ext cx="4788" cy="3294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DEAAB4-FD32-4CB7-A493-811D6364C334}"/>
              </a:ext>
            </a:extLst>
          </p:cNvPr>
          <p:cNvSpPr txBox="1"/>
          <p:nvPr/>
        </p:nvSpPr>
        <p:spPr>
          <a:xfrm>
            <a:off x="3872047" y="3586397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046A9C-12FD-447D-AE0D-30D0625E0049}"/>
              </a:ext>
            </a:extLst>
          </p:cNvPr>
          <p:cNvCxnSpPr>
            <a:cxnSpLocks/>
          </p:cNvCxnSpPr>
          <p:nvPr/>
        </p:nvCxnSpPr>
        <p:spPr>
          <a:xfrm flipV="1">
            <a:off x="4981958" y="3389539"/>
            <a:ext cx="0" cy="10276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3954550-00F3-43E5-A43F-35B067F6BCDE}"/>
              </a:ext>
            </a:extLst>
          </p:cNvPr>
          <p:cNvSpPr/>
          <p:nvPr/>
        </p:nvSpPr>
        <p:spPr>
          <a:xfrm>
            <a:off x="6409189" y="367120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BE8318-3673-4953-9A6D-BFEE32CFFBDA}"/>
              </a:ext>
            </a:extLst>
          </p:cNvPr>
          <p:cNvSpPr txBox="1"/>
          <p:nvPr/>
        </p:nvSpPr>
        <p:spPr>
          <a:xfrm>
            <a:off x="6676763" y="3540660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8</a:t>
            </a:r>
            <a:r>
              <a:rPr lang="en-US" dirty="0"/>
              <a:t>, y</a:t>
            </a:r>
            <a:r>
              <a:rPr lang="en-US" baseline="-25000" dirty="0"/>
              <a:t>8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EDAAE-F97E-40B2-8EB7-06B9BB77CE7C}"/>
              </a:ext>
            </a:extLst>
          </p:cNvPr>
          <p:cNvSpPr txBox="1"/>
          <p:nvPr/>
        </p:nvSpPr>
        <p:spPr>
          <a:xfrm>
            <a:off x="6806209" y="6126104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1459EB-26A5-492B-9608-4C72F40A32C6}"/>
              </a:ext>
            </a:extLst>
          </p:cNvPr>
          <p:cNvSpPr txBox="1"/>
          <p:nvPr/>
        </p:nvSpPr>
        <p:spPr>
          <a:xfrm>
            <a:off x="2125691" y="3018766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570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Rotate a Line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09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rotate a line a 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 of square error residuals = (b – y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(b – y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… + (b – y</a:t>
            </a:r>
            <a:r>
              <a:rPr lang="en-US" sz="1800" baseline="-25000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 = 31.71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2996952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895061" y="32355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7251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1703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21297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3149314" y="2564904"/>
            <a:ext cx="3113891" cy="38634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8CF8B-8C2D-4DE7-917E-F0C509E70756}"/>
              </a:ext>
            </a:extLst>
          </p:cNvPr>
          <p:cNvSpPr txBox="1"/>
          <p:nvPr/>
        </p:nvSpPr>
        <p:spPr>
          <a:xfrm>
            <a:off x="2744615" y="5047670"/>
            <a:ext cx="9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AC99E8-7E17-46CF-BED1-576C068310A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221320" y="5611283"/>
            <a:ext cx="0" cy="67305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B1B1E4-A7DF-4974-B392-8E6E34F35AC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3655204" y="4957208"/>
            <a:ext cx="15722" cy="7817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115A76-C5E7-423E-A090-4439DB1689AD}"/>
              </a:ext>
            </a:extLst>
          </p:cNvPr>
          <p:cNvSpPr txBox="1"/>
          <p:nvPr/>
        </p:nvSpPr>
        <p:spPr>
          <a:xfrm>
            <a:off x="3067507" y="4391593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DAEA5-5C5F-4E26-96EA-FFF244F8A922}"/>
              </a:ext>
            </a:extLst>
          </p:cNvPr>
          <p:cNvSpPr txBox="1"/>
          <p:nvPr/>
        </p:nvSpPr>
        <p:spPr>
          <a:xfrm>
            <a:off x="3832462" y="5885895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D404C3-E40D-4C43-954F-45C7F34B9947}"/>
              </a:ext>
            </a:extLst>
          </p:cNvPr>
          <p:cNvCxnSpPr>
            <a:cxnSpLocks/>
          </p:cNvCxnSpPr>
          <p:nvPr/>
        </p:nvCxnSpPr>
        <p:spPr>
          <a:xfrm flipV="1">
            <a:off x="4129219" y="5276230"/>
            <a:ext cx="0" cy="4619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ADCBF0-DFAD-47D1-979F-D0397C4F0986}"/>
              </a:ext>
            </a:extLst>
          </p:cNvPr>
          <p:cNvCxnSpPr>
            <a:cxnSpLocks/>
          </p:cNvCxnSpPr>
          <p:nvPr/>
        </p:nvCxnSpPr>
        <p:spPr>
          <a:xfrm flipV="1">
            <a:off x="4510719" y="4146708"/>
            <a:ext cx="0" cy="5540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DEAAB4-FD32-4CB7-A493-811D6364C334}"/>
              </a:ext>
            </a:extLst>
          </p:cNvPr>
          <p:cNvSpPr txBox="1"/>
          <p:nvPr/>
        </p:nvSpPr>
        <p:spPr>
          <a:xfrm>
            <a:off x="3872047" y="3586397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046A9C-12FD-447D-AE0D-30D0625E0049}"/>
              </a:ext>
            </a:extLst>
          </p:cNvPr>
          <p:cNvCxnSpPr>
            <a:cxnSpLocks/>
          </p:cNvCxnSpPr>
          <p:nvPr/>
        </p:nvCxnSpPr>
        <p:spPr>
          <a:xfrm flipV="1">
            <a:off x="4981958" y="3389540"/>
            <a:ext cx="0" cy="7571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3954550-00F3-43E5-A43F-35B067F6BCDE}"/>
              </a:ext>
            </a:extLst>
          </p:cNvPr>
          <p:cNvSpPr/>
          <p:nvPr/>
        </p:nvSpPr>
        <p:spPr>
          <a:xfrm>
            <a:off x="6409189" y="367120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BE8318-3673-4953-9A6D-BFEE32CFFBDA}"/>
              </a:ext>
            </a:extLst>
          </p:cNvPr>
          <p:cNvSpPr txBox="1"/>
          <p:nvPr/>
        </p:nvSpPr>
        <p:spPr>
          <a:xfrm>
            <a:off x="6676763" y="3540660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8</a:t>
            </a:r>
            <a:r>
              <a:rPr lang="en-US" dirty="0"/>
              <a:t>, y</a:t>
            </a:r>
            <a:r>
              <a:rPr lang="en-US" baseline="-25000" dirty="0"/>
              <a:t>8</a:t>
            </a:r>
            <a:r>
              <a:rPr lang="en-US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E6C36-DC4A-4BA7-8832-FBC33E8D341A}"/>
              </a:ext>
            </a:extLst>
          </p:cNvPr>
          <p:cNvSpPr txBox="1"/>
          <p:nvPr/>
        </p:nvSpPr>
        <p:spPr>
          <a:xfrm>
            <a:off x="2125691" y="3018766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49991-691C-43CB-A2E7-4923FBB05E7E}"/>
              </a:ext>
            </a:extLst>
          </p:cNvPr>
          <p:cNvSpPr txBox="1"/>
          <p:nvPr/>
        </p:nvSpPr>
        <p:spPr>
          <a:xfrm>
            <a:off x="6806209" y="6126104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872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Generic Line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Generic Line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372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generic line: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 = a * x +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is slope, b is intercept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find the minimum value of sum of square residuals.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https://www.youtube.com/watch?v=PaFPbb66DxQ&amp;list=PLblh5JKOoLUICTaGLRoHQDuF_7q2GfuJF&amp;index=8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590800" y="635635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590800" y="2996952"/>
            <a:ext cx="0" cy="335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201888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149314" y="546727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598920" y="481320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814933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426027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039072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650160" y="628434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263205" y="628872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4048475" y="576780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426027" y="404285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895061" y="32355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B3C086-B978-4A41-9625-C85522E78362}"/>
              </a:ext>
            </a:extLst>
          </p:cNvPr>
          <p:cNvSpPr/>
          <p:nvPr/>
        </p:nvSpPr>
        <p:spPr>
          <a:xfrm>
            <a:off x="5471040" y="447798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992708" y="3317536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446784" y="576780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446784" y="527623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446784" y="47251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446784" y="418685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446784" y="371703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446784" y="321297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FB37F-DCDF-48B1-86B2-79A8ED452AB1}"/>
              </a:ext>
            </a:extLst>
          </p:cNvPr>
          <p:cNvCxnSpPr>
            <a:cxnSpLocks/>
          </p:cNvCxnSpPr>
          <p:nvPr/>
        </p:nvCxnSpPr>
        <p:spPr>
          <a:xfrm flipV="1">
            <a:off x="2880796" y="2996952"/>
            <a:ext cx="3528393" cy="30963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8CF8B-8C2D-4DE7-917E-F0C509E70756}"/>
              </a:ext>
            </a:extLst>
          </p:cNvPr>
          <p:cNvSpPr txBox="1"/>
          <p:nvPr/>
        </p:nvSpPr>
        <p:spPr>
          <a:xfrm>
            <a:off x="2744615" y="5047670"/>
            <a:ext cx="9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AC99E8-7E17-46CF-BED1-576C068310A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221320" y="5611283"/>
            <a:ext cx="0" cy="1565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B1B1E4-A7DF-4974-B392-8E6E34F35AC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3670926" y="4957208"/>
            <a:ext cx="0" cy="4597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115A76-C5E7-423E-A090-4439DB1689AD}"/>
              </a:ext>
            </a:extLst>
          </p:cNvPr>
          <p:cNvSpPr txBox="1"/>
          <p:nvPr/>
        </p:nvSpPr>
        <p:spPr>
          <a:xfrm>
            <a:off x="3067507" y="4391593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DAEA5-5C5F-4E26-96EA-FFF244F8A922}"/>
              </a:ext>
            </a:extLst>
          </p:cNvPr>
          <p:cNvSpPr txBox="1"/>
          <p:nvPr/>
        </p:nvSpPr>
        <p:spPr>
          <a:xfrm>
            <a:off x="3832462" y="5885895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D404C3-E40D-4C43-954F-45C7F34B994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120481" y="5047670"/>
            <a:ext cx="0" cy="7201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ADCBF0-DFAD-47D1-979F-D0397C4F0986}"/>
              </a:ext>
            </a:extLst>
          </p:cNvPr>
          <p:cNvCxnSpPr>
            <a:cxnSpLocks/>
          </p:cNvCxnSpPr>
          <p:nvPr/>
        </p:nvCxnSpPr>
        <p:spPr>
          <a:xfrm flipV="1">
            <a:off x="4510719" y="4146708"/>
            <a:ext cx="0" cy="5540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DEAAB4-FD32-4CB7-A493-811D6364C334}"/>
              </a:ext>
            </a:extLst>
          </p:cNvPr>
          <p:cNvSpPr txBox="1"/>
          <p:nvPr/>
        </p:nvSpPr>
        <p:spPr>
          <a:xfrm>
            <a:off x="3872047" y="3586397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046A9C-12FD-447D-AE0D-30D0625E0049}"/>
              </a:ext>
            </a:extLst>
          </p:cNvPr>
          <p:cNvCxnSpPr>
            <a:cxnSpLocks/>
          </p:cNvCxnSpPr>
          <p:nvPr/>
        </p:nvCxnSpPr>
        <p:spPr>
          <a:xfrm flipV="1">
            <a:off x="4981958" y="3389540"/>
            <a:ext cx="0" cy="7973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3954550-00F3-43E5-A43F-35B067F6BCDE}"/>
              </a:ext>
            </a:extLst>
          </p:cNvPr>
          <p:cNvSpPr/>
          <p:nvPr/>
        </p:nvSpPr>
        <p:spPr>
          <a:xfrm>
            <a:off x="6409189" y="367120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BE8318-3673-4953-9A6D-BFEE32CFFBDA}"/>
              </a:ext>
            </a:extLst>
          </p:cNvPr>
          <p:cNvSpPr txBox="1"/>
          <p:nvPr/>
        </p:nvSpPr>
        <p:spPr>
          <a:xfrm>
            <a:off x="6191273" y="3882831"/>
            <a:ext cx="8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8</a:t>
            </a:r>
            <a:r>
              <a:rPr lang="en-US" dirty="0"/>
              <a:t>, y</a:t>
            </a:r>
            <a:r>
              <a:rPr lang="en-US" baseline="-25000" dirty="0"/>
              <a:t>8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57F5D1-5031-4170-9056-674179C914A6}"/>
              </a:ext>
            </a:extLst>
          </p:cNvPr>
          <p:cNvSpPr txBox="1"/>
          <p:nvPr/>
        </p:nvSpPr>
        <p:spPr>
          <a:xfrm>
            <a:off x="6806209" y="6126104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B96A03-6E90-40EC-AB38-E458C731EDDD}"/>
              </a:ext>
            </a:extLst>
          </p:cNvPr>
          <p:cNvSpPr txBox="1"/>
          <p:nvPr/>
        </p:nvSpPr>
        <p:spPr>
          <a:xfrm>
            <a:off x="2125691" y="3018766"/>
            <a:ext cx="3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2777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952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 Linear Regression</vt:lpstr>
      <vt:lpstr>1 Linear Regression</vt:lpstr>
      <vt:lpstr>1.1 Horizontal Line</vt:lpstr>
      <vt:lpstr>1.1 Horizontal Line</vt:lpstr>
      <vt:lpstr>1.2 Rotate a Line</vt:lpstr>
      <vt:lpstr>1.2 Rotate a Line</vt:lpstr>
      <vt:lpstr>1.2 Rotate a Line</vt:lpstr>
      <vt:lpstr>1.3 Generic Line</vt:lpstr>
      <vt:lpstr>1.3 Generic Line</vt:lpstr>
      <vt:lpstr>1.3 Generic Line</vt:lpstr>
      <vt:lpstr>1.4 Plot Sum of Square Residuals</vt:lpstr>
      <vt:lpstr>1.4 Plot Sum of Square Residuals</vt:lpstr>
      <vt:lpstr>1.5 How to Find the Optimal Rotation?</vt:lpstr>
      <vt:lpstr>1.5 How to Find the Optimal Rotation</vt:lpstr>
      <vt:lpstr>1.6 Plot Different Slope and Intercept</vt:lpstr>
      <vt:lpstr>1.6 Plot Different Slope and Intercept</vt:lpstr>
      <vt:lpstr>1.7 Linear Regression</vt:lpstr>
      <vt:lpstr>1.7 Linear Regression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843</cp:revision>
  <dcterms:created xsi:type="dcterms:W3CDTF">2018-09-28T16:40:41Z</dcterms:created>
  <dcterms:modified xsi:type="dcterms:W3CDTF">2020-11-26T23:25:01Z</dcterms:modified>
</cp:coreProperties>
</file>