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1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3" r:id="rId16"/>
    <p:sldId id="286" r:id="rId17"/>
    <p:sldId id="285" r:id="rId18"/>
    <p:sldId id="287" r:id="rId19"/>
    <p:sldId id="288" r:id="rId20"/>
    <p:sldId id="289" r:id="rId21"/>
    <p:sldId id="290" r:id="rId22"/>
    <p:sldId id="291" r:id="rId23"/>
    <p:sldId id="293" r:id="rId24"/>
    <p:sldId id="292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2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3" autoAdjust="0"/>
    <p:restoredTop sz="96806" autoAdjust="0"/>
  </p:normalViewPr>
  <p:slideViewPr>
    <p:cSldViewPr>
      <p:cViewPr varScale="1">
        <p:scale>
          <a:sx n="86" d="100"/>
          <a:sy n="86" d="100"/>
        </p:scale>
        <p:origin x="6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14:15:23.536" idx="2">
    <p:pos x="5556" y="799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Ridge (L2)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Ridge Regression for Train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4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Ridge Regression for Train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994854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</a:t>
            </a:r>
            <a:r>
              <a:rPr lang="en-US" sz="1800" b="1" dirty="0">
                <a:solidFill>
                  <a:srgbClr val="00B0F0"/>
                </a:solidFill>
              </a:rPr>
              <a:t>Ridge Regression</a:t>
            </a:r>
            <a:r>
              <a:rPr lang="en-US" sz="1800" b="1" dirty="0">
                <a:solidFill>
                  <a:schemeClr val="tx1"/>
                </a:solidFill>
              </a:rPr>
              <a:t>, we determine the parameters in the equation: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= </a:t>
            </a:r>
            <a:r>
              <a:rPr lang="en-US" sz="1800" b="1" dirty="0">
                <a:solidFill>
                  <a:srgbClr val="C00000"/>
                </a:solidFill>
              </a:rPr>
              <a:t>intercept + slope x Weight </a:t>
            </a:r>
            <a:r>
              <a:rPr lang="en-US" sz="1800" b="1" dirty="0">
                <a:solidFill>
                  <a:srgbClr val="00B0F0"/>
                </a:solidFill>
              </a:rPr>
              <a:t>+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x slope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In 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Ridge Regression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, we add Linear Regression with extra term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x slope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 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term.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Note: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In Ridge Regression, we use lambda (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).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In Scikit-Learn, the parameter is called alpha (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α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).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843808" y="6638680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843808" y="3404491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454896" y="656667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3411640" y="6194745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4067941" y="65710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679035" y="656667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292080" y="65710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903168" y="656667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516213" y="65710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679035" y="432518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699792" y="605013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699792" y="555856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699792" y="496076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699792" y="446918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699792" y="4077693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699792" y="361091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B97C90-6877-4131-8EBD-0B17787A5D8F}"/>
              </a:ext>
            </a:extLst>
          </p:cNvPr>
          <p:cNvCxnSpPr>
            <a:cxnSpLocks/>
          </p:cNvCxnSpPr>
          <p:nvPr/>
        </p:nvCxnSpPr>
        <p:spPr>
          <a:xfrm flipV="1">
            <a:off x="3232013" y="3300996"/>
            <a:ext cx="2264629" cy="33376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598233" y="6294024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70CE04-F3AC-4650-AE19-5C088EB26697}"/>
              </a:ext>
            </a:extLst>
          </p:cNvPr>
          <p:cNvSpPr txBox="1"/>
          <p:nvPr/>
        </p:nvSpPr>
        <p:spPr>
          <a:xfrm>
            <a:off x="1944650" y="3623651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F3D192-B53E-4F5F-8E59-2B594936BD84}"/>
              </a:ext>
            </a:extLst>
          </p:cNvPr>
          <p:cNvCxnSpPr>
            <a:cxnSpLocks/>
          </p:cNvCxnSpPr>
          <p:nvPr/>
        </p:nvCxnSpPr>
        <p:spPr>
          <a:xfrm flipV="1">
            <a:off x="3052863" y="3300996"/>
            <a:ext cx="2922310" cy="31664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90B91B-6B0E-44E4-8A8E-3B0F55ACDC88}"/>
              </a:ext>
            </a:extLst>
          </p:cNvPr>
          <p:cNvCxnSpPr>
            <a:cxnSpLocks/>
          </p:cNvCxnSpPr>
          <p:nvPr/>
        </p:nvCxnSpPr>
        <p:spPr>
          <a:xfrm>
            <a:off x="4782388" y="4433710"/>
            <a:ext cx="0" cy="22311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FF9ADA6-7B7B-4D68-A212-8DCC4DB827F9}"/>
              </a:ext>
            </a:extLst>
          </p:cNvPr>
          <p:cNvCxnSpPr>
            <a:cxnSpLocks/>
          </p:cNvCxnSpPr>
          <p:nvPr/>
        </p:nvCxnSpPr>
        <p:spPr>
          <a:xfrm flipH="1">
            <a:off x="3459223" y="6023536"/>
            <a:ext cx="24422" cy="2432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2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Ridge Regression for Train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994854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</a:rPr>
              <a:t>Linear Regression (red line), slope = 1.3,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= 0.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= </a:t>
            </a:r>
            <a:r>
              <a:rPr lang="en-US" sz="1800" b="1" dirty="0">
                <a:solidFill>
                  <a:srgbClr val="C00000"/>
                </a:solidFill>
              </a:rPr>
              <a:t>0.4 + 1.3 x Weight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variance =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</a:rPr>
              <a:t>Ridge Regression (red line) </a:t>
            </a:r>
            <a:r>
              <a:rPr lang="en-US" sz="1800" b="1" dirty="0">
                <a:solidFill>
                  <a:schemeClr val="tx1"/>
                </a:solidFill>
              </a:rPr>
              <a:t>with </a:t>
            </a:r>
            <a:r>
              <a:rPr lang="en-US" sz="1800" b="1" dirty="0">
                <a:solidFill>
                  <a:srgbClr val="C00000"/>
                </a:solidFill>
              </a:rPr>
              <a:t>slope = 1.3,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= 1.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b="1" dirty="0">
              <a:solidFill>
                <a:srgbClr val="C00000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= </a:t>
            </a:r>
            <a:r>
              <a:rPr lang="en-US" sz="1800" b="1" dirty="0">
                <a:solidFill>
                  <a:srgbClr val="C00000"/>
                </a:solidFill>
              </a:rPr>
              <a:t>0.4 +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1.3 x Weight </a:t>
            </a:r>
            <a:r>
              <a:rPr lang="en-US" sz="1800" b="1" dirty="0">
                <a:solidFill>
                  <a:schemeClr val="tx1"/>
                </a:solidFill>
              </a:rPr>
              <a:t>+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x 1.3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The variance  = 1 x 1.3</a:t>
            </a:r>
            <a:r>
              <a:rPr lang="en-US" sz="1800" b="1" baseline="30000" dirty="0">
                <a:solidFill>
                  <a:schemeClr val="tx1"/>
                </a:solidFill>
                <a:cs typeface="Calibri" panose="020F0502020204030204" pitchFamily="34" charset="0"/>
              </a:rPr>
              <a:t>2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= 1.69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843808" y="6638680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843808" y="3404491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454896" y="656667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3411640" y="6194745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4067941" y="65710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679035" y="656667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292080" y="65710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903168" y="656667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516213" y="65710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679035" y="432518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699792" y="605013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699792" y="555856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699792" y="496076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699792" y="446918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699792" y="4077693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699792" y="361091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B97C90-6877-4131-8EBD-0B17787A5D8F}"/>
              </a:ext>
            </a:extLst>
          </p:cNvPr>
          <p:cNvCxnSpPr>
            <a:cxnSpLocks/>
          </p:cNvCxnSpPr>
          <p:nvPr/>
        </p:nvCxnSpPr>
        <p:spPr>
          <a:xfrm flipV="1">
            <a:off x="3232013" y="3300996"/>
            <a:ext cx="2264629" cy="33376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598233" y="6294024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70CE04-F3AC-4650-AE19-5C088EB26697}"/>
              </a:ext>
            </a:extLst>
          </p:cNvPr>
          <p:cNvSpPr txBox="1"/>
          <p:nvPr/>
        </p:nvSpPr>
        <p:spPr>
          <a:xfrm>
            <a:off x="1944650" y="3623651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94501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Ridge Regression for Train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1775694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00B0F0"/>
                </a:solidFill>
              </a:rPr>
              <a:t>Ridge Regression (blue line), Slope = 0.8 and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= 1.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= </a:t>
            </a:r>
            <a:r>
              <a:rPr lang="en-US" sz="1800" b="1" dirty="0">
                <a:solidFill>
                  <a:srgbClr val="C00000"/>
                </a:solidFill>
              </a:rPr>
              <a:t>intercept + slope x Weight </a:t>
            </a:r>
            <a:r>
              <a:rPr lang="en-US" sz="1800" b="1" dirty="0">
                <a:solidFill>
                  <a:srgbClr val="00B0F0"/>
                </a:solidFill>
              </a:rPr>
              <a:t>+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x slope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Variance = </a:t>
            </a:r>
            <a:r>
              <a:rPr lang="en-US" sz="1800" b="1" dirty="0">
                <a:solidFill>
                  <a:srgbClr val="C00000"/>
                </a:solidFill>
              </a:rPr>
              <a:t>0.3</a:t>
            </a:r>
            <a:r>
              <a:rPr lang="en-US" sz="1800" b="1" baseline="30000" dirty="0">
                <a:solidFill>
                  <a:srgbClr val="C00000"/>
                </a:solidFill>
              </a:rPr>
              <a:t>2</a:t>
            </a:r>
            <a:r>
              <a:rPr lang="en-US" sz="1800" b="1" dirty="0">
                <a:solidFill>
                  <a:srgbClr val="C00000"/>
                </a:solidFill>
              </a:rPr>
              <a:t> + 0.1</a:t>
            </a:r>
            <a:r>
              <a:rPr lang="en-US" sz="1800" b="1" baseline="30000" dirty="0">
                <a:solidFill>
                  <a:srgbClr val="C00000"/>
                </a:solidFill>
              </a:rPr>
              <a:t>2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+ </a:t>
            </a:r>
            <a:r>
              <a:rPr lang="en-US" sz="1800" b="1" dirty="0">
                <a:solidFill>
                  <a:srgbClr val="00B0F0"/>
                </a:solidFill>
              </a:rPr>
              <a:t>(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1 x 0.8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) = 0.09 + 0.01 + 0.64 = 0.74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For the Ridge Regression Line, the Sum of Squared Residuals + Ridge Regression Penalty = 0.74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843808" y="6638680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843808" y="3404491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454896" y="656667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3411640" y="6194745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4067941" y="65710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679035" y="656667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5292080" y="65710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903168" y="6566672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516213" y="65710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679035" y="4325182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699792" y="6050136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699792" y="555856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699792" y="496076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699792" y="446918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699792" y="4077693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699792" y="361091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B97C90-6877-4131-8EBD-0B17787A5D8F}"/>
              </a:ext>
            </a:extLst>
          </p:cNvPr>
          <p:cNvCxnSpPr>
            <a:cxnSpLocks/>
          </p:cNvCxnSpPr>
          <p:nvPr/>
        </p:nvCxnSpPr>
        <p:spPr>
          <a:xfrm flipV="1">
            <a:off x="3232013" y="3300996"/>
            <a:ext cx="2264629" cy="33376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598233" y="6294024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70CE04-F3AC-4650-AE19-5C088EB26697}"/>
              </a:ext>
            </a:extLst>
          </p:cNvPr>
          <p:cNvSpPr txBox="1"/>
          <p:nvPr/>
        </p:nvSpPr>
        <p:spPr>
          <a:xfrm>
            <a:off x="1944650" y="3623651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F3D192-B53E-4F5F-8E59-2B594936BD84}"/>
              </a:ext>
            </a:extLst>
          </p:cNvPr>
          <p:cNvCxnSpPr>
            <a:cxnSpLocks/>
          </p:cNvCxnSpPr>
          <p:nvPr/>
        </p:nvCxnSpPr>
        <p:spPr>
          <a:xfrm flipV="1">
            <a:off x="3052863" y="3300996"/>
            <a:ext cx="2922310" cy="31664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90B91B-6B0E-44E4-8A8E-3B0F55ACDC88}"/>
              </a:ext>
            </a:extLst>
          </p:cNvPr>
          <p:cNvCxnSpPr>
            <a:cxnSpLocks/>
          </p:cNvCxnSpPr>
          <p:nvPr/>
        </p:nvCxnSpPr>
        <p:spPr>
          <a:xfrm>
            <a:off x="4782388" y="4433710"/>
            <a:ext cx="0" cy="22311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FF9ADA6-7B7B-4D68-A212-8DCC4DB827F9}"/>
              </a:ext>
            </a:extLst>
          </p:cNvPr>
          <p:cNvCxnSpPr>
            <a:cxnSpLocks/>
          </p:cNvCxnSpPr>
          <p:nvPr/>
        </p:nvCxnSpPr>
        <p:spPr>
          <a:xfrm flipH="1">
            <a:off x="3459223" y="6023536"/>
            <a:ext cx="24422" cy="2432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388AE1-15C3-45EF-ABC5-8AFBBBFD8B03}"/>
              </a:ext>
            </a:extLst>
          </p:cNvPr>
          <p:cNvSpPr txBox="1"/>
          <p:nvPr/>
        </p:nvSpPr>
        <p:spPr>
          <a:xfrm>
            <a:off x="5499240" y="4648000"/>
            <a:ext cx="2664294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Sum of Squared Residuals + Ridge Regression Penalty = 0.74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FEAB53-EEAF-44FD-9A77-F14CDF787C2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292081" y="3989332"/>
            <a:ext cx="1539306" cy="6586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290AA0-CCA0-4C07-AF37-D32564B12F6A}"/>
              </a:ext>
            </a:extLst>
          </p:cNvPr>
          <p:cNvSpPr txBox="1"/>
          <p:nvPr/>
        </p:nvSpPr>
        <p:spPr>
          <a:xfrm>
            <a:off x="6154323" y="2924241"/>
            <a:ext cx="2031093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Sum of Squared Residuals + Ridge Regression Penalty = 1.69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D039BD-2132-443B-9E40-590621C97F10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332739" y="3524406"/>
            <a:ext cx="821584" cy="859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8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2.5 Ridge Regression for Train/Test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Ridge Regression for Train/Test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1024634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have large amount of data (include both Train and Test Data), the </a:t>
            </a:r>
            <a:r>
              <a:rPr lang="en-US" sz="1800" b="1" dirty="0">
                <a:solidFill>
                  <a:srgbClr val="00B0F0"/>
                </a:solidFill>
              </a:rPr>
              <a:t>Ridge Regression (blue line) </a:t>
            </a:r>
            <a:r>
              <a:rPr lang="en-US" sz="1800" b="1" dirty="0">
                <a:solidFill>
                  <a:schemeClr val="tx1"/>
                </a:solidFill>
              </a:rPr>
              <a:t>has smaller variance due to Bias (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x slope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</a:rPr>
              <a:t>).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= </a:t>
            </a:r>
            <a:r>
              <a:rPr lang="en-US" sz="1800" b="1" dirty="0">
                <a:solidFill>
                  <a:srgbClr val="C00000"/>
                </a:solidFill>
              </a:rPr>
              <a:t>intercept + slope x Weight </a:t>
            </a:r>
            <a:r>
              <a:rPr lang="en-US" sz="1800" b="1" dirty="0">
                <a:solidFill>
                  <a:srgbClr val="00B0F0"/>
                </a:solidFill>
              </a:rPr>
              <a:t>+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x slope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483768" y="5877714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483768" y="2643525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094856" y="580570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707901" y="5810090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318995" y="580570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4932040" y="5810090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543128" y="580570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156173" y="5810090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339752" y="528917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339752" y="479759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339752" y="419979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339752" y="3708223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339752" y="331672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339752" y="284994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238193" y="5533058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70CE04-F3AC-4650-AE19-5C088EB26697}"/>
              </a:ext>
            </a:extLst>
          </p:cNvPr>
          <p:cNvSpPr txBox="1"/>
          <p:nvPr/>
        </p:nvSpPr>
        <p:spPr>
          <a:xfrm>
            <a:off x="1584610" y="2862685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88AE1-15C3-45EF-ABC5-8AFBBBFD8B03}"/>
              </a:ext>
            </a:extLst>
          </p:cNvPr>
          <p:cNvSpPr txBox="1"/>
          <p:nvPr/>
        </p:nvSpPr>
        <p:spPr>
          <a:xfrm>
            <a:off x="5139200" y="3887034"/>
            <a:ext cx="2664294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Ridge Regression has smaller variance due to Bias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FEAB53-EEAF-44FD-9A77-F14CDF787C2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130851" y="3020888"/>
            <a:ext cx="1340496" cy="86614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67A2508-3579-45EB-A203-D52F5F98463C}"/>
              </a:ext>
            </a:extLst>
          </p:cNvPr>
          <p:cNvSpPr/>
          <p:nvPr/>
        </p:nvSpPr>
        <p:spPr>
          <a:xfrm>
            <a:off x="2982191" y="534754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AE9F58-CB78-4A11-998E-D0C771D9D1AA}"/>
              </a:ext>
            </a:extLst>
          </p:cNvPr>
          <p:cNvSpPr/>
          <p:nvPr/>
        </p:nvSpPr>
        <p:spPr>
          <a:xfrm>
            <a:off x="3422479" y="3995107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8502C-32F2-4D20-83E1-510F650A335B}"/>
              </a:ext>
            </a:extLst>
          </p:cNvPr>
          <p:cNvSpPr/>
          <p:nvPr/>
        </p:nvSpPr>
        <p:spPr>
          <a:xfrm>
            <a:off x="3872034" y="5202932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296F62-1D0F-48E8-8491-BD48519B8B3E}"/>
              </a:ext>
            </a:extLst>
          </p:cNvPr>
          <p:cNvSpPr/>
          <p:nvPr/>
        </p:nvSpPr>
        <p:spPr>
          <a:xfrm>
            <a:off x="4249586" y="3477978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10E874C-6CA5-4641-8EA3-91212395ED30}"/>
              </a:ext>
            </a:extLst>
          </p:cNvPr>
          <p:cNvSpPr/>
          <p:nvPr/>
        </p:nvSpPr>
        <p:spPr>
          <a:xfrm>
            <a:off x="4502591" y="2732772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C01A946-6403-4E1A-8D99-26DE41E76B14}"/>
              </a:ext>
            </a:extLst>
          </p:cNvPr>
          <p:cNvSpPr/>
          <p:nvPr/>
        </p:nvSpPr>
        <p:spPr>
          <a:xfrm>
            <a:off x="4914833" y="3737621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86D52B2-4F0C-468F-B76A-B439A63B9819}"/>
              </a:ext>
            </a:extLst>
          </p:cNvPr>
          <p:cNvSpPr/>
          <p:nvPr/>
        </p:nvSpPr>
        <p:spPr>
          <a:xfrm>
            <a:off x="5473719" y="2903388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F6EFA1-38A2-462D-9033-1717E352671D}"/>
              </a:ext>
            </a:extLst>
          </p:cNvPr>
          <p:cNvCxnSpPr>
            <a:cxnSpLocks/>
          </p:cNvCxnSpPr>
          <p:nvPr/>
        </p:nvCxnSpPr>
        <p:spPr>
          <a:xfrm flipV="1">
            <a:off x="2623414" y="2453792"/>
            <a:ext cx="2922310" cy="31664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4CC646-3A8A-4481-988B-3277235DD3DA}"/>
              </a:ext>
            </a:extLst>
          </p:cNvPr>
          <p:cNvCxnSpPr>
            <a:cxnSpLocks/>
          </p:cNvCxnSpPr>
          <p:nvPr/>
        </p:nvCxnSpPr>
        <p:spPr>
          <a:xfrm>
            <a:off x="4584711" y="2934900"/>
            <a:ext cx="10616" cy="6150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A13CE4-9FEB-4B4B-91C6-B71FF347535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955490" y="3122540"/>
            <a:ext cx="31349" cy="6150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911E45-7574-487F-B456-41C9A811893F}"/>
              </a:ext>
            </a:extLst>
          </p:cNvPr>
          <p:cNvCxnSpPr>
            <a:cxnSpLocks/>
          </p:cNvCxnSpPr>
          <p:nvPr/>
        </p:nvCxnSpPr>
        <p:spPr>
          <a:xfrm>
            <a:off x="4352939" y="3586506"/>
            <a:ext cx="0" cy="22311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2FCEAF-28DC-4D02-85AA-915AA1674A67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944039" y="4267412"/>
            <a:ext cx="1" cy="9355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5F3C63-68FC-4614-A872-4AAFA2EF6321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494485" y="4139114"/>
            <a:ext cx="1" cy="4883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B9A7CE7-60FD-43CA-AD18-FFE329F53456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527404" y="2525240"/>
            <a:ext cx="18321" cy="37814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467E5C-581D-4E82-AB67-2ED0DF76C358}"/>
              </a:ext>
            </a:extLst>
          </p:cNvPr>
          <p:cNvCxnSpPr>
            <a:cxnSpLocks/>
          </p:cNvCxnSpPr>
          <p:nvPr/>
        </p:nvCxnSpPr>
        <p:spPr>
          <a:xfrm flipH="1">
            <a:off x="3029774" y="5176332"/>
            <a:ext cx="24422" cy="2432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8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2.6 Discussion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1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Discussion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783861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line with big slope, the slope is sensitive: Big penalty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line with small slope, the slope is less sensitive: Small Penalty </a:t>
            </a:r>
            <a:endParaRPr lang="en-US" sz="1800" b="1" baseline="30000" dirty="0">
              <a:solidFill>
                <a:srgbClr val="00B0F0"/>
              </a:solidFill>
              <a:cs typeface="Calibri" panose="020F050202020403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483768" y="5877714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483768" y="2643525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3094856" y="580570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707901" y="5810090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318995" y="580570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4932040" y="5810090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543128" y="580570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156173" y="5810090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339752" y="528917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339752" y="479759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339752" y="419979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339752" y="3708223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339752" y="331672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339752" y="284994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238193" y="5533058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70CE04-F3AC-4650-AE19-5C088EB26697}"/>
              </a:ext>
            </a:extLst>
          </p:cNvPr>
          <p:cNvSpPr txBox="1"/>
          <p:nvPr/>
        </p:nvSpPr>
        <p:spPr>
          <a:xfrm>
            <a:off x="1584610" y="2862685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EE2018-B84A-42E7-ACE6-1BC6BF35A244}"/>
              </a:ext>
            </a:extLst>
          </p:cNvPr>
          <p:cNvCxnSpPr>
            <a:cxnSpLocks/>
          </p:cNvCxnSpPr>
          <p:nvPr/>
        </p:nvCxnSpPr>
        <p:spPr>
          <a:xfrm flipV="1">
            <a:off x="2775814" y="4869160"/>
            <a:ext cx="3524378" cy="9035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D81034-BC07-42C3-9E22-A92695FBF6E9}"/>
              </a:ext>
            </a:extLst>
          </p:cNvPr>
          <p:cNvCxnSpPr>
            <a:cxnSpLocks/>
          </p:cNvCxnSpPr>
          <p:nvPr/>
        </p:nvCxnSpPr>
        <p:spPr>
          <a:xfrm flipV="1">
            <a:off x="2781558" y="2638047"/>
            <a:ext cx="1753856" cy="31445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19B211-AE90-4F1B-8B0B-98EE03D68287}"/>
              </a:ext>
            </a:extLst>
          </p:cNvPr>
          <p:cNvCxnSpPr>
            <a:cxnSpLocks/>
          </p:cNvCxnSpPr>
          <p:nvPr/>
        </p:nvCxnSpPr>
        <p:spPr>
          <a:xfrm>
            <a:off x="4913060" y="5289170"/>
            <a:ext cx="0" cy="6132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63058-8BAA-4CAB-9FA0-39617D9EFAE2}"/>
              </a:ext>
            </a:extLst>
          </p:cNvPr>
          <p:cNvCxnSpPr>
            <a:cxnSpLocks/>
          </p:cNvCxnSpPr>
          <p:nvPr/>
        </p:nvCxnSpPr>
        <p:spPr>
          <a:xfrm>
            <a:off x="5515593" y="5085184"/>
            <a:ext cx="0" cy="8172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86E6F5-4033-460B-A879-5018AE15A11B}"/>
              </a:ext>
            </a:extLst>
          </p:cNvPr>
          <p:cNvCxnSpPr>
            <a:cxnSpLocks/>
          </p:cNvCxnSpPr>
          <p:nvPr/>
        </p:nvCxnSpPr>
        <p:spPr>
          <a:xfrm flipH="1">
            <a:off x="2555776" y="5289170"/>
            <a:ext cx="23572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542F14-2542-4753-844F-D552F007BF7C}"/>
              </a:ext>
            </a:extLst>
          </p:cNvPr>
          <p:cNvCxnSpPr>
            <a:cxnSpLocks/>
          </p:cNvCxnSpPr>
          <p:nvPr/>
        </p:nvCxnSpPr>
        <p:spPr>
          <a:xfrm flipH="1">
            <a:off x="2483768" y="5072252"/>
            <a:ext cx="30593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5CF61E-5537-49C7-96C2-12997DEA564E}"/>
              </a:ext>
            </a:extLst>
          </p:cNvPr>
          <p:cNvCxnSpPr>
            <a:cxnSpLocks/>
          </p:cNvCxnSpPr>
          <p:nvPr/>
        </p:nvCxnSpPr>
        <p:spPr>
          <a:xfrm flipH="1">
            <a:off x="2530401" y="3063737"/>
            <a:ext cx="1804573" cy="167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1E1D30-0DC5-4A38-8194-78C98CAFFA2B}"/>
              </a:ext>
            </a:extLst>
          </p:cNvPr>
          <p:cNvCxnSpPr>
            <a:cxnSpLocks/>
          </p:cNvCxnSpPr>
          <p:nvPr/>
        </p:nvCxnSpPr>
        <p:spPr>
          <a:xfrm flipH="1">
            <a:off x="4291454" y="3019867"/>
            <a:ext cx="43520" cy="28825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DC0B52C-8E84-47A4-B804-E5754AB4DB77}"/>
              </a:ext>
            </a:extLst>
          </p:cNvPr>
          <p:cNvCxnSpPr>
            <a:cxnSpLocks/>
          </p:cNvCxnSpPr>
          <p:nvPr/>
        </p:nvCxnSpPr>
        <p:spPr>
          <a:xfrm flipH="1">
            <a:off x="3720748" y="4142181"/>
            <a:ext cx="31625" cy="16764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F305054-350A-47D0-9016-0F771F43A4FF}"/>
              </a:ext>
            </a:extLst>
          </p:cNvPr>
          <p:cNvCxnSpPr>
            <a:cxnSpLocks/>
          </p:cNvCxnSpPr>
          <p:nvPr/>
        </p:nvCxnSpPr>
        <p:spPr>
          <a:xfrm flipH="1" flipV="1">
            <a:off x="2505516" y="4132595"/>
            <a:ext cx="1089654" cy="87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953DFED-5669-4457-BAF5-245AD48F4C7D}"/>
              </a:ext>
            </a:extLst>
          </p:cNvPr>
          <p:cNvCxnSpPr/>
          <p:nvPr/>
        </p:nvCxnSpPr>
        <p:spPr>
          <a:xfrm>
            <a:off x="2915816" y="3084063"/>
            <a:ext cx="0" cy="10572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859506-4103-4148-BEA6-7BEFCF734646}"/>
              </a:ext>
            </a:extLst>
          </p:cNvPr>
          <p:cNvCxnSpPr>
            <a:cxnSpLocks/>
          </p:cNvCxnSpPr>
          <p:nvPr/>
        </p:nvCxnSpPr>
        <p:spPr>
          <a:xfrm>
            <a:off x="4639415" y="5072252"/>
            <a:ext cx="0" cy="2539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4080395-4770-415C-B87D-851392E465C5}"/>
              </a:ext>
            </a:extLst>
          </p:cNvPr>
          <p:cNvSpPr txBox="1"/>
          <p:nvPr/>
        </p:nvSpPr>
        <p:spPr>
          <a:xfrm>
            <a:off x="4877794" y="2796631"/>
            <a:ext cx="121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size is big</a:t>
            </a:r>
          </a:p>
          <a:p>
            <a:r>
              <a:rPr lang="en-US" dirty="0"/>
              <a:t>= sensitive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F5D856-6196-4B80-94C3-3DDA13D0EC99}"/>
              </a:ext>
            </a:extLst>
          </p:cNvPr>
          <p:cNvSpPr txBox="1"/>
          <p:nvPr/>
        </p:nvSpPr>
        <p:spPr>
          <a:xfrm>
            <a:off x="4969955" y="4061369"/>
            <a:ext cx="19566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size is small</a:t>
            </a:r>
          </a:p>
          <a:p>
            <a:r>
              <a:rPr lang="en-US" dirty="0"/>
              <a:t>= less sensitive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7BD4FB-A3A5-4BEA-9D4F-E48D3D981E67}"/>
              </a:ext>
            </a:extLst>
          </p:cNvPr>
          <p:cNvCxnSpPr>
            <a:stCxn id="81" idx="1"/>
          </p:cNvCxnSpPr>
          <p:nvPr/>
        </p:nvCxnSpPr>
        <p:spPr>
          <a:xfrm flipH="1">
            <a:off x="4660992" y="4384535"/>
            <a:ext cx="308963" cy="80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72DC66-745F-4B06-B339-71AEF1BE398C}"/>
              </a:ext>
            </a:extLst>
          </p:cNvPr>
          <p:cNvCxnSpPr>
            <a:stCxn id="80" idx="1"/>
          </p:cNvCxnSpPr>
          <p:nvPr/>
        </p:nvCxnSpPr>
        <p:spPr>
          <a:xfrm flipH="1">
            <a:off x="2915816" y="3119797"/>
            <a:ext cx="1961978" cy="53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Discussion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890129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= </a:t>
            </a:r>
            <a:r>
              <a:rPr lang="en-US" sz="1800" b="1" dirty="0">
                <a:solidFill>
                  <a:srgbClr val="C00000"/>
                </a:solidFill>
              </a:rPr>
              <a:t>intercept + slope x Weight </a:t>
            </a:r>
            <a:r>
              <a:rPr lang="en-US" sz="1800" b="1" dirty="0">
                <a:solidFill>
                  <a:srgbClr val="00B0F0"/>
                </a:solidFill>
              </a:rPr>
              <a:t>+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x slope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</a:t>
            </a:r>
            <a:endParaRPr lang="en-US" sz="1800" b="1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can be 0 to infinity.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If </a:t>
            </a:r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= 0, it is a linear regression.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If </a:t>
            </a:r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= 1, the regression line slope is smaller. When  </a:t>
            </a:r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increase, the slop decrease.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How to decide the </a:t>
            </a:r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? We can run a bunch test called the k-fold cross-validation with different </a:t>
            </a:r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and pick up the best </a:t>
            </a:r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value for lowest variance.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475A76-D56A-4ED6-BE08-18FF9B0E889A}"/>
              </a:ext>
            </a:extLst>
          </p:cNvPr>
          <p:cNvCxnSpPr>
            <a:cxnSpLocks/>
          </p:cNvCxnSpPr>
          <p:nvPr/>
        </p:nvCxnSpPr>
        <p:spPr>
          <a:xfrm>
            <a:off x="2483768" y="6663189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9D5835-DACF-4E21-8C3B-A0DA641E2BFD}"/>
              </a:ext>
            </a:extLst>
          </p:cNvPr>
          <p:cNvCxnSpPr>
            <a:cxnSpLocks/>
          </p:cNvCxnSpPr>
          <p:nvPr/>
        </p:nvCxnSpPr>
        <p:spPr>
          <a:xfrm flipV="1">
            <a:off x="2483768" y="3429000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18420D-34B5-41A4-B6F9-3F0947663926}"/>
              </a:ext>
            </a:extLst>
          </p:cNvPr>
          <p:cNvCxnSpPr>
            <a:cxnSpLocks/>
          </p:cNvCxnSpPr>
          <p:nvPr/>
        </p:nvCxnSpPr>
        <p:spPr>
          <a:xfrm>
            <a:off x="3094856" y="659118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F81D3D8-EED7-493B-868D-8FBE7368DE1F}"/>
              </a:ext>
            </a:extLst>
          </p:cNvPr>
          <p:cNvSpPr/>
          <p:nvPr/>
        </p:nvSpPr>
        <p:spPr>
          <a:xfrm>
            <a:off x="3051600" y="6219254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A67A83-BE6B-4DA5-B360-94B5AF385075}"/>
              </a:ext>
            </a:extLst>
          </p:cNvPr>
          <p:cNvCxnSpPr>
            <a:cxnSpLocks/>
          </p:cNvCxnSpPr>
          <p:nvPr/>
        </p:nvCxnSpPr>
        <p:spPr>
          <a:xfrm>
            <a:off x="3707901" y="6595565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E3E65A-7A73-458A-B879-B495F307E62D}"/>
              </a:ext>
            </a:extLst>
          </p:cNvPr>
          <p:cNvCxnSpPr>
            <a:cxnSpLocks/>
          </p:cNvCxnSpPr>
          <p:nvPr/>
        </p:nvCxnSpPr>
        <p:spPr>
          <a:xfrm>
            <a:off x="4318995" y="659118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8C769C-0581-4F88-AEAD-81D3CE861EEB}"/>
              </a:ext>
            </a:extLst>
          </p:cNvPr>
          <p:cNvCxnSpPr>
            <a:cxnSpLocks/>
          </p:cNvCxnSpPr>
          <p:nvPr/>
        </p:nvCxnSpPr>
        <p:spPr>
          <a:xfrm>
            <a:off x="4932040" y="6595565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6BF966-8352-47E1-8F31-2A35DCAF280F}"/>
              </a:ext>
            </a:extLst>
          </p:cNvPr>
          <p:cNvCxnSpPr>
            <a:cxnSpLocks/>
          </p:cNvCxnSpPr>
          <p:nvPr/>
        </p:nvCxnSpPr>
        <p:spPr>
          <a:xfrm>
            <a:off x="5543128" y="659118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5A2ADE-8483-435C-9755-9D466C807E75}"/>
              </a:ext>
            </a:extLst>
          </p:cNvPr>
          <p:cNvCxnSpPr>
            <a:cxnSpLocks/>
          </p:cNvCxnSpPr>
          <p:nvPr/>
        </p:nvCxnSpPr>
        <p:spPr>
          <a:xfrm>
            <a:off x="6156173" y="6595565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57C609C-A847-4F19-B4F4-5F8A80BF217B}"/>
              </a:ext>
            </a:extLst>
          </p:cNvPr>
          <p:cNvSpPr/>
          <p:nvPr/>
        </p:nvSpPr>
        <p:spPr>
          <a:xfrm>
            <a:off x="4318995" y="4349691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B7160A-8647-452D-B9E3-6D74EAD42486}"/>
              </a:ext>
            </a:extLst>
          </p:cNvPr>
          <p:cNvCxnSpPr>
            <a:cxnSpLocks/>
          </p:cNvCxnSpPr>
          <p:nvPr/>
        </p:nvCxnSpPr>
        <p:spPr>
          <a:xfrm>
            <a:off x="2339752" y="607464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DE9D79-BFE2-4B54-98BC-8A35B811E927}"/>
              </a:ext>
            </a:extLst>
          </p:cNvPr>
          <p:cNvCxnSpPr>
            <a:cxnSpLocks/>
          </p:cNvCxnSpPr>
          <p:nvPr/>
        </p:nvCxnSpPr>
        <p:spPr>
          <a:xfrm>
            <a:off x="2339752" y="558306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4A5760-1964-443A-B9FF-5ED1FBEF330F}"/>
              </a:ext>
            </a:extLst>
          </p:cNvPr>
          <p:cNvCxnSpPr>
            <a:cxnSpLocks/>
          </p:cNvCxnSpPr>
          <p:nvPr/>
        </p:nvCxnSpPr>
        <p:spPr>
          <a:xfrm>
            <a:off x="2339752" y="498527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F54827-C7D9-436C-A470-0CB614F718A0}"/>
              </a:ext>
            </a:extLst>
          </p:cNvPr>
          <p:cNvCxnSpPr>
            <a:cxnSpLocks/>
          </p:cNvCxnSpPr>
          <p:nvPr/>
        </p:nvCxnSpPr>
        <p:spPr>
          <a:xfrm>
            <a:off x="2339752" y="4493698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D4D596-C153-4372-AB5B-84977829699F}"/>
              </a:ext>
            </a:extLst>
          </p:cNvPr>
          <p:cNvCxnSpPr>
            <a:cxnSpLocks/>
          </p:cNvCxnSpPr>
          <p:nvPr/>
        </p:nvCxnSpPr>
        <p:spPr>
          <a:xfrm>
            <a:off x="2339752" y="410220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D61D82-4A05-48F1-8E9E-B9F5D54C3A61}"/>
              </a:ext>
            </a:extLst>
          </p:cNvPr>
          <p:cNvCxnSpPr>
            <a:cxnSpLocks/>
          </p:cNvCxnSpPr>
          <p:nvPr/>
        </p:nvCxnSpPr>
        <p:spPr>
          <a:xfrm>
            <a:off x="2339752" y="3635419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1F772-F9C6-4CFE-9BE4-738EEFAA805E}"/>
              </a:ext>
            </a:extLst>
          </p:cNvPr>
          <p:cNvCxnSpPr>
            <a:cxnSpLocks/>
          </p:cNvCxnSpPr>
          <p:nvPr/>
        </p:nvCxnSpPr>
        <p:spPr>
          <a:xfrm flipV="1">
            <a:off x="2871973" y="3325505"/>
            <a:ext cx="2264629" cy="33376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D2AF95-359E-48E2-B4B2-FD9723071F4D}"/>
              </a:ext>
            </a:extLst>
          </p:cNvPr>
          <p:cNvSpPr txBox="1"/>
          <p:nvPr/>
        </p:nvSpPr>
        <p:spPr>
          <a:xfrm>
            <a:off x="6238193" y="6318533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57B134-5DEB-43FC-9B78-282C3CEC69FD}"/>
              </a:ext>
            </a:extLst>
          </p:cNvPr>
          <p:cNvSpPr txBox="1"/>
          <p:nvPr/>
        </p:nvSpPr>
        <p:spPr>
          <a:xfrm>
            <a:off x="1584610" y="3648160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EC0445-48AA-4A08-8DFE-D0EB343286CD}"/>
              </a:ext>
            </a:extLst>
          </p:cNvPr>
          <p:cNvCxnSpPr>
            <a:cxnSpLocks/>
          </p:cNvCxnSpPr>
          <p:nvPr/>
        </p:nvCxnSpPr>
        <p:spPr>
          <a:xfrm flipV="1">
            <a:off x="2771796" y="3745205"/>
            <a:ext cx="2627312" cy="26180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F18F0B-989D-4517-BDF3-AB8E89FAB92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72699" y="3560547"/>
            <a:ext cx="851488" cy="74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C40B56-9C20-4617-A805-DB79977E4AD1}"/>
              </a:ext>
            </a:extLst>
          </p:cNvPr>
          <p:cNvSpPr txBox="1"/>
          <p:nvPr/>
        </p:nvSpPr>
        <p:spPr>
          <a:xfrm>
            <a:off x="5824187" y="3375888"/>
            <a:ext cx="821579" cy="369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800" b="1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>
                <a:solidFill>
                  <a:schemeClr val="tx1"/>
                </a:solidFill>
                <a:cs typeface="Calibri" panose="020F0502020204030204" pitchFamily="34" charset="0"/>
              </a:rPr>
              <a:t> = 0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2734BF-6984-4157-9B6C-D2718B8C17CB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4972699" y="4096483"/>
            <a:ext cx="851488" cy="74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2A9426F-E0E7-45E5-B62A-C56B74DBA034}"/>
              </a:ext>
            </a:extLst>
          </p:cNvPr>
          <p:cNvSpPr txBox="1"/>
          <p:nvPr/>
        </p:nvSpPr>
        <p:spPr>
          <a:xfrm>
            <a:off x="5824187" y="3911824"/>
            <a:ext cx="821579" cy="369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= 1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BBE4E4-8560-4C13-95E8-9A62BF830DE1}"/>
              </a:ext>
            </a:extLst>
          </p:cNvPr>
          <p:cNvCxnSpPr>
            <a:cxnSpLocks/>
          </p:cNvCxnSpPr>
          <p:nvPr/>
        </p:nvCxnSpPr>
        <p:spPr>
          <a:xfrm flipV="1">
            <a:off x="2699789" y="4325017"/>
            <a:ext cx="2824108" cy="16929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C1F396-DA0A-4582-BE56-94DCE337D47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023134" y="4617184"/>
            <a:ext cx="851488" cy="74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F294B5-A51E-4343-B124-D334C1417E7E}"/>
              </a:ext>
            </a:extLst>
          </p:cNvPr>
          <p:cNvSpPr txBox="1"/>
          <p:nvPr/>
        </p:nvSpPr>
        <p:spPr>
          <a:xfrm>
            <a:off x="5874622" y="4432525"/>
            <a:ext cx="821579" cy="369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= 2</a:t>
            </a:r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059930-0494-48FD-83E1-F675F7D49EFC}"/>
              </a:ext>
            </a:extLst>
          </p:cNvPr>
          <p:cNvCxnSpPr>
            <a:cxnSpLocks/>
          </p:cNvCxnSpPr>
          <p:nvPr/>
        </p:nvCxnSpPr>
        <p:spPr>
          <a:xfrm flipV="1">
            <a:off x="2806932" y="5544996"/>
            <a:ext cx="2917196" cy="18793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A7075BD-DAAA-4126-9CEE-B984355CD335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729632" y="5484093"/>
            <a:ext cx="851488" cy="743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925825-B985-47D3-9083-E10D772EC111}"/>
              </a:ext>
            </a:extLst>
          </p:cNvPr>
          <p:cNvSpPr txBox="1"/>
          <p:nvPr/>
        </p:nvSpPr>
        <p:spPr>
          <a:xfrm>
            <a:off x="6581120" y="5299427"/>
            <a:ext cx="190899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=10000000000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1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2.7 Binary Ridge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0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Ridge (L2)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386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Ridge (L2)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Regularization with Ridge (L2) Regression.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below are Weight and Size with linear Regression for all data. We have: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= 0.9 + 0.75 x Weight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409001" y="6018364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5B10DE-433B-4AE2-8106-5412C930FC51}"/>
              </a:ext>
            </a:extLst>
          </p:cNvPr>
          <p:cNvCxnSpPr>
            <a:cxnSpLocks/>
          </p:cNvCxnSpPr>
          <p:nvPr/>
        </p:nvCxnSpPr>
        <p:spPr>
          <a:xfrm>
            <a:off x="2158752" y="6189572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F0E8F3-10C8-409A-96CD-F4AE290C438A}"/>
              </a:ext>
            </a:extLst>
          </p:cNvPr>
          <p:cNvCxnSpPr>
            <a:cxnSpLocks/>
          </p:cNvCxnSpPr>
          <p:nvPr/>
        </p:nvCxnSpPr>
        <p:spPr>
          <a:xfrm flipV="1">
            <a:off x="2158752" y="2955383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BBAF18-5F81-46F2-AC32-AC0565CB4CDC}"/>
              </a:ext>
            </a:extLst>
          </p:cNvPr>
          <p:cNvCxnSpPr>
            <a:cxnSpLocks/>
          </p:cNvCxnSpPr>
          <p:nvPr/>
        </p:nvCxnSpPr>
        <p:spPr>
          <a:xfrm>
            <a:off x="2769840" y="611756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CADFA1B-97C5-4F82-8BF6-B45A78FA0808}"/>
              </a:ext>
            </a:extLst>
          </p:cNvPr>
          <p:cNvSpPr/>
          <p:nvPr/>
        </p:nvSpPr>
        <p:spPr>
          <a:xfrm>
            <a:off x="2717266" y="5300498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1F9E06-1AED-4396-9593-4EA35457328C}"/>
              </a:ext>
            </a:extLst>
          </p:cNvPr>
          <p:cNvSpPr/>
          <p:nvPr/>
        </p:nvSpPr>
        <p:spPr>
          <a:xfrm>
            <a:off x="3166872" y="4393203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DCE7CF-0A32-4319-8DD6-7BA450CA8C2A}"/>
              </a:ext>
            </a:extLst>
          </p:cNvPr>
          <p:cNvCxnSpPr>
            <a:cxnSpLocks/>
          </p:cNvCxnSpPr>
          <p:nvPr/>
        </p:nvCxnSpPr>
        <p:spPr>
          <a:xfrm>
            <a:off x="3382885" y="612194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33CEF4-06B2-4A1A-915B-3598D7C72EAB}"/>
              </a:ext>
            </a:extLst>
          </p:cNvPr>
          <p:cNvCxnSpPr>
            <a:cxnSpLocks/>
          </p:cNvCxnSpPr>
          <p:nvPr/>
        </p:nvCxnSpPr>
        <p:spPr>
          <a:xfrm>
            <a:off x="3993979" y="611756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1270E5-4AC0-4862-B31D-E895735F2480}"/>
              </a:ext>
            </a:extLst>
          </p:cNvPr>
          <p:cNvCxnSpPr>
            <a:cxnSpLocks/>
          </p:cNvCxnSpPr>
          <p:nvPr/>
        </p:nvCxnSpPr>
        <p:spPr>
          <a:xfrm>
            <a:off x="4607024" y="612194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3340D4-1182-4E9B-9CBD-FF4520606557}"/>
              </a:ext>
            </a:extLst>
          </p:cNvPr>
          <p:cNvCxnSpPr>
            <a:cxnSpLocks/>
          </p:cNvCxnSpPr>
          <p:nvPr/>
        </p:nvCxnSpPr>
        <p:spPr>
          <a:xfrm>
            <a:off x="5218112" y="611756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5536F0-930A-497A-93C9-D1DB8DD963DF}"/>
              </a:ext>
            </a:extLst>
          </p:cNvPr>
          <p:cNvCxnSpPr>
            <a:cxnSpLocks/>
          </p:cNvCxnSpPr>
          <p:nvPr/>
        </p:nvCxnSpPr>
        <p:spPr>
          <a:xfrm>
            <a:off x="5831157" y="612194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53C8022-3A15-458C-8D46-5F375796D701}"/>
              </a:ext>
            </a:extLst>
          </p:cNvPr>
          <p:cNvSpPr/>
          <p:nvPr/>
        </p:nvSpPr>
        <p:spPr>
          <a:xfrm>
            <a:off x="3616427" y="5601028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422E039-F7C1-4ACA-97BA-F872A5E50CD9}"/>
              </a:ext>
            </a:extLst>
          </p:cNvPr>
          <p:cNvSpPr/>
          <p:nvPr/>
        </p:nvSpPr>
        <p:spPr>
          <a:xfrm>
            <a:off x="3993979" y="3876074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03BE23-8D53-42EF-9CE2-E38F7B4BC5CB}"/>
              </a:ext>
            </a:extLst>
          </p:cNvPr>
          <p:cNvSpPr/>
          <p:nvPr/>
        </p:nvSpPr>
        <p:spPr>
          <a:xfrm>
            <a:off x="4246984" y="3130868"/>
            <a:ext cx="144011" cy="14400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2EE130-3FD9-4033-A720-58716204E752}"/>
              </a:ext>
            </a:extLst>
          </p:cNvPr>
          <p:cNvSpPr/>
          <p:nvPr/>
        </p:nvSpPr>
        <p:spPr>
          <a:xfrm>
            <a:off x="4659226" y="4135717"/>
            <a:ext cx="144011" cy="14400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1FE558D-869F-4F64-A25B-A0E5063667D4}"/>
              </a:ext>
            </a:extLst>
          </p:cNvPr>
          <p:cNvSpPr/>
          <p:nvPr/>
        </p:nvSpPr>
        <p:spPr>
          <a:xfrm>
            <a:off x="5218112" y="3301484"/>
            <a:ext cx="144011" cy="14400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37069E-4902-40AD-AE75-9D267AE0B1C8}"/>
              </a:ext>
            </a:extLst>
          </p:cNvPr>
          <p:cNvCxnSpPr>
            <a:cxnSpLocks/>
          </p:cNvCxnSpPr>
          <p:nvPr/>
        </p:nvCxnSpPr>
        <p:spPr>
          <a:xfrm>
            <a:off x="2014736" y="5601028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BE1DB9-7A89-42CC-AB4A-31CD5197476B}"/>
              </a:ext>
            </a:extLst>
          </p:cNvPr>
          <p:cNvCxnSpPr>
            <a:cxnSpLocks/>
          </p:cNvCxnSpPr>
          <p:nvPr/>
        </p:nvCxnSpPr>
        <p:spPr>
          <a:xfrm>
            <a:off x="2014736" y="510945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9144ED8-BAE6-4957-998C-136CE7C874E4}"/>
              </a:ext>
            </a:extLst>
          </p:cNvPr>
          <p:cNvCxnSpPr>
            <a:cxnSpLocks/>
          </p:cNvCxnSpPr>
          <p:nvPr/>
        </p:nvCxnSpPr>
        <p:spPr>
          <a:xfrm>
            <a:off x="2014736" y="451165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0E9484-E292-476E-A9BB-C8621B15337F}"/>
              </a:ext>
            </a:extLst>
          </p:cNvPr>
          <p:cNvCxnSpPr>
            <a:cxnSpLocks/>
          </p:cNvCxnSpPr>
          <p:nvPr/>
        </p:nvCxnSpPr>
        <p:spPr>
          <a:xfrm>
            <a:off x="2014736" y="4020081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233FCB6-2C27-48F3-AFE2-7EF9E62C8DE9}"/>
              </a:ext>
            </a:extLst>
          </p:cNvPr>
          <p:cNvCxnSpPr>
            <a:cxnSpLocks/>
          </p:cNvCxnSpPr>
          <p:nvPr/>
        </p:nvCxnSpPr>
        <p:spPr>
          <a:xfrm>
            <a:off x="2014736" y="362858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B2A58CB-F495-4646-8E3E-B020F29B6FF6}"/>
              </a:ext>
            </a:extLst>
          </p:cNvPr>
          <p:cNvCxnSpPr>
            <a:cxnSpLocks/>
          </p:cNvCxnSpPr>
          <p:nvPr/>
        </p:nvCxnSpPr>
        <p:spPr>
          <a:xfrm>
            <a:off x="2014736" y="316180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3F6BAF-7991-4EAD-8804-E90C410C1A87}"/>
              </a:ext>
            </a:extLst>
          </p:cNvPr>
          <p:cNvCxnSpPr>
            <a:cxnSpLocks/>
          </p:cNvCxnSpPr>
          <p:nvPr/>
        </p:nvCxnSpPr>
        <p:spPr>
          <a:xfrm flipV="1">
            <a:off x="2789271" y="2827386"/>
            <a:ext cx="2743160" cy="30225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740B87C-4B64-47FD-999F-889268C0237E}"/>
              </a:ext>
            </a:extLst>
          </p:cNvPr>
          <p:cNvSpPr txBox="1"/>
          <p:nvPr/>
        </p:nvSpPr>
        <p:spPr>
          <a:xfrm>
            <a:off x="1259594" y="3174543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2.7 Binary Ridge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865973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Ridge Regression for discreate case (Size vs Normal Diet/High Fat Diet) in stead of continuous case (Size vs. Weight)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We can model the binary features (0 for Normal Diet and 1 for High Fat Data) data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Size = 1.5 + 0.7 x High Fat Diet (1) + </a:t>
            </a:r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x (Diet Difference)</a:t>
            </a:r>
            <a:r>
              <a:rPr lang="en-US" sz="1800" b="1" baseline="30000" dirty="0">
                <a:solidFill>
                  <a:schemeClr val="tx1"/>
                </a:solidFill>
                <a:cs typeface="Calibri" panose="020F0502020204030204" pitchFamily="34" charset="0"/>
              </a:rPr>
              <a:t>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Size = 1.5 + 0.7 x Normal Diet (0) + </a:t>
            </a:r>
            <a:r>
              <a:rPr lang="el-GR" sz="1800" b="1" dirty="0">
                <a:solidFill>
                  <a:schemeClr val="tx1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x (Diet Difference)</a:t>
            </a:r>
            <a:r>
              <a:rPr lang="en-US" sz="1800" b="1" baseline="30000" dirty="0">
                <a:solidFill>
                  <a:schemeClr val="tx1"/>
                </a:solidFill>
                <a:cs typeface="Calibri" panose="020F0502020204030204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475A76-D56A-4ED6-BE08-18FF9B0E889A}"/>
              </a:ext>
            </a:extLst>
          </p:cNvPr>
          <p:cNvCxnSpPr>
            <a:cxnSpLocks/>
          </p:cNvCxnSpPr>
          <p:nvPr/>
        </p:nvCxnSpPr>
        <p:spPr>
          <a:xfrm>
            <a:off x="2834719" y="6166772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9D5835-DACF-4E21-8C3B-A0DA641E2BFD}"/>
              </a:ext>
            </a:extLst>
          </p:cNvPr>
          <p:cNvCxnSpPr>
            <a:cxnSpLocks/>
          </p:cNvCxnSpPr>
          <p:nvPr/>
        </p:nvCxnSpPr>
        <p:spPr>
          <a:xfrm flipV="1">
            <a:off x="2834719" y="3244334"/>
            <a:ext cx="0" cy="2922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F81D3D8-EED7-493B-868D-8FBE7368DE1F}"/>
              </a:ext>
            </a:extLst>
          </p:cNvPr>
          <p:cNvSpPr/>
          <p:nvPr/>
        </p:nvSpPr>
        <p:spPr>
          <a:xfrm>
            <a:off x="5198438" y="5125454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A67A83-BE6B-4DA5-B360-94B5AF385075}"/>
              </a:ext>
            </a:extLst>
          </p:cNvPr>
          <p:cNvCxnSpPr>
            <a:cxnSpLocks/>
          </p:cNvCxnSpPr>
          <p:nvPr/>
        </p:nvCxnSpPr>
        <p:spPr>
          <a:xfrm>
            <a:off x="4058852" y="609914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8C769C-0581-4F88-AEAD-81D3CE861EEB}"/>
              </a:ext>
            </a:extLst>
          </p:cNvPr>
          <p:cNvCxnSpPr>
            <a:cxnSpLocks/>
          </p:cNvCxnSpPr>
          <p:nvPr/>
        </p:nvCxnSpPr>
        <p:spPr>
          <a:xfrm>
            <a:off x="5282991" y="609914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B7160A-8647-452D-B9E3-6D74EAD42486}"/>
              </a:ext>
            </a:extLst>
          </p:cNvPr>
          <p:cNvCxnSpPr>
            <a:cxnSpLocks/>
          </p:cNvCxnSpPr>
          <p:nvPr/>
        </p:nvCxnSpPr>
        <p:spPr>
          <a:xfrm>
            <a:off x="2690703" y="5578228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DE9D79-BFE2-4B54-98BC-8A35B811E927}"/>
              </a:ext>
            </a:extLst>
          </p:cNvPr>
          <p:cNvCxnSpPr>
            <a:cxnSpLocks/>
          </p:cNvCxnSpPr>
          <p:nvPr/>
        </p:nvCxnSpPr>
        <p:spPr>
          <a:xfrm>
            <a:off x="2690703" y="508665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4A5760-1964-443A-B9FF-5ED1FBEF330F}"/>
              </a:ext>
            </a:extLst>
          </p:cNvPr>
          <p:cNvCxnSpPr>
            <a:cxnSpLocks/>
          </p:cNvCxnSpPr>
          <p:nvPr/>
        </p:nvCxnSpPr>
        <p:spPr>
          <a:xfrm>
            <a:off x="2690703" y="448885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F54827-C7D9-436C-A470-0CB614F718A0}"/>
              </a:ext>
            </a:extLst>
          </p:cNvPr>
          <p:cNvCxnSpPr>
            <a:cxnSpLocks/>
          </p:cNvCxnSpPr>
          <p:nvPr/>
        </p:nvCxnSpPr>
        <p:spPr>
          <a:xfrm>
            <a:off x="2690703" y="3997281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D4D596-C153-4372-AB5B-84977829699F}"/>
              </a:ext>
            </a:extLst>
          </p:cNvPr>
          <p:cNvCxnSpPr>
            <a:cxnSpLocks/>
          </p:cNvCxnSpPr>
          <p:nvPr/>
        </p:nvCxnSpPr>
        <p:spPr>
          <a:xfrm>
            <a:off x="2690703" y="360578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D2AF95-359E-48E2-B4B2-FD9723071F4D}"/>
              </a:ext>
            </a:extLst>
          </p:cNvPr>
          <p:cNvSpPr txBox="1"/>
          <p:nvPr/>
        </p:nvSpPr>
        <p:spPr>
          <a:xfrm>
            <a:off x="5067866" y="6385984"/>
            <a:ext cx="143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Fat Diet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57B134-5DEB-43FC-9B78-282C3CEC69FD}"/>
              </a:ext>
            </a:extLst>
          </p:cNvPr>
          <p:cNvSpPr txBox="1"/>
          <p:nvPr/>
        </p:nvSpPr>
        <p:spPr>
          <a:xfrm>
            <a:off x="1937839" y="3723272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98D667-BED0-4DCA-B2A6-94E768A8E434}"/>
              </a:ext>
            </a:extLst>
          </p:cNvPr>
          <p:cNvSpPr txBox="1"/>
          <p:nvPr/>
        </p:nvSpPr>
        <p:spPr>
          <a:xfrm>
            <a:off x="3339222" y="6365660"/>
            <a:ext cx="143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Diet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940AE8-0CAE-4351-A278-8933A70394F2}"/>
              </a:ext>
            </a:extLst>
          </p:cNvPr>
          <p:cNvSpPr/>
          <p:nvPr/>
        </p:nvSpPr>
        <p:spPr>
          <a:xfrm>
            <a:off x="5198438" y="4838627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8E9715-DCBF-48E4-92DC-AD03BF5C27B2}"/>
              </a:ext>
            </a:extLst>
          </p:cNvPr>
          <p:cNvSpPr/>
          <p:nvPr/>
        </p:nvSpPr>
        <p:spPr>
          <a:xfrm>
            <a:off x="5205190" y="4544050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515B19C-93FB-4C41-BD97-68958F3C90E1}"/>
              </a:ext>
            </a:extLst>
          </p:cNvPr>
          <p:cNvSpPr/>
          <p:nvPr/>
        </p:nvSpPr>
        <p:spPr>
          <a:xfrm>
            <a:off x="5205190" y="3887493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1D8292-CA89-472D-A178-682F2E1A03E6}"/>
              </a:ext>
            </a:extLst>
          </p:cNvPr>
          <p:cNvSpPr/>
          <p:nvPr/>
        </p:nvSpPr>
        <p:spPr>
          <a:xfrm>
            <a:off x="3967076" y="5471678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E003DED-6E71-4B94-A4CF-1D163A6DEC13}"/>
              </a:ext>
            </a:extLst>
          </p:cNvPr>
          <p:cNvSpPr/>
          <p:nvPr/>
        </p:nvSpPr>
        <p:spPr>
          <a:xfrm>
            <a:off x="3973826" y="5145766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1240A3-BC6D-44D8-9F1F-69CD544017F7}"/>
              </a:ext>
            </a:extLst>
          </p:cNvPr>
          <p:cNvSpPr/>
          <p:nvPr/>
        </p:nvSpPr>
        <p:spPr>
          <a:xfrm>
            <a:off x="3973826" y="4817923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55D718-7671-437F-96E3-FFB9148D8BB9}"/>
              </a:ext>
            </a:extLst>
          </p:cNvPr>
          <p:cNvSpPr/>
          <p:nvPr/>
        </p:nvSpPr>
        <p:spPr>
          <a:xfrm>
            <a:off x="3969090" y="4580213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8EB35B-3182-40EF-A496-F1F6CD32872A}"/>
              </a:ext>
            </a:extLst>
          </p:cNvPr>
          <p:cNvCxnSpPr/>
          <p:nvPr/>
        </p:nvCxnSpPr>
        <p:spPr>
          <a:xfrm>
            <a:off x="2834719" y="5336754"/>
            <a:ext cx="277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D68CF-5001-40DF-99B6-66E1B2365017}"/>
              </a:ext>
            </a:extLst>
          </p:cNvPr>
          <p:cNvSpPr txBox="1"/>
          <p:nvPr/>
        </p:nvSpPr>
        <p:spPr>
          <a:xfrm>
            <a:off x="2363594" y="5196258"/>
            <a:ext cx="49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143408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2.8 Ridge Regression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4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2.8 Ridge Regression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797646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Logistic Regression function to Ridge Regression classifier.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Is Obese = </a:t>
            </a:r>
            <a:r>
              <a:rPr lang="en-US" sz="1800" b="1" dirty="0">
                <a:solidFill>
                  <a:srgbClr val="C00000"/>
                </a:solidFill>
                <a:cs typeface="Calibri" panose="020F0502020204030204" pitchFamily="34" charset="0"/>
              </a:rPr>
              <a:t>intercept + slope x Weight 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</a:rPr>
              <a:t>+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x slope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</a:t>
            </a:r>
            <a:endParaRPr lang="en-US" sz="1800" b="1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D74047-BE8C-40BB-BB1B-AAB8AB1E5A43}"/>
              </a:ext>
            </a:extLst>
          </p:cNvPr>
          <p:cNvCxnSpPr>
            <a:cxnSpLocks/>
          </p:cNvCxnSpPr>
          <p:nvPr/>
        </p:nvCxnSpPr>
        <p:spPr>
          <a:xfrm>
            <a:off x="2325286" y="5551042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4FF30A-4617-4DB9-BEE8-DFCFF0876963}"/>
              </a:ext>
            </a:extLst>
          </p:cNvPr>
          <p:cNvCxnSpPr>
            <a:cxnSpLocks/>
          </p:cNvCxnSpPr>
          <p:nvPr/>
        </p:nvCxnSpPr>
        <p:spPr>
          <a:xfrm flipV="1">
            <a:off x="2339752" y="2871710"/>
            <a:ext cx="0" cy="267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54E3D6-A7DB-4C6F-94CF-4290D5CDA913}"/>
              </a:ext>
            </a:extLst>
          </p:cNvPr>
          <p:cNvCxnSpPr>
            <a:cxnSpLocks/>
          </p:cNvCxnSpPr>
          <p:nvPr/>
        </p:nvCxnSpPr>
        <p:spPr>
          <a:xfrm>
            <a:off x="2936374" y="547903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52CB4A-16EF-43BF-92C5-7FFB7D1F11AD}"/>
              </a:ext>
            </a:extLst>
          </p:cNvPr>
          <p:cNvCxnSpPr>
            <a:cxnSpLocks/>
          </p:cNvCxnSpPr>
          <p:nvPr/>
        </p:nvCxnSpPr>
        <p:spPr>
          <a:xfrm>
            <a:off x="3549419" y="548341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D21C7F-548D-40AD-A8EC-67011052F4C3}"/>
              </a:ext>
            </a:extLst>
          </p:cNvPr>
          <p:cNvCxnSpPr>
            <a:cxnSpLocks/>
          </p:cNvCxnSpPr>
          <p:nvPr/>
        </p:nvCxnSpPr>
        <p:spPr>
          <a:xfrm>
            <a:off x="4160513" y="547903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0ED7A5-64B0-4C49-B8D6-97A1FC06F7CF}"/>
              </a:ext>
            </a:extLst>
          </p:cNvPr>
          <p:cNvCxnSpPr>
            <a:cxnSpLocks/>
          </p:cNvCxnSpPr>
          <p:nvPr/>
        </p:nvCxnSpPr>
        <p:spPr>
          <a:xfrm>
            <a:off x="4773558" y="548341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2CCF23-277B-4A15-9901-66FB9ABFCF49}"/>
              </a:ext>
            </a:extLst>
          </p:cNvPr>
          <p:cNvCxnSpPr>
            <a:cxnSpLocks/>
          </p:cNvCxnSpPr>
          <p:nvPr/>
        </p:nvCxnSpPr>
        <p:spPr>
          <a:xfrm>
            <a:off x="5384646" y="547903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D01533-8EE7-4DC8-AEC3-AEFBF97A6053}"/>
              </a:ext>
            </a:extLst>
          </p:cNvPr>
          <p:cNvCxnSpPr>
            <a:cxnSpLocks/>
          </p:cNvCxnSpPr>
          <p:nvPr/>
        </p:nvCxnSpPr>
        <p:spPr>
          <a:xfrm>
            <a:off x="5997691" y="548341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13DE3-7447-4150-9AA6-27633EE1181E}"/>
              </a:ext>
            </a:extLst>
          </p:cNvPr>
          <p:cNvCxnSpPr>
            <a:cxnSpLocks/>
          </p:cNvCxnSpPr>
          <p:nvPr/>
        </p:nvCxnSpPr>
        <p:spPr>
          <a:xfrm>
            <a:off x="2208644" y="4943900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DF87298-ACC4-4ACD-B5CD-54346C82FCAF}"/>
              </a:ext>
            </a:extLst>
          </p:cNvPr>
          <p:cNvCxnSpPr>
            <a:cxnSpLocks/>
          </p:cNvCxnSpPr>
          <p:nvPr/>
        </p:nvCxnSpPr>
        <p:spPr>
          <a:xfrm>
            <a:off x="2195736" y="393640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6929799-3DE5-4002-9CB3-EBFCB1BB43CC}"/>
              </a:ext>
            </a:extLst>
          </p:cNvPr>
          <p:cNvSpPr txBox="1"/>
          <p:nvPr/>
        </p:nvSpPr>
        <p:spPr>
          <a:xfrm>
            <a:off x="4104210" y="5652007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9FAA41-153C-440C-99BD-C45FE811FF04}"/>
              </a:ext>
            </a:extLst>
          </p:cNvPr>
          <p:cNvSpPr txBox="1"/>
          <p:nvPr/>
        </p:nvSpPr>
        <p:spPr>
          <a:xfrm>
            <a:off x="779138" y="3838295"/>
            <a:ext cx="12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Obese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81BB29-5D9D-483F-A97E-6B8A1C649073}"/>
              </a:ext>
            </a:extLst>
          </p:cNvPr>
          <p:cNvSpPr txBox="1"/>
          <p:nvPr/>
        </p:nvSpPr>
        <p:spPr>
          <a:xfrm>
            <a:off x="850800" y="4843287"/>
            <a:ext cx="12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Normal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A29871E-6A6C-4E26-91A5-524D5B316688}"/>
              </a:ext>
            </a:extLst>
          </p:cNvPr>
          <p:cNvSpPr/>
          <p:nvPr/>
        </p:nvSpPr>
        <p:spPr>
          <a:xfrm>
            <a:off x="3952705" y="4867918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AA5CF32-56F7-4DF0-B407-4157B196905F}"/>
              </a:ext>
            </a:extLst>
          </p:cNvPr>
          <p:cNvSpPr/>
          <p:nvPr/>
        </p:nvSpPr>
        <p:spPr>
          <a:xfrm>
            <a:off x="3448115" y="4864915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0B08D98-F26D-47E1-928C-87F8D1997A63}"/>
              </a:ext>
            </a:extLst>
          </p:cNvPr>
          <p:cNvSpPr/>
          <p:nvPr/>
        </p:nvSpPr>
        <p:spPr>
          <a:xfrm>
            <a:off x="2975995" y="4874688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78773B1-B92E-4624-88E0-250F900EB250}"/>
              </a:ext>
            </a:extLst>
          </p:cNvPr>
          <p:cNvSpPr/>
          <p:nvPr/>
        </p:nvSpPr>
        <p:spPr>
          <a:xfrm>
            <a:off x="2628326" y="4867919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B193AE7-6DC0-4352-B394-78D346E858CA}"/>
              </a:ext>
            </a:extLst>
          </p:cNvPr>
          <p:cNvSpPr/>
          <p:nvPr/>
        </p:nvSpPr>
        <p:spPr>
          <a:xfrm>
            <a:off x="4820372" y="3939993"/>
            <a:ext cx="144011" cy="1440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9A73251-1955-4F63-8C8D-1BCB1E1419C6}"/>
              </a:ext>
            </a:extLst>
          </p:cNvPr>
          <p:cNvSpPr/>
          <p:nvPr/>
        </p:nvSpPr>
        <p:spPr>
          <a:xfrm>
            <a:off x="4315782" y="3936990"/>
            <a:ext cx="144011" cy="1440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E0086F8-F819-4CF2-A80B-6B5BB365AD23}"/>
              </a:ext>
            </a:extLst>
          </p:cNvPr>
          <p:cNvSpPr/>
          <p:nvPr/>
        </p:nvSpPr>
        <p:spPr>
          <a:xfrm>
            <a:off x="3843662" y="3946763"/>
            <a:ext cx="144011" cy="1440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E0D4C28-07B2-4E31-BCC4-30846636A1F6}"/>
              </a:ext>
            </a:extLst>
          </p:cNvPr>
          <p:cNvSpPr/>
          <p:nvPr/>
        </p:nvSpPr>
        <p:spPr>
          <a:xfrm>
            <a:off x="3495993" y="3939994"/>
            <a:ext cx="144011" cy="1440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B062065-BA25-4013-A4B0-D1155278D22E}"/>
              </a:ext>
            </a:extLst>
          </p:cNvPr>
          <p:cNvSpPr/>
          <p:nvPr/>
        </p:nvSpPr>
        <p:spPr>
          <a:xfrm>
            <a:off x="4535364" y="3929693"/>
            <a:ext cx="144011" cy="1440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D6D820-AFBB-448A-AE54-DD3F0DD25883}"/>
              </a:ext>
            </a:extLst>
          </p:cNvPr>
          <p:cNvSpPr/>
          <p:nvPr/>
        </p:nvSpPr>
        <p:spPr>
          <a:xfrm>
            <a:off x="2684244" y="3983547"/>
            <a:ext cx="2286000" cy="1008647"/>
          </a:xfrm>
          <a:custGeom>
            <a:avLst/>
            <a:gdLst>
              <a:gd name="connsiteX0" fmla="*/ 0 w 2286000"/>
              <a:gd name="connsiteY0" fmla="*/ 952253 h 1008647"/>
              <a:gd name="connsiteX1" fmla="*/ 839973 w 2286000"/>
              <a:gd name="connsiteY1" fmla="*/ 962885 h 1008647"/>
              <a:gd name="connsiteX2" fmla="*/ 1105787 w 2286000"/>
              <a:gd name="connsiteY2" fmla="*/ 452523 h 1008647"/>
              <a:gd name="connsiteX3" fmla="*/ 1212112 w 2286000"/>
              <a:gd name="connsiteY3" fmla="*/ 37853 h 1008647"/>
              <a:gd name="connsiteX4" fmla="*/ 1754373 w 2286000"/>
              <a:gd name="connsiteY4" fmla="*/ 16588 h 1008647"/>
              <a:gd name="connsiteX5" fmla="*/ 2286000 w 2286000"/>
              <a:gd name="connsiteY5" fmla="*/ 16588 h 100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008647">
                <a:moveTo>
                  <a:pt x="0" y="952253"/>
                </a:moveTo>
                <a:cubicBezTo>
                  <a:pt x="327837" y="999213"/>
                  <a:pt x="655675" y="1046173"/>
                  <a:pt x="839973" y="962885"/>
                </a:cubicBezTo>
                <a:cubicBezTo>
                  <a:pt x="1024271" y="879597"/>
                  <a:pt x="1043764" y="606695"/>
                  <a:pt x="1105787" y="452523"/>
                </a:cubicBezTo>
                <a:cubicBezTo>
                  <a:pt x="1167810" y="298351"/>
                  <a:pt x="1104014" y="110509"/>
                  <a:pt x="1212112" y="37853"/>
                </a:cubicBezTo>
                <a:cubicBezTo>
                  <a:pt x="1320210" y="-34803"/>
                  <a:pt x="1575392" y="20132"/>
                  <a:pt x="1754373" y="16588"/>
                </a:cubicBezTo>
                <a:cubicBezTo>
                  <a:pt x="1933354" y="13044"/>
                  <a:pt x="2109677" y="14816"/>
                  <a:pt x="2286000" y="16588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05E68-CF3C-4AE6-A87C-8111AB358DA3}"/>
              </a:ext>
            </a:extLst>
          </p:cNvPr>
          <p:cNvSpPr txBox="1"/>
          <p:nvPr/>
        </p:nvSpPr>
        <p:spPr>
          <a:xfrm>
            <a:off x="5324961" y="3639615"/>
            <a:ext cx="3217821" cy="12022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599C9E-6A57-4F7C-8642-D80B5BBDBA92}"/>
              </a:ext>
            </a:extLst>
          </p:cNvPr>
          <p:cNvCxnSpPr>
            <a:cxnSpLocks/>
          </p:cNvCxnSpPr>
          <p:nvPr/>
        </p:nvCxnSpPr>
        <p:spPr>
          <a:xfrm>
            <a:off x="5456653" y="4649657"/>
            <a:ext cx="461245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36FB44-3A2F-43BF-B9E3-1B241A0B4F4B}"/>
              </a:ext>
            </a:extLst>
          </p:cNvPr>
          <p:cNvSpPr txBox="1"/>
          <p:nvPr/>
        </p:nvSpPr>
        <p:spPr>
          <a:xfrm>
            <a:off x="5917898" y="3731470"/>
            <a:ext cx="9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Obese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A4F73A6-F436-4AEE-B24E-BE58891A7F30}"/>
              </a:ext>
            </a:extLst>
          </p:cNvPr>
          <p:cNvSpPr/>
          <p:nvPr/>
        </p:nvSpPr>
        <p:spPr>
          <a:xfrm>
            <a:off x="5574735" y="3874759"/>
            <a:ext cx="144011" cy="1440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05B52E8-5015-46EB-BB8A-05032E635701}"/>
              </a:ext>
            </a:extLst>
          </p:cNvPr>
          <p:cNvSpPr/>
          <p:nvPr/>
        </p:nvSpPr>
        <p:spPr>
          <a:xfrm>
            <a:off x="5607740" y="4226226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B06A39-FDE0-4F80-B078-2F10EF9F197E}"/>
              </a:ext>
            </a:extLst>
          </p:cNvPr>
          <p:cNvSpPr txBox="1"/>
          <p:nvPr/>
        </p:nvSpPr>
        <p:spPr>
          <a:xfrm>
            <a:off x="5947817" y="4095964"/>
            <a:ext cx="12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Normal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3692BD-C610-43E0-B399-B37AC0178323}"/>
              </a:ext>
            </a:extLst>
          </p:cNvPr>
          <p:cNvSpPr txBox="1"/>
          <p:nvPr/>
        </p:nvSpPr>
        <p:spPr>
          <a:xfrm>
            <a:off x="5948166" y="4436542"/>
            <a:ext cx="25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Ridge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13295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2.8 Ridge Regression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83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2.9 Discussion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728196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have more parameter in the penalty term</a:t>
            </a:r>
            <a:endParaRPr lang="en-US" sz="1800" b="1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Size = </a:t>
            </a:r>
            <a:r>
              <a:rPr lang="en-US" sz="1800" b="1" dirty="0">
                <a:solidFill>
                  <a:srgbClr val="C00000"/>
                </a:solidFill>
                <a:cs typeface="Calibri" panose="020F0502020204030204" pitchFamily="34" charset="0"/>
              </a:rPr>
              <a:t>intercept + slope x Weight </a:t>
            </a: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</a:rPr>
              <a:t>+ </a:t>
            </a:r>
            <a:r>
              <a:rPr lang="el-GR" sz="1800" b="1" dirty="0">
                <a:solidFill>
                  <a:srgbClr val="00B0F0"/>
                </a:solidFill>
                <a:cs typeface="Calibri" panose="020F0502020204030204" pitchFamily="34" charset="0"/>
              </a:rPr>
              <a:t>λ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 x [slope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 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+ (Diet Difference)</a:t>
            </a:r>
            <a:r>
              <a:rPr lang="en-US" sz="1800" b="1" baseline="30000" dirty="0">
                <a:solidFill>
                  <a:srgbClr val="00B0F0"/>
                </a:solidFill>
                <a:cs typeface="Calibri" panose="020F0502020204030204" pitchFamily="34" charset="0"/>
              </a:rPr>
              <a:t>2 </a:t>
            </a:r>
            <a:r>
              <a:rPr lang="en-US" sz="1800" b="1" dirty="0">
                <a:solidFill>
                  <a:srgbClr val="00B0F0"/>
                </a:solidFill>
                <a:cs typeface="Calibri" panose="020F0502020204030204" pitchFamily="34" charset="0"/>
              </a:rPr>
              <a:t>+ …]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The slope enlarge the slope effect.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If you the intercept in the penalty, it will scale the measurement. We normally do not scale </a:t>
            </a:r>
            <a:r>
              <a:rPr lang="en-US" sz="1800" b="1">
                <a:solidFill>
                  <a:schemeClr val="tx1"/>
                </a:solidFill>
                <a:cs typeface="Calibri" panose="020F0502020204030204" pitchFamily="34" charset="0"/>
              </a:rPr>
              <a:t>the measurement term.</a:t>
            </a:r>
            <a:endParaRPr lang="en-US" sz="18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900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Training and Test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Training and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812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separate the measurement into train data (2 red dot) and test data (5 green dot).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linear regression model for sum of square residuals of train data is small.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347984" y="6465232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347984" y="3231043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2959072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2906498" y="5576158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356104" y="4668863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572117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183211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4796256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407344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020389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3805659" y="5876688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183211" y="4151734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436216" y="3406528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1C5B87-36F5-4E37-A658-6A160DB4ABEA}"/>
              </a:ext>
            </a:extLst>
          </p:cNvPr>
          <p:cNvSpPr/>
          <p:nvPr/>
        </p:nvSpPr>
        <p:spPr>
          <a:xfrm>
            <a:off x="4848458" y="4411377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DBEEC-DC21-4E64-B544-A8A0267CD645}"/>
              </a:ext>
            </a:extLst>
          </p:cNvPr>
          <p:cNvSpPr/>
          <p:nvPr/>
        </p:nvSpPr>
        <p:spPr>
          <a:xfrm>
            <a:off x="5407344" y="3577144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203968" y="5876688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203968" y="538511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203968" y="478731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203968" y="4295741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203968" y="390424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203968" y="343746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B97C90-6877-4131-8EBD-0B17787A5D8F}"/>
              </a:ext>
            </a:extLst>
          </p:cNvPr>
          <p:cNvCxnSpPr>
            <a:cxnSpLocks/>
          </p:cNvCxnSpPr>
          <p:nvPr/>
        </p:nvCxnSpPr>
        <p:spPr>
          <a:xfrm flipV="1">
            <a:off x="2736189" y="2926108"/>
            <a:ext cx="2743160" cy="30225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598233" y="6294024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70CE04-F3AC-4650-AE19-5C088EB26697}"/>
              </a:ext>
            </a:extLst>
          </p:cNvPr>
          <p:cNvSpPr txBox="1"/>
          <p:nvPr/>
        </p:nvSpPr>
        <p:spPr>
          <a:xfrm>
            <a:off x="1448826" y="3450203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F38F2B-EB79-4F1F-9964-39444D295F3A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3428110" y="4812870"/>
            <a:ext cx="0" cy="3319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67AFB8-BA21-4120-8DD5-089A43D06B83}"/>
              </a:ext>
            </a:extLst>
          </p:cNvPr>
          <p:cNvCxnSpPr>
            <a:cxnSpLocks/>
          </p:cNvCxnSpPr>
          <p:nvPr/>
        </p:nvCxnSpPr>
        <p:spPr>
          <a:xfrm>
            <a:off x="3868586" y="4777576"/>
            <a:ext cx="21090" cy="11104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F94DDF-A297-4D58-A41B-E5B0803E7FBD}"/>
              </a:ext>
            </a:extLst>
          </p:cNvPr>
          <p:cNvCxnSpPr>
            <a:cxnSpLocks/>
          </p:cNvCxnSpPr>
          <p:nvPr/>
        </p:nvCxnSpPr>
        <p:spPr>
          <a:xfrm>
            <a:off x="4520793" y="3569894"/>
            <a:ext cx="11468" cy="4251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741FBF-9C1D-44F8-A4A8-DB5CE73BD8D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920463" y="3601351"/>
            <a:ext cx="1" cy="81002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A040EF-BD2B-4FAF-9AFF-4D6F2A23BB25}"/>
              </a:ext>
            </a:extLst>
          </p:cNvPr>
          <p:cNvCxnSpPr>
            <a:cxnSpLocks/>
          </p:cNvCxnSpPr>
          <p:nvPr/>
        </p:nvCxnSpPr>
        <p:spPr>
          <a:xfrm>
            <a:off x="5441941" y="3004523"/>
            <a:ext cx="21090" cy="5601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2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Overfit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4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Overfit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44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Overfit?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machine learning, If we have small variance in train data (red data) and big variance in test data (green dot).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call the overfit.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347984" y="6465232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347984" y="3231043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2959072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2906498" y="5576158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356104" y="4668863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572117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183211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4796256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407344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020389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3805659" y="5876688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183211" y="4151734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436216" y="3406528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1C5B87-36F5-4E37-A658-6A160DB4ABEA}"/>
              </a:ext>
            </a:extLst>
          </p:cNvPr>
          <p:cNvSpPr/>
          <p:nvPr/>
        </p:nvSpPr>
        <p:spPr>
          <a:xfrm>
            <a:off x="4848458" y="4411377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DBEEC-DC21-4E64-B544-A8A0267CD645}"/>
              </a:ext>
            </a:extLst>
          </p:cNvPr>
          <p:cNvSpPr/>
          <p:nvPr/>
        </p:nvSpPr>
        <p:spPr>
          <a:xfrm>
            <a:off x="5407344" y="3577144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203968" y="5876688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203968" y="538511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203968" y="478731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203968" y="4295741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203968" y="390424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203968" y="343746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B97C90-6877-4131-8EBD-0B17787A5D8F}"/>
              </a:ext>
            </a:extLst>
          </p:cNvPr>
          <p:cNvCxnSpPr>
            <a:cxnSpLocks/>
          </p:cNvCxnSpPr>
          <p:nvPr/>
        </p:nvCxnSpPr>
        <p:spPr>
          <a:xfrm flipV="1">
            <a:off x="2736189" y="2926108"/>
            <a:ext cx="2743160" cy="30225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598233" y="6294024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70CE04-F3AC-4650-AE19-5C088EB26697}"/>
              </a:ext>
            </a:extLst>
          </p:cNvPr>
          <p:cNvSpPr txBox="1"/>
          <p:nvPr/>
        </p:nvSpPr>
        <p:spPr>
          <a:xfrm>
            <a:off x="1448826" y="3450203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F38F2B-EB79-4F1F-9964-39444D295F3A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3428110" y="4812870"/>
            <a:ext cx="0" cy="3319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67AFB8-BA21-4120-8DD5-089A43D06B83}"/>
              </a:ext>
            </a:extLst>
          </p:cNvPr>
          <p:cNvCxnSpPr>
            <a:cxnSpLocks/>
          </p:cNvCxnSpPr>
          <p:nvPr/>
        </p:nvCxnSpPr>
        <p:spPr>
          <a:xfrm>
            <a:off x="3868586" y="4777576"/>
            <a:ext cx="21090" cy="11104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F94DDF-A297-4D58-A41B-E5B0803E7FBD}"/>
              </a:ext>
            </a:extLst>
          </p:cNvPr>
          <p:cNvCxnSpPr>
            <a:cxnSpLocks/>
          </p:cNvCxnSpPr>
          <p:nvPr/>
        </p:nvCxnSpPr>
        <p:spPr>
          <a:xfrm>
            <a:off x="4520793" y="3569894"/>
            <a:ext cx="11468" cy="4251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741FBF-9C1D-44F8-A4A8-DB5CE73BD8D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920463" y="3601351"/>
            <a:ext cx="1" cy="81002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A040EF-BD2B-4FAF-9AFF-4D6F2A23BB25}"/>
              </a:ext>
            </a:extLst>
          </p:cNvPr>
          <p:cNvCxnSpPr>
            <a:cxnSpLocks/>
          </p:cNvCxnSpPr>
          <p:nvPr/>
        </p:nvCxnSpPr>
        <p:spPr>
          <a:xfrm>
            <a:off x="5441941" y="3004523"/>
            <a:ext cx="21090" cy="5601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3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Ridge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Ridge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599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Ridge Regression?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Ridge Regression is to find the a </a:t>
            </a:r>
            <a:r>
              <a:rPr lang="en-US" sz="1800" b="1" dirty="0">
                <a:solidFill>
                  <a:srgbClr val="00B0F0"/>
                </a:solidFill>
              </a:rPr>
              <a:t>New Line </a:t>
            </a:r>
            <a:r>
              <a:rPr lang="en-US" sz="1800" b="1" dirty="0">
                <a:solidFill>
                  <a:schemeClr val="tx1"/>
                </a:solidFill>
              </a:rPr>
              <a:t>that does not fit in the train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Ridge Regression introduce a small amount of </a:t>
            </a:r>
            <a:r>
              <a:rPr lang="en-US" sz="1800" b="1" dirty="0">
                <a:solidFill>
                  <a:srgbClr val="C00000"/>
                </a:solidFill>
              </a:rPr>
              <a:t>Bias</a:t>
            </a:r>
            <a:r>
              <a:rPr lang="en-US" sz="1800" b="1" dirty="0">
                <a:solidFill>
                  <a:schemeClr val="tx1"/>
                </a:solidFill>
              </a:rPr>
              <a:t> for the </a:t>
            </a:r>
            <a:r>
              <a:rPr lang="en-US" sz="1800" b="1" dirty="0">
                <a:solidFill>
                  <a:srgbClr val="C00000"/>
                </a:solidFill>
              </a:rPr>
              <a:t>Old Line </a:t>
            </a:r>
            <a:r>
              <a:rPr lang="en-US" sz="1800" b="1" dirty="0">
                <a:solidFill>
                  <a:schemeClr val="tx1"/>
                </a:solidFill>
              </a:rPr>
              <a:t>into the </a:t>
            </a:r>
            <a:r>
              <a:rPr lang="en-US" sz="1800" b="1" dirty="0">
                <a:solidFill>
                  <a:srgbClr val="00B0F0"/>
                </a:solidFill>
              </a:rPr>
              <a:t>New Line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00B0F0"/>
                </a:solidFill>
              </a:rPr>
              <a:t>New Line </a:t>
            </a:r>
            <a:r>
              <a:rPr lang="en-US" sz="1800" b="1" dirty="0">
                <a:solidFill>
                  <a:schemeClr val="tx1"/>
                </a:solidFill>
              </a:rPr>
              <a:t>will have the small variance.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347984" y="6465232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347984" y="3231043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2959072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2915816" y="6021297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356104" y="4668863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572117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183211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4796256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407344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020389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3805659" y="5876688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183211" y="4151734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436216" y="3406528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1C5B87-36F5-4E37-A658-6A160DB4ABEA}"/>
              </a:ext>
            </a:extLst>
          </p:cNvPr>
          <p:cNvSpPr/>
          <p:nvPr/>
        </p:nvSpPr>
        <p:spPr>
          <a:xfrm>
            <a:off x="4848458" y="4411377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DBEEC-DC21-4E64-B544-A8A0267CD645}"/>
              </a:ext>
            </a:extLst>
          </p:cNvPr>
          <p:cNvSpPr/>
          <p:nvPr/>
        </p:nvSpPr>
        <p:spPr>
          <a:xfrm>
            <a:off x="5407344" y="3577144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203968" y="5876688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203968" y="538511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203968" y="478731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203968" y="4295741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203968" y="390424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203968" y="343746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B97C90-6877-4131-8EBD-0B17787A5D8F}"/>
              </a:ext>
            </a:extLst>
          </p:cNvPr>
          <p:cNvCxnSpPr>
            <a:cxnSpLocks/>
          </p:cNvCxnSpPr>
          <p:nvPr/>
        </p:nvCxnSpPr>
        <p:spPr>
          <a:xfrm flipV="1">
            <a:off x="2736189" y="3127548"/>
            <a:ext cx="2264629" cy="33376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598233" y="6294024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70CE04-F3AC-4650-AE19-5C088EB26697}"/>
              </a:ext>
            </a:extLst>
          </p:cNvPr>
          <p:cNvSpPr txBox="1"/>
          <p:nvPr/>
        </p:nvSpPr>
        <p:spPr>
          <a:xfrm>
            <a:off x="1448826" y="3450203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F3D192-B53E-4F5F-8E59-2B594936BD84}"/>
              </a:ext>
            </a:extLst>
          </p:cNvPr>
          <p:cNvCxnSpPr>
            <a:cxnSpLocks/>
          </p:cNvCxnSpPr>
          <p:nvPr/>
        </p:nvCxnSpPr>
        <p:spPr>
          <a:xfrm flipV="1">
            <a:off x="2557039" y="3127548"/>
            <a:ext cx="2922310" cy="31664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870C24-5D10-4443-97D4-AACB79E53A1D}"/>
              </a:ext>
            </a:extLst>
          </p:cNvPr>
          <p:cNvCxnSpPr>
            <a:cxnSpLocks/>
          </p:cNvCxnSpPr>
          <p:nvPr/>
        </p:nvCxnSpPr>
        <p:spPr>
          <a:xfrm>
            <a:off x="4518336" y="3608656"/>
            <a:ext cx="10616" cy="6150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0D016C-F149-40C1-8768-119389F2045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89115" y="3796296"/>
            <a:ext cx="31349" cy="6150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90B91B-6B0E-44E4-8A8E-3B0F55ACDC88}"/>
              </a:ext>
            </a:extLst>
          </p:cNvPr>
          <p:cNvCxnSpPr>
            <a:cxnSpLocks/>
          </p:cNvCxnSpPr>
          <p:nvPr/>
        </p:nvCxnSpPr>
        <p:spPr>
          <a:xfrm>
            <a:off x="4286564" y="4260262"/>
            <a:ext cx="0" cy="22311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C6691C-7744-47BC-A10C-3BEAE8569F9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77664" y="4941168"/>
            <a:ext cx="1" cy="9355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B67929-4D98-4780-ADA5-CCFC20AAF03E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3428110" y="4812870"/>
            <a:ext cx="1" cy="4883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1A7A67-A2F3-4BBB-9A60-5AF7AAF448C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461029" y="3198996"/>
            <a:ext cx="18321" cy="37814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FF9ADA6-7B7B-4D68-A212-8DCC4DB827F9}"/>
              </a:ext>
            </a:extLst>
          </p:cNvPr>
          <p:cNvCxnSpPr>
            <a:cxnSpLocks/>
          </p:cNvCxnSpPr>
          <p:nvPr/>
        </p:nvCxnSpPr>
        <p:spPr>
          <a:xfrm flipH="1">
            <a:off x="2963399" y="5850088"/>
            <a:ext cx="24422" cy="2432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7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Ridge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72332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Ridge Regression?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00B0F0"/>
                </a:solidFill>
              </a:rPr>
              <a:t>Ridge Regression </a:t>
            </a:r>
            <a:r>
              <a:rPr lang="en-US" sz="1800" b="1" dirty="0">
                <a:solidFill>
                  <a:schemeClr val="tx1"/>
                </a:solidFill>
              </a:rPr>
              <a:t>start with a slightly worse fit, and then provide a better fit for long term predictions.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https://www.youtube.com/watch?v=Q81RR3yKn30&amp;list=PLblh5JKOoLUICTaGLRoHQDuF_7q2GfuJF&amp;index=19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E4852-91A7-4394-B698-EEFF4A7A6396}"/>
              </a:ext>
            </a:extLst>
          </p:cNvPr>
          <p:cNvCxnSpPr>
            <a:cxnSpLocks/>
          </p:cNvCxnSpPr>
          <p:nvPr/>
        </p:nvCxnSpPr>
        <p:spPr>
          <a:xfrm>
            <a:off x="2347984" y="6465232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363EE-3F9F-4DD3-BF37-8709EACD7D0F}"/>
              </a:ext>
            </a:extLst>
          </p:cNvPr>
          <p:cNvCxnSpPr>
            <a:cxnSpLocks/>
          </p:cNvCxnSpPr>
          <p:nvPr/>
        </p:nvCxnSpPr>
        <p:spPr>
          <a:xfrm flipV="1">
            <a:off x="2347984" y="3231043"/>
            <a:ext cx="0" cy="3234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37CCB-7455-4F1F-9E00-D87AB63CBE86}"/>
              </a:ext>
            </a:extLst>
          </p:cNvPr>
          <p:cNvCxnSpPr>
            <a:cxnSpLocks/>
          </p:cNvCxnSpPr>
          <p:nvPr/>
        </p:nvCxnSpPr>
        <p:spPr>
          <a:xfrm>
            <a:off x="2959072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09861CB-3B8C-4295-AF75-8783CEFC18F3}"/>
              </a:ext>
            </a:extLst>
          </p:cNvPr>
          <p:cNvSpPr/>
          <p:nvPr/>
        </p:nvSpPr>
        <p:spPr>
          <a:xfrm>
            <a:off x="2915816" y="6021297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8A1B6-6695-4F14-931A-6C01F25C6C1D}"/>
              </a:ext>
            </a:extLst>
          </p:cNvPr>
          <p:cNvSpPr/>
          <p:nvPr/>
        </p:nvSpPr>
        <p:spPr>
          <a:xfrm>
            <a:off x="3356104" y="4668863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EF248-177E-4700-8A5C-A3919C1EBD5F}"/>
              </a:ext>
            </a:extLst>
          </p:cNvPr>
          <p:cNvCxnSpPr>
            <a:cxnSpLocks/>
          </p:cNvCxnSpPr>
          <p:nvPr/>
        </p:nvCxnSpPr>
        <p:spPr>
          <a:xfrm>
            <a:off x="3572117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8220C6-E4FC-4074-A60C-3F1A48A37326}"/>
              </a:ext>
            </a:extLst>
          </p:cNvPr>
          <p:cNvCxnSpPr>
            <a:cxnSpLocks/>
          </p:cNvCxnSpPr>
          <p:nvPr/>
        </p:nvCxnSpPr>
        <p:spPr>
          <a:xfrm>
            <a:off x="4183211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3A13A-8BF7-4987-B023-353025187D70}"/>
              </a:ext>
            </a:extLst>
          </p:cNvPr>
          <p:cNvCxnSpPr>
            <a:cxnSpLocks/>
          </p:cNvCxnSpPr>
          <p:nvPr/>
        </p:nvCxnSpPr>
        <p:spPr>
          <a:xfrm>
            <a:off x="4796256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DC9CEC-5EFE-4CC9-B5B3-9DB5006C2B57}"/>
              </a:ext>
            </a:extLst>
          </p:cNvPr>
          <p:cNvCxnSpPr>
            <a:cxnSpLocks/>
          </p:cNvCxnSpPr>
          <p:nvPr/>
        </p:nvCxnSpPr>
        <p:spPr>
          <a:xfrm>
            <a:off x="5407344" y="639322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02C9E-C616-4CE9-B6E5-F29E40F2305F}"/>
              </a:ext>
            </a:extLst>
          </p:cNvPr>
          <p:cNvCxnSpPr>
            <a:cxnSpLocks/>
          </p:cNvCxnSpPr>
          <p:nvPr/>
        </p:nvCxnSpPr>
        <p:spPr>
          <a:xfrm>
            <a:off x="6020389" y="6397608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083B8B-357C-46CD-ACBD-C71B2960EADB}"/>
              </a:ext>
            </a:extLst>
          </p:cNvPr>
          <p:cNvSpPr/>
          <p:nvPr/>
        </p:nvSpPr>
        <p:spPr>
          <a:xfrm>
            <a:off x="3805659" y="5876688"/>
            <a:ext cx="144011" cy="1440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721DC7-85B5-4809-8882-0014F6F33755}"/>
              </a:ext>
            </a:extLst>
          </p:cNvPr>
          <p:cNvSpPr/>
          <p:nvPr/>
        </p:nvSpPr>
        <p:spPr>
          <a:xfrm>
            <a:off x="4183211" y="4151734"/>
            <a:ext cx="144011" cy="1440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6C219D-812B-429C-B8FD-283BC771EC2D}"/>
              </a:ext>
            </a:extLst>
          </p:cNvPr>
          <p:cNvSpPr/>
          <p:nvPr/>
        </p:nvSpPr>
        <p:spPr>
          <a:xfrm>
            <a:off x="4436216" y="3406528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1C5B87-36F5-4E37-A658-6A160DB4ABEA}"/>
              </a:ext>
            </a:extLst>
          </p:cNvPr>
          <p:cNvSpPr/>
          <p:nvPr/>
        </p:nvSpPr>
        <p:spPr>
          <a:xfrm>
            <a:off x="4848458" y="4411377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DBEEC-DC21-4E64-B544-A8A0267CD645}"/>
              </a:ext>
            </a:extLst>
          </p:cNvPr>
          <p:cNvSpPr/>
          <p:nvPr/>
        </p:nvSpPr>
        <p:spPr>
          <a:xfrm>
            <a:off x="5407344" y="3577144"/>
            <a:ext cx="144011" cy="14400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5CABD-96DF-45B1-B5FA-4D539F81F6D0}"/>
              </a:ext>
            </a:extLst>
          </p:cNvPr>
          <p:cNvCxnSpPr>
            <a:cxnSpLocks/>
          </p:cNvCxnSpPr>
          <p:nvPr/>
        </p:nvCxnSpPr>
        <p:spPr>
          <a:xfrm>
            <a:off x="2203968" y="5876688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A2FF0-17C8-47B2-9B96-26340A8E7E99}"/>
              </a:ext>
            </a:extLst>
          </p:cNvPr>
          <p:cNvCxnSpPr>
            <a:cxnSpLocks/>
          </p:cNvCxnSpPr>
          <p:nvPr/>
        </p:nvCxnSpPr>
        <p:spPr>
          <a:xfrm>
            <a:off x="2203968" y="538511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6B621B-12B0-4110-A6E9-93C1521F24E7}"/>
              </a:ext>
            </a:extLst>
          </p:cNvPr>
          <p:cNvCxnSpPr>
            <a:cxnSpLocks/>
          </p:cNvCxnSpPr>
          <p:nvPr/>
        </p:nvCxnSpPr>
        <p:spPr>
          <a:xfrm>
            <a:off x="2203968" y="4787317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57110A-8198-4F7F-8FE0-73CF8370F246}"/>
              </a:ext>
            </a:extLst>
          </p:cNvPr>
          <p:cNvCxnSpPr>
            <a:cxnSpLocks/>
          </p:cNvCxnSpPr>
          <p:nvPr/>
        </p:nvCxnSpPr>
        <p:spPr>
          <a:xfrm>
            <a:off x="2203968" y="4295741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BB1DF9-0DBE-40E7-BC4A-489E68BE7839}"/>
              </a:ext>
            </a:extLst>
          </p:cNvPr>
          <p:cNvCxnSpPr>
            <a:cxnSpLocks/>
          </p:cNvCxnSpPr>
          <p:nvPr/>
        </p:nvCxnSpPr>
        <p:spPr>
          <a:xfrm>
            <a:off x="2203968" y="3904245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34DAC-87A4-4497-B789-820DB49CF2E3}"/>
              </a:ext>
            </a:extLst>
          </p:cNvPr>
          <p:cNvCxnSpPr>
            <a:cxnSpLocks/>
          </p:cNvCxnSpPr>
          <p:nvPr/>
        </p:nvCxnSpPr>
        <p:spPr>
          <a:xfrm>
            <a:off x="2203968" y="3437462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B97C90-6877-4131-8EBD-0B17787A5D8F}"/>
              </a:ext>
            </a:extLst>
          </p:cNvPr>
          <p:cNvCxnSpPr>
            <a:cxnSpLocks/>
          </p:cNvCxnSpPr>
          <p:nvPr/>
        </p:nvCxnSpPr>
        <p:spPr>
          <a:xfrm flipV="1">
            <a:off x="2736189" y="3127548"/>
            <a:ext cx="2264629" cy="33376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5933A9-B8A1-40AA-A832-8405C1539337}"/>
              </a:ext>
            </a:extLst>
          </p:cNvPr>
          <p:cNvSpPr txBox="1"/>
          <p:nvPr/>
        </p:nvSpPr>
        <p:spPr>
          <a:xfrm>
            <a:off x="6598233" y="6294024"/>
            <a:ext cx="11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70CE04-F3AC-4650-AE19-5C088EB26697}"/>
              </a:ext>
            </a:extLst>
          </p:cNvPr>
          <p:cNvSpPr txBox="1"/>
          <p:nvPr/>
        </p:nvSpPr>
        <p:spPr>
          <a:xfrm>
            <a:off x="1448826" y="3450203"/>
            <a:ext cx="6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F3D192-B53E-4F5F-8E59-2B594936BD84}"/>
              </a:ext>
            </a:extLst>
          </p:cNvPr>
          <p:cNvCxnSpPr>
            <a:cxnSpLocks/>
          </p:cNvCxnSpPr>
          <p:nvPr/>
        </p:nvCxnSpPr>
        <p:spPr>
          <a:xfrm flipV="1">
            <a:off x="2557039" y="3127548"/>
            <a:ext cx="2922310" cy="31664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870C24-5D10-4443-97D4-AACB79E53A1D}"/>
              </a:ext>
            </a:extLst>
          </p:cNvPr>
          <p:cNvCxnSpPr>
            <a:cxnSpLocks/>
          </p:cNvCxnSpPr>
          <p:nvPr/>
        </p:nvCxnSpPr>
        <p:spPr>
          <a:xfrm>
            <a:off x="4518336" y="3608656"/>
            <a:ext cx="10616" cy="6150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0D016C-F149-40C1-8768-119389F2045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89115" y="3796296"/>
            <a:ext cx="31349" cy="6150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90B91B-6B0E-44E4-8A8E-3B0F55ACDC88}"/>
              </a:ext>
            </a:extLst>
          </p:cNvPr>
          <p:cNvCxnSpPr>
            <a:cxnSpLocks/>
          </p:cNvCxnSpPr>
          <p:nvPr/>
        </p:nvCxnSpPr>
        <p:spPr>
          <a:xfrm>
            <a:off x="4286564" y="4260262"/>
            <a:ext cx="0" cy="22311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C6691C-7744-47BC-A10C-3BEAE8569F9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77664" y="4941168"/>
            <a:ext cx="1" cy="9355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B67929-4D98-4780-ADA5-CCFC20AAF03E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3428110" y="4812870"/>
            <a:ext cx="1" cy="4883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1A7A67-A2F3-4BBB-9A60-5AF7AAF448C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461029" y="3198996"/>
            <a:ext cx="18321" cy="37814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FF9ADA6-7B7B-4D68-A212-8DCC4DB827F9}"/>
              </a:ext>
            </a:extLst>
          </p:cNvPr>
          <p:cNvCxnSpPr>
            <a:cxnSpLocks/>
          </p:cNvCxnSpPr>
          <p:nvPr/>
        </p:nvCxnSpPr>
        <p:spPr>
          <a:xfrm flipH="1">
            <a:off x="2963399" y="5850088"/>
            <a:ext cx="24422" cy="2432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7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1268</Words>
  <Application>Microsoft Office PowerPoint</Application>
  <PresentationFormat>On-screen Show (4:3)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2 Ridge (L2) Regression</vt:lpstr>
      <vt:lpstr>2 Ridge (L2) Regression</vt:lpstr>
      <vt:lpstr>2.1 Training and Test</vt:lpstr>
      <vt:lpstr>2.1 Training and Test</vt:lpstr>
      <vt:lpstr>2.2 Overfit</vt:lpstr>
      <vt:lpstr>2.2 Overfit</vt:lpstr>
      <vt:lpstr>2.3 Ridge Regression</vt:lpstr>
      <vt:lpstr>2.3 Ridge Regression</vt:lpstr>
      <vt:lpstr>2.3 Ridge Regression</vt:lpstr>
      <vt:lpstr>2.4 Ridge Regression for Train Data</vt:lpstr>
      <vt:lpstr>2.4 Ridge Regression for Train Data</vt:lpstr>
      <vt:lpstr>2.4 Ridge Regression for Train Data</vt:lpstr>
      <vt:lpstr>2.4 Ridge Regression for Train Data</vt:lpstr>
      <vt:lpstr>2.5 Ridge Regression for Train/Test Data</vt:lpstr>
      <vt:lpstr>2.5 Ridge Regression for Train/Test Data</vt:lpstr>
      <vt:lpstr>2.6 Discussion</vt:lpstr>
      <vt:lpstr>2.6 Discussion</vt:lpstr>
      <vt:lpstr>2.6 Discussion</vt:lpstr>
      <vt:lpstr>2.7 Binary Ridge Regression</vt:lpstr>
      <vt:lpstr>2.7 Binary Ridge Regression</vt:lpstr>
      <vt:lpstr>2.8 Ridge Regression Classifier</vt:lpstr>
      <vt:lpstr>2.8 Ridge Regression Classifier</vt:lpstr>
      <vt:lpstr>2.8 Ridge Regression Classifier</vt:lpstr>
      <vt:lpstr>2.9 Discussion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953</cp:revision>
  <dcterms:created xsi:type="dcterms:W3CDTF">2018-09-28T16:40:41Z</dcterms:created>
  <dcterms:modified xsi:type="dcterms:W3CDTF">2020-11-27T06:16:50Z</dcterms:modified>
</cp:coreProperties>
</file>