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70" r:id="rId4"/>
    <p:sldId id="264" r:id="rId5"/>
    <p:sldId id="269"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92" y="3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time_series/time_series_server_auto_regress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time_series/time_series_server_auto_regression.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time_series/time_series_server_auto_regression.ht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Auto Regression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Auto Regression</a:t>
            </a:r>
            <a:endParaRPr lang="zh-TW" altLang="en-US" b="1" dirty="0">
              <a:solidFill>
                <a:srgbClr val="FFFF00"/>
              </a:solidFill>
            </a:endParaRPr>
          </a:p>
        </p:txBody>
      </p:sp>
      <p:sp>
        <p:nvSpPr>
          <p:cNvPr id="3" name="副標題 2"/>
          <p:cNvSpPr>
            <a:spLocks noGrp="1"/>
          </p:cNvSpPr>
          <p:nvPr>
            <p:ph type="subTitle" idx="1"/>
          </p:nvPr>
        </p:nvSpPr>
        <p:spPr>
          <a:xfrm>
            <a:off x="501534" y="1372852"/>
            <a:ext cx="8318938" cy="12640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 Regression</a:t>
            </a:r>
          </a:p>
          <a:p>
            <a:pPr marL="342900" indent="-342900" algn="l">
              <a:buClr>
                <a:srgbClr val="0070C0"/>
              </a:buClr>
              <a:buSzPct val="80000"/>
              <a:buFont typeface="Wingdings" pitchFamily="2" charset="2"/>
              <a:buChar char="u"/>
            </a:pPr>
            <a:r>
              <a:rPr lang="en-US" sz="1800" dirty="0">
                <a:solidFill>
                  <a:schemeClr val="tx1"/>
                </a:solidFill>
              </a:rPr>
              <a:t>For a stationary time series, an auto regression models sees the value of a variable at time ‘t’ as a linear function of values ‘p’ time steps preceding it. </a:t>
            </a:r>
          </a:p>
          <a:p>
            <a:pPr marL="342900" indent="-342900" algn="l">
              <a:buClr>
                <a:srgbClr val="0070C0"/>
              </a:buClr>
              <a:buSzPct val="80000"/>
              <a:buFont typeface="Wingdings" pitchFamily="2" charset="2"/>
              <a:buChar char="u"/>
            </a:pPr>
            <a:r>
              <a:rPr lang="en-US" sz="1800" dirty="0">
                <a:solidFill>
                  <a:schemeClr val="tx1"/>
                </a:solidFill>
              </a:rPr>
              <a:t>Mathematically it can be written as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https://www.tutorialspoint.com/time_series/time_series_server_auto_regression.htm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3BD102D1-2632-4DEE-B92E-01A540750CCE}"/>
              </a:ext>
            </a:extLst>
          </p:cNvPr>
          <p:cNvPicPr>
            <a:picLocks noChangeAspect="1"/>
          </p:cNvPicPr>
          <p:nvPr/>
        </p:nvPicPr>
        <p:blipFill>
          <a:blip r:embed="rId3"/>
          <a:stretch>
            <a:fillRect/>
          </a:stretch>
        </p:blipFill>
        <p:spPr>
          <a:xfrm>
            <a:off x="1115616" y="2996952"/>
            <a:ext cx="6429375" cy="2038350"/>
          </a:xfrm>
          <a:prstGeom prst="rect">
            <a:avLst/>
          </a:prstGeom>
          <a:ln>
            <a:solidFill>
              <a:srgbClr val="C0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Auto Regression</a:t>
            </a:r>
            <a:endParaRPr lang="zh-TW" altLang="en-US" b="1" dirty="0">
              <a:solidFill>
                <a:srgbClr val="FFFF00"/>
              </a:solidFill>
            </a:endParaRPr>
          </a:p>
        </p:txBody>
      </p:sp>
      <p:sp>
        <p:nvSpPr>
          <p:cNvPr id="3" name="副標題 2"/>
          <p:cNvSpPr>
            <a:spLocks noGrp="1"/>
          </p:cNvSpPr>
          <p:nvPr>
            <p:ph type="subTitle" idx="1"/>
          </p:nvPr>
        </p:nvSpPr>
        <p:spPr>
          <a:xfrm>
            <a:off x="501534" y="1372852"/>
            <a:ext cx="8318938" cy="47204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 Regression</a:t>
            </a:r>
          </a:p>
          <a:p>
            <a:pPr marL="342900" indent="-342900" algn="l">
              <a:buClr>
                <a:srgbClr val="0070C0"/>
              </a:buClr>
              <a:buSzPct val="80000"/>
              <a:buFont typeface="Wingdings" pitchFamily="2" charset="2"/>
              <a:buChar char="u"/>
            </a:pPr>
            <a:r>
              <a:rPr lang="en-US" sz="1800" dirty="0">
                <a:solidFill>
                  <a:schemeClr val="tx1"/>
                </a:solidFill>
              </a:rPr>
              <a:t>The value of p can be calibrated using various methods.</a:t>
            </a:r>
          </a:p>
          <a:p>
            <a:pPr marL="342900" indent="-342900" algn="l">
              <a:buClr>
                <a:srgbClr val="0070C0"/>
              </a:buClr>
              <a:buSzPct val="80000"/>
              <a:buFont typeface="Wingdings" pitchFamily="2" charset="2"/>
              <a:buChar char="u"/>
            </a:pPr>
            <a:r>
              <a:rPr lang="en-US" sz="1800" dirty="0">
                <a:solidFill>
                  <a:schemeClr val="tx1"/>
                </a:solidFill>
              </a:rPr>
              <a:t>One way of finding the apt value of ‘p’ is plotting the auto-correlation plot.</a:t>
            </a:r>
          </a:p>
          <a:p>
            <a:pPr marL="342900" indent="-342900" algn="l">
              <a:buClr>
                <a:srgbClr val="0070C0"/>
              </a:buClr>
              <a:buSzPct val="80000"/>
              <a:buFont typeface="Wingdings" pitchFamily="2" charset="2"/>
              <a:buChar char="u"/>
            </a:pPr>
            <a:r>
              <a:rPr lang="en-US" sz="1800" b="1" dirty="0">
                <a:solidFill>
                  <a:schemeClr val="tx1"/>
                </a:solidFill>
              </a:rPr>
              <a:t>Note:</a:t>
            </a:r>
          </a:p>
          <a:p>
            <a:pPr marL="342900" indent="-342900" algn="l">
              <a:buClr>
                <a:srgbClr val="0070C0"/>
              </a:buClr>
              <a:buSzPct val="80000"/>
              <a:buFont typeface="Wingdings" pitchFamily="2" charset="2"/>
              <a:buChar char="u"/>
            </a:pPr>
            <a:r>
              <a:rPr lang="en-US" sz="1800" dirty="0">
                <a:solidFill>
                  <a:schemeClr val="tx1"/>
                </a:solidFill>
              </a:rPr>
              <a:t>We should separate the data into train and test at 8:2 ratio of total data available prior to doing any analysis on the data because test data is only to find out the accuracy of our model and assumption is, it is not available to us until after predictions have been made. </a:t>
            </a:r>
          </a:p>
          <a:p>
            <a:pPr marL="342900" indent="-342900" algn="l">
              <a:buClr>
                <a:srgbClr val="0070C0"/>
              </a:buClr>
              <a:buSzPct val="80000"/>
              <a:buFont typeface="Wingdings" pitchFamily="2" charset="2"/>
              <a:buChar char="u"/>
            </a:pPr>
            <a:r>
              <a:rPr lang="en-US" sz="1800" dirty="0">
                <a:solidFill>
                  <a:schemeClr val="tx1"/>
                </a:solidFill>
              </a:rPr>
              <a:t>In case of time series, sequence of data points is very essential so one should keep in mind not to lose the order during splitting of data.</a:t>
            </a:r>
          </a:p>
          <a:p>
            <a:pPr marL="342900" indent="-342900" algn="l">
              <a:buClr>
                <a:srgbClr val="0070C0"/>
              </a:buClr>
              <a:buSzPct val="80000"/>
              <a:buFont typeface="Wingdings" pitchFamily="2" charset="2"/>
              <a:buChar char="u"/>
            </a:pPr>
            <a:r>
              <a:rPr lang="en-US" sz="1800" dirty="0">
                <a:solidFill>
                  <a:schemeClr val="tx1"/>
                </a:solidFill>
              </a:rPr>
              <a:t>An auto-correlation plot or a correlogram shows the relation of a variable with itself at prior time steps.</a:t>
            </a:r>
          </a:p>
          <a:p>
            <a:pPr marL="342900" indent="-342900" algn="l">
              <a:buClr>
                <a:srgbClr val="0070C0"/>
              </a:buClr>
              <a:buSzPct val="80000"/>
              <a:buFont typeface="Wingdings" pitchFamily="2" charset="2"/>
              <a:buChar char="u"/>
            </a:pPr>
            <a:r>
              <a:rPr lang="en-US" sz="1800" dirty="0">
                <a:solidFill>
                  <a:schemeClr val="tx1"/>
                </a:solidFill>
              </a:rPr>
              <a:t>It makes use of Pearson’s correlation and shows the correlations within 95% confidence interval. </a:t>
            </a:r>
          </a:p>
          <a:p>
            <a:pPr marL="342900" indent="-342900" algn="l">
              <a:buClr>
                <a:srgbClr val="0070C0"/>
              </a:buClr>
              <a:buSzPct val="80000"/>
              <a:buFont typeface="Wingdings" pitchFamily="2" charset="2"/>
              <a:buChar char="u"/>
            </a:pPr>
            <a:r>
              <a:rPr lang="en-US" sz="1800" dirty="0">
                <a:solidFill>
                  <a:schemeClr val="tx1"/>
                </a:solidFill>
              </a:rPr>
              <a:t>Let’s see how it looks like for ‘temperature’ variable of our data.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https://www.tutorialspoint.com/time_series/time_series_server_auto_regression.htm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85639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7.1 Correlation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9546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a:solidFill>
                  <a:srgbClr val="FFFF00"/>
                </a:solidFill>
              </a:rPr>
              <a:t>7.1 Correlation</a:t>
            </a:r>
            <a:endParaRPr lang="zh-TW" altLang="en-US" b="1" dirty="0">
              <a:solidFill>
                <a:srgbClr val="FFFF00"/>
              </a:solidFill>
            </a:endParaRPr>
          </a:p>
        </p:txBody>
      </p:sp>
      <p:sp>
        <p:nvSpPr>
          <p:cNvPr id="3" name="副標題 2"/>
          <p:cNvSpPr>
            <a:spLocks noGrp="1"/>
          </p:cNvSpPr>
          <p:nvPr>
            <p:ph type="subTitle" idx="1"/>
          </p:nvPr>
        </p:nvSpPr>
        <p:spPr>
          <a:xfrm>
            <a:off x="393873" y="1329930"/>
            <a:ext cx="8499671" cy="5869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All the lag values lying outside the shaded blue region are assumed to have a correlation.</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https://www.tutorialspoint.com/time_series/time_series_server_auto_regression.htm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84201441-65A2-4E85-BB77-7BD1313DB591}"/>
              </a:ext>
            </a:extLst>
          </p:cNvPr>
          <p:cNvPicPr>
            <a:picLocks noChangeAspect="1"/>
          </p:cNvPicPr>
          <p:nvPr/>
        </p:nvPicPr>
        <p:blipFill>
          <a:blip r:embed="rId3"/>
          <a:stretch>
            <a:fillRect/>
          </a:stretch>
        </p:blipFill>
        <p:spPr>
          <a:xfrm>
            <a:off x="4572000" y="2058008"/>
            <a:ext cx="4321545" cy="3769572"/>
          </a:xfrm>
          <a:prstGeom prst="rect">
            <a:avLst/>
          </a:prstGeom>
          <a:ln>
            <a:solidFill>
              <a:srgbClr val="C00000"/>
            </a:solidFill>
          </a:ln>
        </p:spPr>
      </p:pic>
      <p:pic>
        <p:nvPicPr>
          <p:cNvPr id="10" name="Picture 9">
            <a:extLst>
              <a:ext uri="{FF2B5EF4-FFF2-40B4-BE49-F238E27FC236}">
                <a16:creationId xmlns:a16="http://schemas.microsoft.com/office/drawing/2014/main" id="{AED48D9F-EAE9-4725-80D4-8784D1897CA8}"/>
              </a:ext>
            </a:extLst>
          </p:cNvPr>
          <p:cNvPicPr>
            <a:picLocks noChangeAspect="1"/>
          </p:cNvPicPr>
          <p:nvPr/>
        </p:nvPicPr>
        <p:blipFill>
          <a:blip r:embed="rId4"/>
          <a:stretch>
            <a:fillRect/>
          </a:stretch>
        </p:blipFill>
        <p:spPr>
          <a:xfrm>
            <a:off x="446124" y="2503293"/>
            <a:ext cx="4114800" cy="2879002"/>
          </a:xfrm>
          <a:prstGeom prst="rect">
            <a:avLst/>
          </a:prstGeom>
          <a:ln>
            <a:solidFill>
              <a:srgbClr val="C00000"/>
            </a:solidFill>
          </a:ln>
        </p:spPr>
      </p:pic>
    </p:spTree>
    <p:extLst>
      <p:ext uri="{BB962C8B-B14F-4D97-AF65-F5344CB8AC3E}">
        <p14:creationId xmlns:p14="http://schemas.microsoft.com/office/powerpoint/2010/main" val="19715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326</Words>
  <Application>Microsoft Office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7 Auto Regression</vt:lpstr>
      <vt:lpstr>7 Auto Regression</vt:lpstr>
      <vt:lpstr>7 Auto Regression</vt:lpstr>
      <vt:lpstr>7.1 Correlation</vt:lpstr>
      <vt:lpstr>7.1 Correlation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381</cp:revision>
  <dcterms:created xsi:type="dcterms:W3CDTF">2018-09-28T16:40:41Z</dcterms:created>
  <dcterms:modified xsi:type="dcterms:W3CDTF">2020-05-18T04:47:41Z</dcterms:modified>
</cp:coreProperties>
</file>