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8" r:id="rId3"/>
    <p:sldId id="267" r:id="rId4"/>
    <p:sldId id="268" r:id="rId5"/>
    <p:sldId id="269" r:id="rId6"/>
    <p:sldId id="270" r:id="rId7"/>
    <p:sldId id="271" r:id="rId8"/>
    <p:sldId id="272" r:id="rId9"/>
    <p:sldId id="273" r:id="rId10"/>
    <p:sldId id="274" r:id="rId11"/>
    <p:sldId id="275" r:id="rId12"/>
    <p:sldId id="276" r:id="rId13"/>
    <p:sldId id="277" r:id="rId14"/>
    <p:sldId id="259" r:id="rId15"/>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66" autoAdjust="0"/>
    <p:restoredTop sz="96806" autoAdjust="0"/>
  </p:normalViewPr>
  <p:slideViewPr>
    <p:cSldViewPr>
      <p:cViewPr>
        <p:scale>
          <a:sx n="65" d="100"/>
          <a:sy n="65" d="100"/>
        </p:scale>
        <p:origin x="1252"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37EDA8-41C8-4B24-A206-13C08A65A6D7}" type="datetimeFigureOut">
              <a:rPr lang="zh-TW" altLang="en-US" smtClean="0"/>
              <a:pPr/>
              <a:t>2021/12/8</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FAA135-E01C-4A42-9760-5A137A0CA41F}"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p>
        </p:txBody>
      </p:sp>
      <p:sp>
        <p:nvSpPr>
          <p:cNvPr id="4" name="日期版面配置區 3"/>
          <p:cNvSpPr>
            <a:spLocks noGrp="1"/>
          </p:cNvSpPr>
          <p:nvPr>
            <p:ph type="dt" sz="half" idx="10"/>
          </p:nvPr>
        </p:nvSpPr>
        <p:spPr/>
        <p:txBody>
          <a:bodyPr/>
          <a:lstStyle>
            <a:lvl1pPr>
              <a:defRPr>
                <a:solidFill>
                  <a:schemeClr val="tx1"/>
                </a:solidFill>
              </a:defRPr>
            </a:lvl1pPr>
          </a:lstStyle>
          <a:p>
            <a:fld id="{8B85509C-BD4F-47BF-9B1E-FC2E949B3621}" type="datetime1">
              <a:rPr lang="zh-TW" altLang="en-US" smtClean="0"/>
              <a:pPr/>
              <a:t>2021/12/8</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lvl1pPr>
              <a:defRPr>
                <a:solidFill>
                  <a:schemeClr val="tx1"/>
                </a:solidFill>
              </a:defRPr>
            </a:lvl1pPr>
          </a:lstStyle>
          <a:p>
            <a:fld id="{E4D7E63D-91F2-4366-A2C4-1B00C9E2590E}" type="slidenum">
              <a:rPr lang="zh-TW" altLang="en-US" smtClean="0"/>
              <a:pPr/>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42251B24-F787-4C15-8A0F-7AEC20C70069}" type="datetime1">
              <a:rPr lang="zh-TW" altLang="en-US" smtClean="0"/>
              <a:pPr/>
              <a:t>2021/12/8</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CA0D33C-CE2B-45F1-B8D4-FFD1F131F331}" type="datetime1">
              <a:rPr lang="zh-TW" altLang="en-US" smtClean="0"/>
              <a:pPr/>
              <a:t>2021/12/8</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50B99440-D9EF-40CC-9B52-F6428D9B2C76}" type="datetime1">
              <a:rPr lang="zh-TW" altLang="en-US" smtClean="0"/>
              <a:pPr/>
              <a:t>2021/12/8</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0871BF52-5C6C-4959-8E27-CECB68D39FE4}" type="datetime1">
              <a:rPr lang="zh-TW" altLang="en-US" smtClean="0"/>
              <a:pPr/>
              <a:t>2021/12/8</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DF863F05-2DD9-4EB1-A827-12FD992DE9DC}" type="datetime1">
              <a:rPr lang="zh-TW" altLang="en-US" smtClean="0"/>
              <a:pPr/>
              <a:t>2021/12/8</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6339AF51-4491-4873-A096-75DB6CE47516}" type="datetime1">
              <a:rPr lang="zh-TW" altLang="en-US" smtClean="0"/>
              <a:pPr/>
              <a:t>2021/12/8</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EE4AD9C8-8B9E-40FF-ABE2-858AC2057BBB}" type="datetime1">
              <a:rPr lang="zh-TW" altLang="en-US" smtClean="0"/>
              <a:pPr/>
              <a:t>2021/12/8</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B4784999-BBBE-4BE4-A8D0-877E7D1D66CC}" type="datetime1">
              <a:rPr lang="zh-TW" altLang="en-US" smtClean="0"/>
              <a:pPr/>
              <a:t>2021/12/8</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E88D17E6-02BD-4944-B9FE-7BFCCBF83D48}" type="datetime1">
              <a:rPr lang="zh-TW" altLang="en-US" smtClean="0"/>
              <a:pPr/>
              <a:t>2021/12/8</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3C13E23D-1FEF-4D78-A3A3-3D6F2BB31954}" type="datetime1">
              <a:rPr lang="zh-TW" altLang="en-US" smtClean="0"/>
              <a:pPr/>
              <a:t>2021/12/8</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197F35-AD6F-4594-8B50-334492D2E7E8}" type="datetime1">
              <a:rPr lang="zh-TW" altLang="en-US" smtClean="0"/>
              <a:pPr/>
              <a:t>2021/12/8</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D7E63D-91F2-4366-A2C4-1B00C9E2590E}"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www.youtube.com/watch?v=wi-MGFhrad0&amp;list=PLhW3qG5bs-L99pQsZ74f-LC-tOEsBp2rK&amp;index=1" TargetMode="Externa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www.youtube.com/watch?v=wi-MGFhrad0&amp;list=PLhW3qG5bs-L99pQsZ74f-LC-tOEsBp2rK&amp;index=1" TargetMode="Externa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2" Type="http://schemas.openxmlformats.org/officeDocument/2006/relationships/hyperlink" Target="https://www.youtube.com/watch?v=wi-MGFhrad0&amp;list=PLhW3qG5bs-L99pQsZ74f-LC-tOEsBp2rK&amp;index=1" TargetMode="Externa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www.youtube.com/watch?v=wi-MGFhrad0&amp;list=PLhW3qG5bs-L99pQsZ74f-LC-tOEsBp2rK&amp;index=1" TargetMode="Externa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youtube.com/watch?v=wi-MGFhrad0&amp;list=PLhW3qG5bs-L99pQsZ74f-LC-tOEsBp2rK&amp;index=1"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youtube.com/watch?v=wi-MGFhrad0&amp;list=PLhW3qG5bs-L99pQsZ74f-LC-tOEsBp2rK&amp;index=1"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youtube.com/watch?v=wi-MGFhrad0&amp;list=PLhW3qG5bs-L99pQsZ74f-LC-tOEsBp2rK&amp;index=1"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www.youtube.com/watch?v=wi-MGFhrad0&amp;list=PLhW3qG5bs-L99pQsZ74f-LC-tOEsBp2rK&amp;index=1" TargetMode="Externa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www.youtube.com/watch?v=wi-MGFhrad0&amp;list=PLhW3qG5bs-L99pQsZ74f-LC-tOEsBp2rK&amp;index=1" TargetMode="Externa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www.youtube.com/watch?v=wi-MGFhrad0&amp;list=PLhW3qG5bs-L99pQsZ74f-LC-tOEsBp2rK&amp;index=1" TargetMode="Externa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www.youtube.com/watch?v=wi-MGFhrad0&amp;list=PLhW3qG5bs-L99pQsZ74f-LC-tOEsBp2rK&amp;index=1" TargetMode="Externa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www.youtube.com/watch?v=wi-MGFhrad0&amp;list=PLhW3qG5bs-L99pQsZ74f-LC-tOEsBp2rK&amp;index=1"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1 Docker Basics</a:t>
            </a:r>
            <a:endParaRPr lang="zh-TW" altLang="en-US" sz="4800" b="1" dirty="0">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r>
              <a:rPr lang="en-US" altLang="zh-TW" dirty="0"/>
              <a:t>Peter H. Chen</a:t>
            </a:r>
            <a:endParaRPr lang="zh-TW" altLang="en-US" dirty="0"/>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2021/12/8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a:t>
            </a:fld>
            <a:endParaRPr lang="zh-TW" altLang="en-US"/>
          </a:p>
        </p:txBody>
      </p:sp>
      <p:pic>
        <p:nvPicPr>
          <p:cNvPr id="4" name="Picture 3">
            <a:extLst>
              <a:ext uri="{FF2B5EF4-FFF2-40B4-BE49-F238E27FC236}">
                <a16:creationId xmlns:a16="http://schemas.microsoft.com/office/drawing/2014/main" id="{BA95816A-DA60-4F4F-A8F7-8C670708D156}"/>
              </a:ext>
            </a:extLst>
          </p:cNvPr>
          <p:cNvPicPr>
            <a:picLocks noChangeAspect="1"/>
          </p:cNvPicPr>
          <p:nvPr/>
        </p:nvPicPr>
        <p:blipFill>
          <a:blip r:embed="rId2"/>
          <a:stretch>
            <a:fillRect/>
          </a:stretch>
        </p:blipFill>
        <p:spPr>
          <a:xfrm>
            <a:off x="3707904" y="3717032"/>
            <a:ext cx="1404739" cy="936493"/>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 Docker Basics</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36004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dirty="0">
                <a:solidFill>
                  <a:schemeClr val="tx1"/>
                </a:solidFill>
              </a:rPr>
              <a:t>The container make the shipping very easy and efficient.</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https://www.youtube.com/watch?v=wi-MGFhrad0&amp;list=PLhW3qG5bs-L99pQsZ74f-LC-tOEsBp2rK&amp;index=1</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2021/12/8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10</a:t>
            </a:fld>
            <a:endParaRPr lang="zh-TW" altLang="en-US"/>
          </a:p>
        </p:txBody>
      </p:sp>
      <p:pic>
        <p:nvPicPr>
          <p:cNvPr id="7" name="Picture 6">
            <a:extLst>
              <a:ext uri="{FF2B5EF4-FFF2-40B4-BE49-F238E27FC236}">
                <a16:creationId xmlns:a16="http://schemas.microsoft.com/office/drawing/2014/main" id="{DC43F0FC-2AE4-43A1-BD68-E304F096B928}"/>
              </a:ext>
            </a:extLst>
          </p:cNvPr>
          <p:cNvPicPr>
            <a:picLocks noChangeAspect="1"/>
          </p:cNvPicPr>
          <p:nvPr/>
        </p:nvPicPr>
        <p:blipFill>
          <a:blip r:embed="rId3"/>
          <a:stretch>
            <a:fillRect/>
          </a:stretch>
        </p:blipFill>
        <p:spPr>
          <a:xfrm>
            <a:off x="2565726" y="1847122"/>
            <a:ext cx="4305845" cy="3260982"/>
          </a:xfrm>
          <a:prstGeom prst="rect">
            <a:avLst/>
          </a:prstGeom>
          <a:ln>
            <a:solidFill>
              <a:srgbClr val="C00000"/>
            </a:solidFill>
          </a:ln>
        </p:spPr>
      </p:pic>
    </p:spTree>
    <p:extLst>
      <p:ext uri="{BB962C8B-B14F-4D97-AF65-F5344CB8AC3E}">
        <p14:creationId xmlns:p14="http://schemas.microsoft.com/office/powerpoint/2010/main" val="37665272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 Docker Basics</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72008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dirty="0">
                <a:solidFill>
                  <a:schemeClr val="tx1"/>
                </a:solidFill>
              </a:rPr>
              <a:t>Look the Matrix from the Hell again. </a:t>
            </a:r>
          </a:p>
          <a:p>
            <a:pPr marL="342900" indent="-342900" algn="l">
              <a:buClr>
                <a:srgbClr val="0070C0"/>
              </a:buClr>
              <a:buSzPct val="80000"/>
              <a:buFont typeface="Wingdings" pitchFamily="2" charset="2"/>
              <a:buChar char="u"/>
            </a:pPr>
            <a:r>
              <a:rPr lang="en-US" altLang="zh-TW" sz="1800" dirty="0">
                <a:solidFill>
                  <a:schemeClr val="tx1"/>
                </a:solidFill>
              </a:rPr>
              <a:t>We use the standard way of container with Docker to solve it.</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https://www.youtube.com/watch?v=wi-MGFhrad0&amp;list=PLhW3qG5bs-L99pQsZ74f-LC-tOEsBp2rK&amp;index=1</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2021/12/8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11</a:t>
            </a:fld>
            <a:endParaRPr lang="zh-TW" altLang="en-US"/>
          </a:p>
        </p:txBody>
      </p:sp>
      <p:pic>
        <p:nvPicPr>
          <p:cNvPr id="8" name="Picture 7">
            <a:extLst>
              <a:ext uri="{FF2B5EF4-FFF2-40B4-BE49-F238E27FC236}">
                <a16:creationId xmlns:a16="http://schemas.microsoft.com/office/drawing/2014/main" id="{23FF572C-E1F3-4E57-AEC6-D9B5EE739A26}"/>
              </a:ext>
            </a:extLst>
          </p:cNvPr>
          <p:cNvPicPr>
            <a:picLocks noChangeAspect="1"/>
          </p:cNvPicPr>
          <p:nvPr/>
        </p:nvPicPr>
        <p:blipFill>
          <a:blip r:embed="rId3"/>
          <a:stretch>
            <a:fillRect/>
          </a:stretch>
        </p:blipFill>
        <p:spPr>
          <a:xfrm>
            <a:off x="660276" y="2525664"/>
            <a:ext cx="3470749" cy="1965693"/>
          </a:xfrm>
          <a:prstGeom prst="rect">
            <a:avLst/>
          </a:prstGeom>
          <a:ln>
            <a:solidFill>
              <a:srgbClr val="C00000"/>
            </a:solidFill>
          </a:ln>
        </p:spPr>
      </p:pic>
      <p:pic>
        <p:nvPicPr>
          <p:cNvPr id="9" name="Picture 8">
            <a:extLst>
              <a:ext uri="{FF2B5EF4-FFF2-40B4-BE49-F238E27FC236}">
                <a16:creationId xmlns:a16="http://schemas.microsoft.com/office/drawing/2014/main" id="{EF353DA0-E7E7-4E9E-B725-89E9B01ADC53}"/>
              </a:ext>
            </a:extLst>
          </p:cNvPr>
          <p:cNvPicPr>
            <a:picLocks noChangeAspect="1"/>
          </p:cNvPicPr>
          <p:nvPr/>
        </p:nvPicPr>
        <p:blipFill>
          <a:blip r:embed="rId4"/>
          <a:stretch>
            <a:fillRect/>
          </a:stretch>
        </p:blipFill>
        <p:spPr>
          <a:xfrm>
            <a:off x="5207125" y="2451083"/>
            <a:ext cx="3479675" cy="2040274"/>
          </a:xfrm>
          <a:prstGeom prst="rect">
            <a:avLst/>
          </a:prstGeom>
          <a:ln>
            <a:solidFill>
              <a:srgbClr val="C00000"/>
            </a:solidFill>
          </a:ln>
        </p:spPr>
      </p:pic>
      <p:sp>
        <p:nvSpPr>
          <p:cNvPr id="10" name="Arrow: Right 9">
            <a:extLst>
              <a:ext uri="{FF2B5EF4-FFF2-40B4-BE49-F238E27FC236}">
                <a16:creationId xmlns:a16="http://schemas.microsoft.com/office/drawing/2014/main" id="{276EFBC4-BBE5-40E3-814A-1C7ADA1D55B7}"/>
              </a:ext>
            </a:extLst>
          </p:cNvPr>
          <p:cNvSpPr/>
          <p:nvPr/>
        </p:nvSpPr>
        <p:spPr>
          <a:xfrm>
            <a:off x="4309035" y="3248980"/>
            <a:ext cx="720080" cy="36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922546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 Docker Basics</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158417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b="1" dirty="0">
                <a:solidFill>
                  <a:schemeClr val="tx1"/>
                </a:solidFill>
              </a:rPr>
              <a:t>What is Docker?</a:t>
            </a:r>
          </a:p>
          <a:p>
            <a:pPr marL="342900" indent="-342900" algn="l">
              <a:buClr>
                <a:srgbClr val="0070C0"/>
              </a:buClr>
              <a:buSzPct val="80000"/>
              <a:buFont typeface="Wingdings" pitchFamily="2" charset="2"/>
              <a:buChar char="u"/>
            </a:pPr>
            <a:r>
              <a:rPr lang="en-US" altLang="zh-TW" sz="1800" b="1" dirty="0">
                <a:solidFill>
                  <a:schemeClr val="tx1"/>
                </a:solidFill>
              </a:rPr>
              <a:t>Docker is a tool designed to make it easier to deploy and run applications aby using containers.</a:t>
            </a:r>
          </a:p>
          <a:p>
            <a:pPr marL="342900" indent="-342900" algn="l">
              <a:buClr>
                <a:srgbClr val="0070C0"/>
              </a:buClr>
              <a:buSzPct val="80000"/>
              <a:buFont typeface="Wingdings" pitchFamily="2" charset="2"/>
              <a:buChar char="u"/>
            </a:pPr>
            <a:r>
              <a:rPr lang="en-US" altLang="zh-TW" sz="1800" b="1" dirty="0">
                <a:solidFill>
                  <a:schemeClr val="tx1"/>
                </a:solidFill>
              </a:rPr>
              <a:t>Containers allow a developer to package up an application with all of the parts it needs, such as, libraries and other dependencies, and ship it all out as one package.</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https://www.youtube.com/watch?v=wi-MGFhrad0&amp;list=PLhW3qG5bs-L99pQsZ74f-LC-tOEsBp2rK&amp;index=1</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2021/12/8</a:t>
            </a:fld>
            <a:endParaRPr lang="zh-TW" altLang="en-US"/>
          </a:p>
        </p:txBody>
      </p:sp>
      <p:sp>
        <p:nvSpPr>
          <p:cNvPr id="6" name="投影片編號版面配置區 5"/>
          <p:cNvSpPr>
            <a:spLocks noGrp="1"/>
          </p:cNvSpPr>
          <p:nvPr>
            <p:ph type="sldNum" sz="quarter" idx="12"/>
          </p:nvPr>
        </p:nvSpPr>
        <p:spPr>
          <a:xfrm>
            <a:off x="6527846" y="6259217"/>
            <a:ext cx="2133600" cy="365125"/>
          </a:xfrm>
        </p:spPr>
        <p:txBody>
          <a:bodyPr/>
          <a:lstStyle/>
          <a:p>
            <a:fld id="{E4D7E63D-91F2-4366-A2C4-1B00C9E2590E}" type="slidenum">
              <a:rPr lang="zh-TW" altLang="en-US" smtClean="0"/>
              <a:pPr/>
              <a:t>12</a:t>
            </a:fld>
            <a:endParaRPr lang="zh-TW" altLang="en-US"/>
          </a:p>
        </p:txBody>
      </p:sp>
    </p:spTree>
    <p:extLst>
      <p:ext uri="{BB962C8B-B14F-4D97-AF65-F5344CB8AC3E}">
        <p14:creationId xmlns:p14="http://schemas.microsoft.com/office/powerpoint/2010/main" val="35530158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 Docker Basics</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163120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b="1" dirty="0">
                <a:solidFill>
                  <a:schemeClr val="tx1"/>
                </a:solidFill>
              </a:rPr>
              <a:t>What is Docker?</a:t>
            </a:r>
          </a:p>
          <a:p>
            <a:pPr marL="342900" indent="-342900" algn="l">
              <a:buClr>
                <a:srgbClr val="0070C0"/>
              </a:buClr>
              <a:buSzPct val="80000"/>
              <a:buFont typeface="Wingdings" pitchFamily="2" charset="2"/>
              <a:buChar char="u"/>
            </a:pPr>
            <a:r>
              <a:rPr lang="en-US" altLang="zh-TW" sz="1800" b="1" dirty="0">
                <a:solidFill>
                  <a:schemeClr val="tx1"/>
                </a:solidFill>
              </a:rPr>
              <a:t>A developer packages all the software and components into a container and ship to the box called the container and docker will take care of shipping this container to all the platform in a standard way.</a:t>
            </a:r>
          </a:p>
          <a:p>
            <a:pPr marL="342900" indent="-342900" algn="l">
              <a:buClr>
                <a:srgbClr val="0070C0"/>
              </a:buClr>
              <a:buSzPct val="80000"/>
              <a:buFont typeface="Wingdings" pitchFamily="2" charset="2"/>
              <a:buChar char="u"/>
            </a:pPr>
            <a:r>
              <a:rPr lang="en-US" altLang="zh-TW" sz="1800" b="1" dirty="0">
                <a:solidFill>
                  <a:schemeClr val="tx1"/>
                </a:solidFill>
              </a:rPr>
              <a:t>Docker container is the standard way to solve </a:t>
            </a:r>
            <a:r>
              <a:rPr lang="en-US" altLang="zh-TW" sz="1800" b="1" dirty="0">
                <a:solidFill>
                  <a:srgbClr val="C00000"/>
                </a:solidFill>
              </a:rPr>
              <a:t>Matrix from the Hell</a:t>
            </a:r>
            <a:r>
              <a:rPr lang="en-US" altLang="zh-TW" sz="1800" b="1" dirty="0">
                <a:solidFill>
                  <a:schemeClr val="tx1"/>
                </a:solidFill>
              </a:rPr>
              <a:t>.</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https://www.youtube.com/watch?v=wi-MGFhrad0&amp;list=PLhW3qG5bs-L99pQsZ74f-LC-tOEsBp2rK&amp;index=1</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2021/12/8</a:t>
            </a:fld>
            <a:endParaRPr lang="zh-TW" altLang="en-US"/>
          </a:p>
        </p:txBody>
      </p:sp>
      <p:sp>
        <p:nvSpPr>
          <p:cNvPr id="6" name="投影片編號版面配置區 5"/>
          <p:cNvSpPr>
            <a:spLocks noGrp="1"/>
          </p:cNvSpPr>
          <p:nvPr>
            <p:ph type="sldNum" sz="quarter" idx="12"/>
          </p:nvPr>
        </p:nvSpPr>
        <p:spPr>
          <a:xfrm>
            <a:off x="6527846" y="6259217"/>
            <a:ext cx="2133600" cy="365125"/>
          </a:xfrm>
        </p:spPr>
        <p:txBody>
          <a:bodyPr/>
          <a:lstStyle/>
          <a:p>
            <a:fld id="{E4D7E63D-91F2-4366-A2C4-1B00C9E2590E}" type="slidenum">
              <a:rPr lang="zh-TW" altLang="en-US" smtClean="0"/>
              <a:pPr/>
              <a:t>13</a:t>
            </a:fld>
            <a:endParaRPr lang="zh-TW" altLang="en-US"/>
          </a:p>
        </p:txBody>
      </p:sp>
      <p:pic>
        <p:nvPicPr>
          <p:cNvPr id="7" name="Picture 6">
            <a:extLst>
              <a:ext uri="{FF2B5EF4-FFF2-40B4-BE49-F238E27FC236}">
                <a16:creationId xmlns:a16="http://schemas.microsoft.com/office/drawing/2014/main" id="{F398F0EF-9F7D-402E-9BD9-A1BAF6DE6376}"/>
              </a:ext>
            </a:extLst>
          </p:cNvPr>
          <p:cNvPicPr>
            <a:picLocks noChangeAspect="1"/>
          </p:cNvPicPr>
          <p:nvPr/>
        </p:nvPicPr>
        <p:blipFill>
          <a:blip r:embed="rId3"/>
          <a:stretch>
            <a:fillRect/>
          </a:stretch>
        </p:blipFill>
        <p:spPr>
          <a:xfrm>
            <a:off x="1043608" y="3009441"/>
            <a:ext cx="6703598" cy="3237433"/>
          </a:xfrm>
          <a:prstGeom prst="rect">
            <a:avLst/>
          </a:prstGeom>
          <a:ln>
            <a:solidFill>
              <a:srgbClr val="C00000"/>
            </a:solidFill>
          </a:ln>
        </p:spPr>
      </p:pic>
      <p:pic>
        <p:nvPicPr>
          <p:cNvPr id="11" name="Picture 10">
            <a:extLst>
              <a:ext uri="{FF2B5EF4-FFF2-40B4-BE49-F238E27FC236}">
                <a16:creationId xmlns:a16="http://schemas.microsoft.com/office/drawing/2014/main" id="{77D65C97-F118-49B7-AB5A-5A830015314D}"/>
              </a:ext>
            </a:extLst>
          </p:cNvPr>
          <p:cNvPicPr>
            <a:picLocks noChangeAspect="1"/>
          </p:cNvPicPr>
          <p:nvPr/>
        </p:nvPicPr>
        <p:blipFill>
          <a:blip r:embed="rId4"/>
          <a:stretch>
            <a:fillRect/>
          </a:stretch>
        </p:blipFill>
        <p:spPr>
          <a:xfrm>
            <a:off x="2589125" y="3319524"/>
            <a:ext cx="266700" cy="814387"/>
          </a:xfrm>
          <a:prstGeom prst="rect">
            <a:avLst/>
          </a:prstGeom>
          <a:ln>
            <a:solidFill>
              <a:srgbClr val="C00000"/>
            </a:solidFill>
          </a:ln>
        </p:spPr>
      </p:pic>
      <p:cxnSp>
        <p:nvCxnSpPr>
          <p:cNvPr id="13" name="Straight Arrow Connector 12">
            <a:extLst>
              <a:ext uri="{FF2B5EF4-FFF2-40B4-BE49-F238E27FC236}">
                <a16:creationId xmlns:a16="http://schemas.microsoft.com/office/drawing/2014/main" id="{202AB388-370B-456D-9ACF-32F9DDB39A02}"/>
              </a:ext>
            </a:extLst>
          </p:cNvPr>
          <p:cNvCxnSpPr>
            <a:cxnSpLocks/>
          </p:cNvCxnSpPr>
          <p:nvPr/>
        </p:nvCxnSpPr>
        <p:spPr>
          <a:xfrm flipV="1">
            <a:off x="2762669" y="3429000"/>
            <a:ext cx="441179" cy="987386"/>
          </a:xfrm>
          <a:prstGeom prst="straightConnector1">
            <a:avLst/>
          </a:prstGeom>
          <a:ln w="762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837579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a:normAutofit/>
          </a:bodyPr>
          <a:lstStyle/>
          <a:p>
            <a:r>
              <a:rPr lang="en-US" altLang="zh-TW" sz="6000" b="1" dirty="0">
                <a:solidFill>
                  <a:srgbClr val="FFFF00"/>
                </a:solidFill>
              </a:rPr>
              <a:t>End</a:t>
            </a:r>
            <a:endParaRPr lang="zh-TW" altLang="en-US" sz="6000" b="1" dirty="0">
              <a:solidFill>
                <a:srgbClr val="FFFF00"/>
              </a:solidFill>
            </a:endParaRPr>
          </a:p>
        </p:txBody>
      </p:sp>
      <p:sp>
        <p:nvSpPr>
          <p:cNvPr id="5" name="日期版面配置區 4"/>
          <p:cNvSpPr>
            <a:spLocks noGrp="1"/>
          </p:cNvSpPr>
          <p:nvPr>
            <p:ph type="dt" sz="half" idx="10"/>
          </p:nvPr>
        </p:nvSpPr>
        <p:spPr/>
        <p:txBody>
          <a:bodyPr/>
          <a:lstStyle/>
          <a:p>
            <a:fld id="{4E46BE27-E923-4EC2-B046-3272AE2A3E5C}" type="datetime1">
              <a:rPr lang="zh-TW" altLang="en-US" smtClean="0"/>
              <a:pPr/>
              <a:t>2021/12/8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14</a:t>
            </a:fld>
            <a:endParaRPr lang="zh-TW"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 Docker Basics</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1872208"/>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b="1" dirty="0">
                <a:solidFill>
                  <a:schemeClr val="tx1"/>
                </a:solidFill>
              </a:rPr>
              <a:t>Why need Docker?</a:t>
            </a:r>
          </a:p>
          <a:p>
            <a:pPr marL="342900" indent="-342900" algn="l">
              <a:buClr>
                <a:srgbClr val="0070C0"/>
              </a:buClr>
              <a:buSzPct val="80000"/>
              <a:buFont typeface="Wingdings" pitchFamily="2" charset="2"/>
              <a:buChar char="u"/>
            </a:pPr>
            <a:r>
              <a:rPr lang="en-US" altLang="zh-TW" sz="1800" b="1" dirty="0">
                <a:solidFill>
                  <a:schemeClr val="tx1"/>
                </a:solidFill>
              </a:rPr>
              <a:t>The stages of software development: Design, Development, Deployment, Testing/Release. </a:t>
            </a:r>
          </a:p>
          <a:p>
            <a:pPr marL="342900" indent="-342900" algn="l">
              <a:buClr>
                <a:srgbClr val="0070C0"/>
              </a:buClr>
              <a:buSzPct val="80000"/>
              <a:buFont typeface="Wingdings" pitchFamily="2" charset="2"/>
              <a:buChar char="u"/>
            </a:pPr>
            <a:r>
              <a:rPr lang="en-US" altLang="zh-TW" sz="1800" b="1" dirty="0">
                <a:solidFill>
                  <a:schemeClr val="tx1"/>
                </a:solidFill>
              </a:rPr>
              <a:t>Docker comes into the picture at the Deployment Stage.</a:t>
            </a:r>
          </a:p>
          <a:p>
            <a:pPr marL="342900" indent="-342900" algn="l">
              <a:buClr>
                <a:srgbClr val="0070C0"/>
              </a:buClr>
              <a:buSzPct val="80000"/>
              <a:buFont typeface="Wingdings" pitchFamily="2" charset="2"/>
              <a:buChar char="u"/>
            </a:pPr>
            <a:r>
              <a:rPr lang="en-US" altLang="zh-TW" sz="1800" b="1" dirty="0">
                <a:solidFill>
                  <a:schemeClr val="tx1"/>
                </a:solidFill>
              </a:rPr>
              <a:t>Docker makes the process of application deployment very easy, very efficient, and resolves a lot issues related to deploying applications.</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https://www.youtube.com/watch?v=wi-MGFhrad0&amp;list=PLhW3qG5bs-L99pQsZ74f-LC-tOEsBp2rK&amp;index=1</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2021/12/8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a:t>
            </a:fld>
            <a:endParaRPr lang="zh-TW" altLang="en-US"/>
          </a:p>
        </p:txBody>
      </p:sp>
      <p:sp>
        <p:nvSpPr>
          <p:cNvPr id="7" name="Rectangle: Rounded Corners 6">
            <a:extLst>
              <a:ext uri="{FF2B5EF4-FFF2-40B4-BE49-F238E27FC236}">
                <a16:creationId xmlns:a16="http://schemas.microsoft.com/office/drawing/2014/main" id="{696AB52C-E307-4CCC-9614-AC49A7B4FD99}"/>
              </a:ext>
            </a:extLst>
          </p:cNvPr>
          <p:cNvSpPr/>
          <p:nvPr/>
        </p:nvSpPr>
        <p:spPr>
          <a:xfrm>
            <a:off x="1549230" y="3356992"/>
            <a:ext cx="1728192" cy="360040"/>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Design</a:t>
            </a:r>
          </a:p>
        </p:txBody>
      </p:sp>
      <p:sp>
        <p:nvSpPr>
          <p:cNvPr id="8" name="Rectangle: Rounded Corners 7">
            <a:extLst>
              <a:ext uri="{FF2B5EF4-FFF2-40B4-BE49-F238E27FC236}">
                <a16:creationId xmlns:a16="http://schemas.microsoft.com/office/drawing/2014/main" id="{24DF678E-4C13-455B-9A76-A380FFEF7D83}"/>
              </a:ext>
            </a:extLst>
          </p:cNvPr>
          <p:cNvSpPr/>
          <p:nvPr/>
        </p:nvSpPr>
        <p:spPr>
          <a:xfrm>
            <a:off x="1549230" y="4028580"/>
            <a:ext cx="1728192" cy="360040"/>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Development</a:t>
            </a:r>
          </a:p>
        </p:txBody>
      </p:sp>
      <p:sp>
        <p:nvSpPr>
          <p:cNvPr id="9" name="Rectangle: Rounded Corners 8">
            <a:extLst>
              <a:ext uri="{FF2B5EF4-FFF2-40B4-BE49-F238E27FC236}">
                <a16:creationId xmlns:a16="http://schemas.microsoft.com/office/drawing/2014/main" id="{730188B9-A5F0-44DF-8CE6-6915E200F72E}"/>
              </a:ext>
            </a:extLst>
          </p:cNvPr>
          <p:cNvSpPr/>
          <p:nvPr/>
        </p:nvSpPr>
        <p:spPr>
          <a:xfrm>
            <a:off x="1566143" y="4772166"/>
            <a:ext cx="1728192" cy="360040"/>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Deployment</a:t>
            </a:r>
          </a:p>
        </p:txBody>
      </p:sp>
      <p:sp>
        <p:nvSpPr>
          <p:cNvPr id="10" name="Rectangle: Rounded Corners 9">
            <a:extLst>
              <a:ext uri="{FF2B5EF4-FFF2-40B4-BE49-F238E27FC236}">
                <a16:creationId xmlns:a16="http://schemas.microsoft.com/office/drawing/2014/main" id="{D5E0B35E-E69C-40C9-8808-F9DCC9B9E440}"/>
              </a:ext>
            </a:extLst>
          </p:cNvPr>
          <p:cNvSpPr/>
          <p:nvPr/>
        </p:nvSpPr>
        <p:spPr>
          <a:xfrm>
            <a:off x="1566143" y="5551770"/>
            <a:ext cx="1728192" cy="360040"/>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Testing/Release</a:t>
            </a:r>
          </a:p>
        </p:txBody>
      </p:sp>
      <p:sp>
        <p:nvSpPr>
          <p:cNvPr id="11" name="Arrow: Right 10">
            <a:extLst>
              <a:ext uri="{FF2B5EF4-FFF2-40B4-BE49-F238E27FC236}">
                <a16:creationId xmlns:a16="http://schemas.microsoft.com/office/drawing/2014/main" id="{4BC7459C-1505-468C-B950-8BC7B8254F7E}"/>
              </a:ext>
            </a:extLst>
          </p:cNvPr>
          <p:cNvSpPr/>
          <p:nvPr/>
        </p:nvSpPr>
        <p:spPr>
          <a:xfrm>
            <a:off x="3493446" y="4772166"/>
            <a:ext cx="1152128" cy="36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BEECEC0E-3BFA-47AE-B478-74FB49A9613B}"/>
              </a:ext>
            </a:extLst>
          </p:cNvPr>
          <p:cNvPicPr>
            <a:picLocks noChangeAspect="1"/>
          </p:cNvPicPr>
          <p:nvPr/>
        </p:nvPicPr>
        <p:blipFill>
          <a:blip r:embed="rId3"/>
          <a:stretch>
            <a:fillRect/>
          </a:stretch>
        </p:blipFill>
        <p:spPr>
          <a:xfrm>
            <a:off x="4780180" y="4461471"/>
            <a:ext cx="1504950" cy="1076325"/>
          </a:xfrm>
          <a:prstGeom prst="rect">
            <a:avLst/>
          </a:prstGeom>
          <a:ln>
            <a:solidFill>
              <a:srgbClr val="C00000"/>
            </a:solid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 Docker Basics</a:t>
            </a:r>
            <a:endParaRPr lang="zh-TW" altLang="en-US" b="1" dirty="0">
              <a:solidFill>
                <a:srgbClr val="FFFF00"/>
              </a:solidFill>
            </a:endParaRPr>
          </a:p>
        </p:txBody>
      </p:sp>
      <p:sp>
        <p:nvSpPr>
          <p:cNvPr id="3" name="副標題 2"/>
          <p:cNvSpPr>
            <a:spLocks noGrp="1"/>
          </p:cNvSpPr>
          <p:nvPr>
            <p:ph type="subTitle" idx="1"/>
          </p:nvPr>
        </p:nvSpPr>
        <p:spPr>
          <a:xfrm>
            <a:off x="467544" y="1268761"/>
            <a:ext cx="8352928" cy="68857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b="1" dirty="0">
                <a:solidFill>
                  <a:srgbClr val="C00000"/>
                </a:solidFill>
              </a:rPr>
              <a:t>What is Docker?</a:t>
            </a:r>
          </a:p>
          <a:p>
            <a:pPr marL="342900" indent="-342900" algn="l">
              <a:buClr>
                <a:srgbClr val="0070C0"/>
              </a:buClr>
              <a:buSzPct val="80000"/>
              <a:buFont typeface="Wingdings" pitchFamily="2" charset="2"/>
              <a:buChar char="u"/>
            </a:pPr>
            <a:r>
              <a:rPr lang="en-US" altLang="zh-TW" sz="1800" dirty="0">
                <a:solidFill>
                  <a:schemeClr val="tx1"/>
                </a:solidFill>
              </a:rPr>
              <a:t>Docker is the </a:t>
            </a:r>
            <a:r>
              <a:rPr lang="en-US" altLang="zh-TW" sz="1800" b="1" dirty="0">
                <a:solidFill>
                  <a:srgbClr val="C00000"/>
                </a:solidFill>
              </a:rPr>
              <a:t>Software Container Platform.</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https://www.youtube.com/watch?v=wi-MGFhrad0&amp;list=PLhW3qG5bs-L99pQsZ74f-LC-tOEsBp2rK&amp;index=1</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2021/12/8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a:t>
            </a:fld>
            <a:endParaRPr lang="zh-TW" altLang="en-US"/>
          </a:p>
        </p:txBody>
      </p:sp>
      <p:pic>
        <p:nvPicPr>
          <p:cNvPr id="7" name="Picture 6">
            <a:extLst>
              <a:ext uri="{FF2B5EF4-FFF2-40B4-BE49-F238E27FC236}">
                <a16:creationId xmlns:a16="http://schemas.microsoft.com/office/drawing/2014/main" id="{E65885B5-84D2-4E42-86B2-F4D7B33F0937}"/>
              </a:ext>
            </a:extLst>
          </p:cNvPr>
          <p:cNvPicPr>
            <a:picLocks noChangeAspect="1"/>
          </p:cNvPicPr>
          <p:nvPr/>
        </p:nvPicPr>
        <p:blipFill>
          <a:blip r:embed="rId3"/>
          <a:stretch>
            <a:fillRect/>
          </a:stretch>
        </p:blipFill>
        <p:spPr>
          <a:xfrm>
            <a:off x="1885882" y="2132309"/>
            <a:ext cx="4695825" cy="1695450"/>
          </a:xfrm>
          <a:prstGeom prst="rect">
            <a:avLst/>
          </a:prstGeom>
          <a:ln>
            <a:solidFill>
              <a:srgbClr val="C00000"/>
            </a:solidFill>
          </a:ln>
        </p:spPr>
      </p:pic>
    </p:spTree>
    <p:extLst>
      <p:ext uri="{BB962C8B-B14F-4D97-AF65-F5344CB8AC3E}">
        <p14:creationId xmlns:p14="http://schemas.microsoft.com/office/powerpoint/2010/main" val="12825824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 Docker Basics</a:t>
            </a:r>
            <a:endParaRPr lang="zh-TW" altLang="en-US" b="1" dirty="0">
              <a:solidFill>
                <a:srgbClr val="FFFF00"/>
              </a:solidFill>
            </a:endParaRPr>
          </a:p>
        </p:txBody>
      </p:sp>
      <p:sp>
        <p:nvSpPr>
          <p:cNvPr id="3" name="副標題 2"/>
          <p:cNvSpPr>
            <a:spLocks noGrp="1"/>
          </p:cNvSpPr>
          <p:nvPr>
            <p:ph type="subTitle" idx="1"/>
          </p:nvPr>
        </p:nvSpPr>
        <p:spPr>
          <a:xfrm>
            <a:off x="467544" y="1268761"/>
            <a:ext cx="8352928" cy="122413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dirty="0">
                <a:solidFill>
                  <a:schemeClr val="tx1"/>
                </a:solidFill>
              </a:rPr>
              <a:t>What is the </a:t>
            </a:r>
            <a:r>
              <a:rPr lang="en-US" altLang="zh-TW" sz="1800" b="1" dirty="0">
                <a:solidFill>
                  <a:srgbClr val="C00000"/>
                </a:solidFill>
              </a:rPr>
              <a:t>“Software Container Platform” </a:t>
            </a:r>
            <a:r>
              <a:rPr lang="en-US" altLang="zh-TW" sz="1800" dirty="0">
                <a:solidFill>
                  <a:schemeClr val="tx1"/>
                </a:solidFill>
              </a:rPr>
              <a:t>mean?</a:t>
            </a:r>
          </a:p>
          <a:p>
            <a:pPr marL="342900" indent="-342900" algn="l">
              <a:buClr>
                <a:srgbClr val="0070C0"/>
              </a:buClr>
              <a:buSzPct val="80000"/>
              <a:buFont typeface="Wingdings" pitchFamily="2" charset="2"/>
              <a:buChar char="u"/>
            </a:pPr>
            <a:r>
              <a:rPr lang="en-US" altLang="zh-TW" sz="1800" b="1" dirty="0">
                <a:solidFill>
                  <a:schemeClr val="tx1"/>
                </a:solidFill>
              </a:rPr>
              <a:t>When we develop the software application, The entire software application consists of a group of front-end components, backend components, database server, libraries, and other environment dependent components.</a:t>
            </a:r>
            <a:endParaRPr lang="en-US" altLang="zh-TW" sz="1800" b="1" dirty="0">
              <a:solidFill>
                <a:srgbClr val="C00000"/>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https://www.youtube.com/watch?v=wi-MGFhrad0&amp;list=PLhW3qG5bs-L99pQsZ74f-LC-tOEsBp2rK&amp;index=1</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2021/12/8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4</a:t>
            </a:fld>
            <a:endParaRPr lang="zh-TW" altLang="en-US"/>
          </a:p>
        </p:txBody>
      </p:sp>
      <p:pic>
        <p:nvPicPr>
          <p:cNvPr id="10" name="Picture 9">
            <a:extLst>
              <a:ext uri="{FF2B5EF4-FFF2-40B4-BE49-F238E27FC236}">
                <a16:creationId xmlns:a16="http://schemas.microsoft.com/office/drawing/2014/main" id="{45D6732A-6521-4249-A6A2-F6F75A6F0CA8}"/>
              </a:ext>
            </a:extLst>
          </p:cNvPr>
          <p:cNvPicPr>
            <a:picLocks noChangeAspect="1"/>
          </p:cNvPicPr>
          <p:nvPr/>
        </p:nvPicPr>
        <p:blipFill>
          <a:blip r:embed="rId3"/>
          <a:stretch>
            <a:fillRect/>
          </a:stretch>
        </p:blipFill>
        <p:spPr>
          <a:xfrm>
            <a:off x="827584" y="2883173"/>
            <a:ext cx="7239000" cy="2105025"/>
          </a:xfrm>
          <a:prstGeom prst="rect">
            <a:avLst/>
          </a:prstGeom>
          <a:ln>
            <a:solidFill>
              <a:srgbClr val="C00000"/>
            </a:solidFill>
          </a:ln>
        </p:spPr>
      </p:pic>
    </p:spTree>
    <p:extLst>
      <p:ext uri="{BB962C8B-B14F-4D97-AF65-F5344CB8AC3E}">
        <p14:creationId xmlns:p14="http://schemas.microsoft.com/office/powerpoint/2010/main" val="30800675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 Docker Basics</a:t>
            </a:r>
            <a:endParaRPr lang="zh-TW" altLang="en-US" b="1" dirty="0">
              <a:solidFill>
                <a:srgbClr val="FFFF00"/>
              </a:solidFill>
            </a:endParaRPr>
          </a:p>
        </p:txBody>
      </p:sp>
      <p:sp>
        <p:nvSpPr>
          <p:cNvPr id="3" name="副標題 2"/>
          <p:cNvSpPr>
            <a:spLocks noGrp="1"/>
          </p:cNvSpPr>
          <p:nvPr>
            <p:ph type="subTitle" idx="1"/>
          </p:nvPr>
        </p:nvSpPr>
        <p:spPr>
          <a:xfrm>
            <a:off x="467544" y="1268761"/>
            <a:ext cx="8352928" cy="93610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dirty="0">
                <a:solidFill>
                  <a:schemeClr val="tx1"/>
                </a:solidFill>
              </a:rPr>
              <a:t>What is the </a:t>
            </a:r>
            <a:r>
              <a:rPr lang="en-US" altLang="zh-TW" sz="1800" b="1" dirty="0">
                <a:solidFill>
                  <a:srgbClr val="C00000"/>
                </a:solidFill>
              </a:rPr>
              <a:t>“Software Container Platform” </a:t>
            </a:r>
            <a:r>
              <a:rPr lang="en-US" altLang="zh-TW" sz="1800" dirty="0">
                <a:solidFill>
                  <a:schemeClr val="tx1"/>
                </a:solidFill>
              </a:rPr>
              <a:t>mean? (2)</a:t>
            </a:r>
          </a:p>
          <a:p>
            <a:pPr marL="342900" indent="-342900" algn="l">
              <a:buClr>
                <a:srgbClr val="0070C0"/>
              </a:buClr>
              <a:buSzPct val="80000"/>
              <a:buFont typeface="Wingdings" pitchFamily="2" charset="2"/>
              <a:buChar char="u"/>
            </a:pPr>
            <a:r>
              <a:rPr lang="en-US" altLang="zh-TW" sz="1800" b="1" dirty="0">
                <a:solidFill>
                  <a:schemeClr val="tx1"/>
                </a:solidFill>
              </a:rPr>
              <a:t>We have to make sure all these components work on different and wide range of platforms.</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https://www.youtube.com/watch?v=wi-MGFhrad0&amp;list=PLhW3qG5bs-L99pQsZ74f-LC-tOEsBp2rK&amp;index=1</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2021/12/8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5</a:t>
            </a:fld>
            <a:endParaRPr lang="zh-TW" altLang="en-US"/>
          </a:p>
        </p:txBody>
      </p:sp>
      <p:pic>
        <p:nvPicPr>
          <p:cNvPr id="9" name="Picture 8">
            <a:extLst>
              <a:ext uri="{FF2B5EF4-FFF2-40B4-BE49-F238E27FC236}">
                <a16:creationId xmlns:a16="http://schemas.microsoft.com/office/drawing/2014/main" id="{A4AA06E2-8F06-48C3-8177-9A775B821796}"/>
              </a:ext>
            </a:extLst>
          </p:cNvPr>
          <p:cNvPicPr>
            <a:picLocks noChangeAspect="1"/>
          </p:cNvPicPr>
          <p:nvPr/>
        </p:nvPicPr>
        <p:blipFill>
          <a:blip r:embed="rId3"/>
          <a:stretch>
            <a:fillRect/>
          </a:stretch>
        </p:blipFill>
        <p:spPr>
          <a:xfrm>
            <a:off x="1354796" y="2724695"/>
            <a:ext cx="6578424" cy="3575421"/>
          </a:xfrm>
          <a:prstGeom prst="rect">
            <a:avLst/>
          </a:prstGeom>
          <a:ln>
            <a:solidFill>
              <a:srgbClr val="C00000"/>
            </a:solidFill>
          </a:ln>
        </p:spPr>
      </p:pic>
    </p:spTree>
    <p:extLst>
      <p:ext uri="{BB962C8B-B14F-4D97-AF65-F5344CB8AC3E}">
        <p14:creationId xmlns:p14="http://schemas.microsoft.com/office/powerpoint/2010/main" val="39015065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 Docker Basics</a:t>
            </a:r>
            <a:endParaRPr lang="zh-TW" altLang="en-US" b="1" dirty="0">
              <a:solidFill>
                <a:srgbClr val="FFFF00"/>
              </a:solidFill>
            </a:endParaRPr>
          </a:p>
        </p:txBody>
      </p:sp>
      <p:sp>
        <p:nvSpPr>
          <p:cNvPr id="3" name="副標題 2"/>
          <p:cNvSpPr>
            <a:spLocks noGrp="1"/>
          </p:cNvSpPr>
          <p:nvPr>
            <p:ph type="subTitle" idx="1"/>
          </p:nvPr>
        </p:nvSpPr>
        <p:spPr>
          <a:xfrm>
            <a:off x="467544" y="1268761"/>
            <a:ext cx="8352928" cy="129614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dirty="0">
                <a:solidFill>
                  <a:schemeClr val="tx1"/>
                </a:solidFill>
              </a:rPr>
              <a:t>What is the </a:t>
            </a:r>
            <a:r>
              <a:rPr lang="en-US" altLang="zh-TW" sz="1800" b="1" dirty="0">
                <a:solidFill>
                  <a:srgbClr val="C00000"/>
                </a:solidFill>
              </a:rPr>
              <a:t>Matrix from the Hell</a:t>
            </a:r>
            <a:r>
              <a:rPr lang="en-US" altLang="zh-TW" sz="1800" b="1" dirty="0">
                <a:solidFill>
                  <a:schemeClr val="tx1"/>
                </a:solidFill>
              </a:rPr>
              <a:t>?</a:t>
            </a:r>
            <a:endParaRPr lang="en-US" altLang="zh-TW" sz="1800" dirty="0">
              <a:solidFill>
                <a:schemeClr val="tx1"/>
              </a:solidFill>
            </a:endParaRPr>
          </a:p>
          <a:p>
            <a:pPr marL="342900" indent="-342900" algn="l">
              <a:buClr>
                <a:srgbClr val="0070C0"/>
              </a:buClr>
              <a:buSzPct val="80000"/>
              <a:buFont typeface="Wingdings" pitchFamily="2" charset="2"/>
              <a:buChar char="u"/>
            </a:pPr>
            <a:r>
              <a:rPr lang="en-US" altLang="zh-TW" sz="1800" dirty="0">
                <a:solidFill>
                  <a:schemeClr val="tx1"/>
                </a:solidFill>
              </a:rPr>
              <a:t>If we make a matrix out of above diagram, it will be look like the following.</a:t>
            </a:r>
          </a:p>
          <a:p>
            <a:pPr marL="342900" indent="-342900" algn="l">
              <a:buClr>
                <a:srgbClr val="0070C0"/>
              </a:buClr>
              <a:buSzPct val="80000"/>
              <a:buFont typeface="Wingdings" pitchFamily="2" charset="2"/>
              <a:buChar char="u"/>
            </a:pPr>
            <a:r>
              <a:rPr lang="en-US" altLang="zh-TW" sz="1800" dirty="0">
                <a:solidFill>
                  <a:schemeClr val="tx1"/>
                </a:solidFill>
              </a:rPr>
              <a:t>We have to make sure that all the components the application are compatible with all the possible hardware in the organization:</a:t>
            </a:r>
            <a:endParaRPr lang="en-US" altLang="zh-TW" sz="1800" dirty="0">
              <a:solidFill>
                <a:srgbClr val="C00000"/>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https://www.youtube.com/watch?v=wi-MGFhrad0&amp;list=PLhW3qG5bs-L99pQsZ74f-LC-tOEsBp2rK&amp;index=1</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2021/12/8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6</a:t>
            </a:fld>
            <a:endParaRPr lang="zh-TW" altLang="en-US"/>
          </a:p>
        </p:txBody>
      </p:sp>
      <p:pic>
        <p:nvPicPr>
          <p:cNvPr id="7" name="Picture 6">
            <a:extLst>
              <a:ext uri="{FF2B5EF4-FFF2-40B4-BE49-F238E27FC236}">
                <a16:creationId xmlns:a16="http://schemas.microsoft.com/office/drawing/2014/main" id="{4C6F68E7-22F2-4500-BC11-D6F2E13FA4D3}"/>
              </a:ext>
            </a:extLst>
          </p:cNvPr>
          <p:cNvPicPr>
            <a:picLocks noChangeAspect="1"/>
          </p:cNvPicPr>
          <p:nvPr/>
        </p:nvPicPr>
        <p:blipFill>
          <a:blip r:embed="rId3"/>
          <a:stretch>
            <a:fillRect/>
          </a:stretch>
        </p:blipFill>
        <p:spPr>
          <a:xfrm>
            <a:off x="1403648" y="2753567"/>
            <a:ext cx="6568997" cy="3655123"/>
          </a:xfrm>
          <a:prstGeom prst="rect">
            <a:avLst/>
          </a:prstGeom>
          <a:ln>
            <a:solidFill>
              <a:srgbClr val="C00000"/>
            </a:solidFill>
          </a:ln>
        </p:spPr>
      </p:pic>
    </p:spTree>
    <p:extLst>
      <p:ext uri="{BB962C8B-B14F-4D97-AF65-F5344CB8AC3E}">
        <p14:creationId xmlns:p14="http://schemas.microsoft.com/office/powerpoint/2010/main" val="971347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 Docker Basics</a:t>
            </a:r>
            <a:endParaRPr lang="zh-TW" altLang="en-US" b="1" dirty="0">
              <a:solidFill>
                <a:srgbClr val="FFFF00"/>
              </a:solidFill>
            </a:endParaRPr>
          </a:p>
        </p:txBody>
      </p:sp>
      <p:sp>
        <p:nvSpPr>
          <p:cNvPr id="3" name="副標題 2"/>
          <p:cNvSpPr>
            <a:spLocks noGrp="1"/>
          </p:cNvSpPr>
          <p:nvPr>
            <p:ph type="subTitle" idx="1"/>
          </p:nvPr>
        </p:nvSpPr>
        <p:spPr>
          <a:xfrm>
            <a:off x="467544" y="1268761"/>
            <a:ext cx="8352928" cy="136815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dirty="0">
                <a:solidFill>
                  <a:schemeClr val="tx1"/>
                </a:solidFill>
              </a:rPr>
              <a:t>Shipping industry Problem:</a:t>
            </a:r>
          </a:p>
          <a:p>
            <a:pPr marL="342900" indent="-342900" algn="l">
              <a:buClr>
                <a:srgbClr val="0070C0"/>
              </a:buClr>
              <a:buSzPct val="80000"/>
              <a:buFont typeface="Wingdings" pitchFamily="2" charset="2"/>
              <a:buChar char="u"/>
            </a:pPr>
            <a:r>
              <a:rPr lang="en-US" altLang="zh-TW" sz="1800" dirty="0">
                <a:solidFill>
                  <a:schemeClr val="tx1"/>
                </a:solidFill>
              </a:rPr>
              <a:t>When we move the furniture from one place to another place, we have the same problem.</a:t>
            </a:r>
          </a:p>
          <a:p>
            <a:pPr marL="342900" indent="-342900" algn="l">
              <a:buClr>
                <a:srgbClr val="0070C0"/>
              </a:buClr>
              <a:buSzPct val="80000"/>
              <a:buFont typeface="Wingdings" pitchFamily="2" charset="2"/>
              <a:buChar char="u"/>
            </a:pPr>
            <a:r>
              <a:rPr lang="en-US" altLang="zh-TW" sz="1800" dirty="0">
                <a:solidFill>
                  <a:schemeClr val="tx1"/>
                </a:solidFill>
              </a:rPr>
              <a:t>We have furniture on the left and shipping </a:t>
            </a:r>
            <a:r>
              <a:rPr lang="en-US" altLang="zh-TW" sz="1800" dirty="0" err="1">
                <a:solidFill>
                  <a:schemeClr val="tx1"/>
                </a:solidFill>
              </a:rPr>
              <a:t>equipments</a:t>
            </a:r>
            <a:r>
              <a:rPr lang="en-US" altLang="zh-TW" sz="1800" dirty="0">
                <a:solidFill>
                  <a:schemeClr val="tx1"/>
                </a:solidFill>
              </a:rPr>
              <a:t> on the right.</a:t>
            </a:r>
            <a:endParaRPr lang="en-US" altLang="zh-TW" sz="1800" dirty="0">
              <a:solidFill>
                <a:srgbClr val="C00000"/>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https://www.youtube.com/watch?v=wi-MGFhrad0&amp;list=PLhW3qG5bs-L99pQsZ74f-LC-tOEsBp2rK&amp;index=1</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2021/12/8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7</a:t>
            </a:fld>
            <a:endParaRPr lang="zh-TW" altLang="en-US"/>
          </a:p>
        </p:txBody>
      </p:sp>
      <p:pic>
        <p:nvPicPr>
          <p:cNvPr id="8" name="Picture 7">
            <a:extLst>
              <a:ext uri="{FF2B5EF4-FFF2-40B4-BE49-F238E27FC236}">
                <a16:creationId xmlns:a16="http://schemas.microsoft.com/office/drawing/2014/main" id="{8F0908A2-A09D-4313-BEE0-8E6905FED4B3}"/>
              </a:ext>
            </a:extLst>
          </p:cNvPr>
          <p:cNvPicPr>
            <a:picLocks noChangeAspect="1"/>
          </p:cNvPicPr>
          <p:nvPr/>
        </p:nvPicPr>
        <p:blipFill>
          <a:blip r:embed="rId3"/>
          <a:stretch>
            <a:fillRect/>
          </a:stretch>
        </p:blipFill>
        <p:spPr>
          <a:xfrm>
            <a:off x="2195736" y="2852031"/>
            <a:ext cx="4232111" cy="3144280"/>
          </a:xfrm>
          <a:prstGeom prst="rect">
            <a:avLst/>
          </a:prstGeom>
          <a:ln>
            <a:solidFill>
              <a:srgbClr val="C00000"/>
            </a:solidFill>
          </a:ln>
        </p:spPr>
      </p:pic>
    </p:spTree>
    <p:extLst>
      <p:ext uri="{BB962C8B-B14F-4D97-AF65-F5344CB8AC3E}">
        <p14:creationId xmlns:p14="http://schemas.microsoft.com/office/powerpoint/2010/main" val="20199278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 Docker Basics</a:t>
            </a:r>
            <a:endParaRPr lang="zh-TW" altLang="en-US" b="1" dirty="0">
              <a:solidFill>
                <a:srgbClr val="FFFF00"/>
              </a:solidFill>
            </a:endParaRPr>
          </a:p>
        </p:txBody>
      </p:sp>
      <p:sp>
        <p:nvSpPr>
          <p:cNvPr id="3" name="副標題 2"/>
          <p:cNvSpPr>
            <a:spLocks noGrp="1"/>
          </p:cNvSpPr>
          <p:nvPr>
            <p:ph type="subTitle" idx="1"/>
          </p:nvPr>
        </p:nvSpPr>
        <p:spPr>
          <a:xfrm>
            <a:off x="467544" y="1268761"/>
            <a:ext cx="8352928" cy="34633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dirty="0">
                <a:solidFill>
                  <a:schemeClr val="tx1"/>
                </a:solidFill>
              </a:rPr>
              <a:t>Shipping industry matrix:</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https://www.youtube.com/watch?v=wi-MGFhrad0&amp;list=PLhW3qG5bs-L99pQsZ74f-LC-tOEsBp2rK&amp;index=1</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2021/12/8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8</a:t>
            </a:fld>
            <a:endParaRPr lang="zh-TW" altLang="en-US"/>
          </a:p>
        </p:txBody>
      </p:sp>
      <p:pic>
        <p:nvPicPr>
          <p:cNvPr id="7" name="Picture 6">
            <a:extLst>
              <a:ext uri="{FF2B5EF4-FFF2-40B4-BE49-F238E27FC236}">
                <a16:creationId xmlns:a16="http://schemas.microsoft.com/office/drawing/2014/main" id="{336F2206-EDE1-4B58-A411-C4CE63E505B5}"/>
              </a:ext>
            </a:extLst>
          </p:cNvPr>
          <p:cNvPicPr>
            <a:picLocks noChangeAspect="1"/>
          </p:cNvPicPr>
          <p:nvPr/>
        </p:nvPicPr>
        <p:blipFill>
          <a:blip r:embed="rId3"/>
          <a:stretch>
            <a:fillRect/>
          </a:stretch>
        </p:blipFill>
        <p:spPr>
          <a:xfrm>
            <a:off x="1331640" y="1975133"/>
            <a:ext cx="6902722" cy="3814898"/>
          </a:xfrm>
          <a:prstGeom prst="rect">
            <a:avLst/>
          </a:prstGeom>
          <a:ln>
            <a:solidFill>
              <a:srgbClr val="C00000"/>
            </a:solidFill>
          </a:ln>
        </p:spPr>
      </p:pic>
    </p:spTree>
    <p:extLst>
      <p:ext uri="{BB962C8B-B14F-4D97-AF65-F5344CB8AC3E}">
        <p14:creationId xmlns:p14="http://schemas.microsoft.com/office/powerpoint/2010/main" val="31041419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 Docker Basics</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1872208"/>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dirty="0">
                <a:solidFill>
                  <a:schemeClr val="tx1"/>
                </a:solidFill>
              </a:rPr>
              <a:t>How to solve the </a:t>
            </a:r>
            <a:r>
              <a:rPr lang="en-US" altLang="zh-TW" sz="1800" b="1" dirty="0">
                <a:solidFill>
                  <a:srgbClr val="C00000"/>
                </a:solidFill>
              </a:rPr>
              <a:t>Matrix from Hell </a:t>
            </a:r>
            <a:r>
              <a:rPr lang="en-US" altLang="zh-TW" sz="1800" dirty="0">
                <a:solidFill>
                  <a:schemeClr val="tx1"/>
                </a:solidFill>
              </a:rPr>
              <a:t>problem?</a:t>
            </a:r>
          </a:p>
          <a:p>
            <a:pPr marL="342900" indent="-342900" algn="l">
              <a:buClr>
                <a:srgbClr val="0070C0"/>
              </a:buClr>
              <a:buSzPct val="80000"/>
              <a:buFont typeface="Wingdings" pitchFamily="2" charset="2"/>
              <a:buChar char="u"/>
            </a:pPr>
            <a:r>
              <a:rPr lang="en-US" altLang="zh-TW" sz="1800" dirty="0">
                <a:solidFill>
                  <a:schemeClr val="tx1"/>
                </a:solidFill>
              </a:rPr>
              <a:t>We solve the </a:t>
            </a:r>
            <a:r>
              <a:rPr lang="en-US" altLang="zh-TW" sz="1800" b="1" dirty="0">
                <a:solidFill>
                  <a:srgbClr val="C00000"/>
                </a:solidFill>
              </a:rPr>
              <a:t>Matrix from the Hell </a:t>
            </a:r>
            <a:r>
              <a:rPr lang="en-US" altLang="zh-TW" sz="1800" dirty="0">
                <a:solidFill>
                  <a:schemeClr val="tx1"/>
                </a:solidFill>
              </a:rPr>
              <a:t>by using the </a:t>
            </a:r>
            <a:r>
              <a:rPr lang="en-US" altLang="zh-TW" sz="1800" b="1" dirty="0">
                <a:solidFill>
                  <a:srgbClr val="C00000"/>
                </a:solidFill>
              </a:rPr>
              <a:t>Container</a:t>
            </a:r>
            <a:r>
              <a:rPr lang="en-US" altLang="zh-TW" sz="1800" dirty="0">
                <a:solidFill>
                  <a:schemeClr val="tx1"/>
                </a:solidFill>
              </a:rPr>
              <a:t>.</a:t>
            </a:r>
          </a:p>
          <a:p>
            <a:pPr marL="342900" indent="-342900" algn="l">
              <a:buClr>
                <a:srgbClr val="0070C0"/>
              </a:buClr>
              <a:buSzPct val="80000"/>
              <a:buFont typeface="Wingdings" pitchFamily="2" charset="2"/>
              <a:buChar char="u"/>
            </a:pPr>
            <a:r>
              <a:rPr lang="en-US" altLang="zh-TW" sz="1800" dirty="0">
                <a:solidFill>
                  <a:schemeClr val="tx1"/>
                </a:solidFill>
              </a:rPr>
              <a:t>Container are standard boxes where the goods can be packaged in a standard way. </a:t>
            </a:r>
          </a:p>
          <a:p>
            <a:pPr marL="342900" indent="-342900" algn="l">
              <a:buClr>
                <a:srgbClr val="0070C0"/>
              </a:buClr>
              <a:buSzPct val="80000"/>
              <a:buFont typeface="Wingdings" pitchFamily="2" charset="2"/>
              <a:buChar char="u"/>
            </a:pPr>
            <a:r>
              <a:rPr lang="en-US" altLang="zh-TW" sz="1800" dirty="0">
                <a:solidFill>
                  <a:schemeClr val="tx1"/>
                </a:solidFill>
              </a:rPr>
              <a:t>For example, if you are the furniture manufacture, you need to packaging your furniture into the standard way int the container.  You are not worried about the ship through the air, water, who will ship, and etc.</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https://www.youtube.com/watch?v=wi-MGFhrad0&amp;list=PLhW3qG5bs-L99pQsZ74f-LC-tOEsBp2rK&amp;index=1</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2021/12/8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9</a:t>
            </a:fld>
            <a:endParaRPr lang="zh-TW" altLang="en-US"/>
          </a:p>
        </p:txBody>
      </p:sp>
      <p:pic>
        <p:nvPicPr>
          <p:cNvPr id="8" name="Picture 7">
            <a:extLst>
              <a:ext uri="{FF2B5EF4-FFF2-40B4-BE49-F238E27FC236}">
                <a16:creationId xmlns:a16="http://schemas.microsoft.com/office/drawing/2014/main" id="{84B814E7-CC5C-429B-87C6-209244D828BD}"/>
              </a:ext>
            </a:extLst>
          </p:cNvPr>
          <p:cNvPicPr>
            <a:picLocks noChangeAspect="1"/>
          </p:cNvPicPr>
          <p:nvPr/>
        </p:nvPicPr>
        <p:blipFill>
          <a:blip r:embed="rId3"/>
          <a:stretch>
            <a:fillRect/>
          </a:stretch>
        </p:blipFill>
        <p:spPr>
          <a:xfrm>
            <a:off x="1691680" y="3289846"/>
            <a:ext cx="5565812" cy="3116275"/>
          </a:xfrm>
          <a:prstGeom prst="rect">
            <a:avLst/>
          </a:prstGeom>
          <a:ln>
            <a:solidFill>
              <a:srgbClr val="C00000"/>
            </a:solidFill>
          </a:ln>
        </p:spPr>
      </p:pic>
    </p:spTree>
    <p:extLst>
      <p:ext uri="{BB962C8B-B14F-4D97-AF65-F5344CB8AC3E}">
        <p14:creationId xmlns:p14="http://schemas.microsoft.com/office/powerpoint/2010/main" val="1012882008"/>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511</TotalTime>
  <Words>775</Words>
  <Application>Microsoft Office PowerPoint</Application>
  <PresentationFormat>On-screen Show (4:3)</PresentationFormat>
  <Paragraphs>89</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Wingdings</vt:lpstr>
      <vt:lpstr>Office 佈景主題</vt:lpstr>
      <vt:lpstr>1 Docker Basics</vt:lpstr>
      <vt:lpstr>1 Docker Basics</vt:lpstr>
      <vt:lpstr>1 Docker Basics</vt:lpstr>
      <vt:lpstr>1 Docker Basics</vt:lpstr>
      <vt:lpstr>1 Docker Basics</vt:lpstr>
      <vt:lpstr>1 Docker Basics</vt:lpstr>
      <vt:lpstr>1 Docker Basics</vt:lpstr>
      <vt:lpstr>1 Docker Basics</vt:lpstr>
      <vt:lpstr>1 Docker Basics</vt:lpstr>
      <vt:lpstr>1 Docker Basics</vt:lpstr>
      <vt:lpstr>1 Docker Basics</vt:lpstr>
      <vt:lpstr>1 Docker Basics</vt:lpstr>
      <vt:lpstr>1 Docker Basics</vt:lpstr>
      <vt:lpstr>End</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 JS</dc:title>
  <dc:creator>USER</dc:creator>
  <cp:lastModifiedBy>Peter Chen</cp:lastModifiedBy>
  <cp:revision>277</cp:revision>
  <dcterms:created xsi:type="dcterms:W3CDTF">2018-09-28T16:40:41Z</dcterms:created>
  <dcterms:modified xsi:type="dcterms:W3CDTF">2021-12-09T03:02:04Z</dcterms:modified>
</cp:coreProperties>
</file>